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s/slide120.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Default Extension="png" ContentType="image/png"/>
  <Override PartName="/ppt/notesSlides/notesSlide68.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theme/theme15.xml" ContentType="application/vnd.openxmlformats-officedocument.theme+xml"/>
  <Override PartName="/ppt/slides/slide108.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notesSlides/notesSlide5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theme/theme9.xml" ContentType="application/vnd.openxmlformats-officedocument.theme+xml"/>
  <Override PartName="/ppt/notesSlides/notesSlide6.xml" ContentType="application/vnd.openxmlformats-officedocument.presentationml.notesSlide+xml"/>
  <Override PartName="/ppt/slides/slide87.xml" ContentType="application/vnd.openxmlformats-officedocument.presentationml.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theme/theme14.xml" ContentType="application/vnd.openxmlformats-officedocument.theme+xml"/>
  <Override PartName="/ppt/notesSlides/notesSlide12.xml" ContentType="application/vnd.openxmlformats-officedocument.presentationml.notes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s/slide115.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Layouts/slideLayout100.xml" ContentType="application/vnd.openxmlformats-officedocument.presentationml.slideLayout+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theme/theme8.xml" ContentType="application/vnd.openxmlformats-officedocument.theme+xml"/>
  <Override PartName="/ppt/slides/slide97.xml" ContentType="application/vnd.openxmlformats-officedocument.presentationml.slide+xml"/>
  <Override PartName="/ppt/slideLayouts/slideLayout14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117.xml" ContentType="application/vnd.openxmlformats-officedocument.presentationml.slide+xml"/>
  <Override PartName="/ppt/theme/theme13.xml" ContentType="application/vnd.openxmlformats-officedocument.them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135.xml" ContentType="application/vnd.openxmlformats-officedocument.presentationml.slideLayout+xml"/>
  <Override PartName="/ppt/notesSlides/notesSlide49.xml" ContentType="application/vnd.openxmlformats-officedocument.presentationml.notesSlide+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Lst>
  <p:notesMasterIdLst>
    <p:notesMasterId r:id="rId137"/>
  </p:notesMasterIdLst>
  <p:sldIdLst>
    <p:sldId id="259" r:id="rId16"/>
    <p:sldId id="256" r:id="rId17"/>
    <p:sldId id="258" r:id="rId18"/>
    <p:sldId id="293" r:id="rId19"/>
    <p:sldId id="341" r:id="rId20"/>
    <p:sldId id="312" r:id="rId21"/>
    <p:sldId id="295" r:id="rId22"/>
    <p:sldId id="296" r:id="rId23"/>
    <p:sldId id="315" r:id="rId24"/>
    <p:sldId id="313" r:id="rId25"/>
    <p:sldId id="297" r:id="rId26"/>
    <p:sldId id="381" r:id="rId27"/>
    <p:sldId id="257" r:id="rId28"/>
    <p:sldId id="260" r:id="rId29"/>
    <p:sldId id="271" r:id="rId30"/>
    <p:sldId id="333" r:id="rId31"/>
    <p:sldId id="316" r:id="rId32"/>
    <p:sldId id="317" r:id="rId33"/>
    <p:sldId id="326" r:id="rId34"/>
    <p:sldId id="327" r:id="rId35"/>
    <p:sldId id="328" r:id="rId36"/>
    <p:sldId id="318" r:id="rId37"/>
    <p:sldId id="319" r:id="rId38"/>
    <p:sldId id="329" r:id="rId39"/>
    <p:sldId id="330" r:id="rId40"/>
    <p:sldId id="331" r:id="rId41"/>
    <p:sldId id="332" r:id="rId42"/>
    <p:sldId id="334" r:id="rId43"/>
    <p:sldId id="335" r:id="rId44"/>
    <p:sldId id="336" r:id="rId45"/>
    <p:sldId id="337" r:id="rId46"/>
    <p:sldId id="338" r:id="rId47"/>
    <p:sldId id="340" r:id="rId48"/>
    <p:sldId id="339" r:id="rId49"/>
    <p:sldId id="291" r:id="rId50"/>
    <p:sldId id="314" r:id="rId51"/>
    <p:sldId id="320" r:id="rId52"/>
    <p:sldId id="321" r:id="rId53"/>
    <p:sldId id="322" r:id="rId54"/>
    <p:sldId id="323" r:id="rId55"/>
    <p:sldId id="324" r:id="rId56"/>
    <p:sldId id="325" r:id="rId57"/>
    <p:sldId id="354" r:id="rId58"/>
    <p:sldId id="355" r:id="rId59"/>
    <p:sldId id="356" r:id="rId60"/>
    <p:sldId id="357" r:id="rId61"/>
    <p:sldId id="358" r:id="rId62"/>
    <p:sldId id="298" r:id="rId63"/>
    <p:sldId id="310" r:id="rId64"/>
    <p:sldId id="342" r:id="rId65"/>
    <p:sldId id="311" r:id="rId66"/>
    <p:sldId id="345" r:id="rId67"/>
    <p:sldId id="346" r:id="rId68"/>
    <p:sldId id="347" r:id="rId69"/>
    <p:sldId id="348" r:id="rId70"/>
    <p:sldId id="349" r:id="rId71"/>
    <p:sldId id="350" r:id="rId72"/>
    <p:sldId id="281" r:id="rId73"/>
    <p:sldId id="299" r:id="rId74"/>
    <p:sldId id="300" r:id="rId75"/>
    <p:sldId id="344" r:id="rId76"/>
    <p:sldId id="343" r:id="rId77"/>
    <p:sldId id="351" r:id="rId78"/>
    <p:sldId id="360" r:id="rId79"/>
    <p:sldId id="361" r:id="rId80"/>
    <p:sldId id="362" r:id="rId81"/>
    <p:sldId id="363" r:id="rId82"/>
    <p:sldId id="364" r:id="rId83"/>
    <p:sldId id="365" r:id="rId84"/>
    <p:sldId id="359" r:id="rId85"/>
    <p:sldId id="261" r:id="rId86"/>
    <p:sldId id="401" r:id="rId87"/>
    <p:sldId id="402" r:id="rId88"/>
    <p:sldId id="403" r:id="rId89"/>
    <p:sldId id="404" r:id="rId90"/>
    <p:sldId id="405" r:id="rId91"/>
    <p:sldId id="406" r:id="rId92"/>
    <p:sldId id="407" r:id="rId93"/>
    <p:sldId id="267" r:id="rId94"/>
    <p:sldId id="369" r:id="rId95"/>
    <p:sldId id="367" r:id="rId96"/>
    <p:sldId id="368" r:id="rId97"/>
    <p:sldId id="371" r:id="rId98"/>
    <p:sldId id="372" r:id="rId99"/>
    <p:sldId id="373" r:id="rId100"/>
    <p:sldId id="375" r:id="rId101"/>
    <p:sldId id="376" r:id="rId102"/>
    <p:sldId id="374" r:id="rId103"/>
    <p:sldId id="377" r:id="rId104"/>
    <p:sldId id="378" r:id="rId105"/>
    <p:sldId id="379" r:id="rId106"/>
    <p:sldId id="370" r:id="rId107"/>
    <p:sldId id="382" r:id="rId108"/>
    <p:sldId id="383" r:id="rId109"/>
    <p:sldId id="384" r:id="rId110"/>
    <p:sldId id="274" r:id="rId111"/>
    <p:sldId id="268" r:id="rId112"/>
    <p:sldId id="385" r:id="rId113"/>
    <p:sldId id="398" r:id="rId114"/>
    <p:sldId id="399"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01" r:id="rId128"/>
    <p:sldId id="302" r:id="rId129"/>
    <p:sldId id="303" r:id="rId130"/>
    <p:sldId id="304" r:id="rId131"/>
    <p:sldId id="305" r:id="rId132"/>
    <p:sldId id="306" r:id="rId133"/>
    <p:sldId id="307" r:id="rId134"/>
    <p:sldId id="308" r:id="rId135"/>
    <p:sldId id="400" r:id="rId136"/>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1470" y="-72"/>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38" Type="http://schemas.openxmlformats.org/officeDocument/2006/relationships/presProps" Target="presProps.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slide" Target="slides/slide119.xml"/><Relationship Id="rId13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103" Type="http://schemas.openxmlformats.org/officeDocument/2006/relationships/slide" Target="slides/slide88.xml"/><Relationship Id="rId108" Type="http://schemas.openxmlformats.org/officeDocument/2006/relationships/slide" Target="slides/slide93.xml"/><Relationship Id="rId116" Type="http://schemas.openxmlformats.org/officeDocument/2006/relationships/slide" Target="slides/slide101.xml"/><Relationship Id="rId124" Type="http://schemas.openxmlformats.org/officeDocument/2006/relationships/slide" Target="slides/slide109.xml"/><Relationship Id="rId129"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11" Type="http://schemas.openxmlformats.org/officeDocument/2006/relationships/slide" Target="slides/slide96.xml"/><Relationship Id="rId132" Type="http://schemas.openxmlformats.org/officeDocument/2006/relationships/slide" Target="slides/slide117.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slide" Target="slides/slide99.xml"/><Relationship Id="rId119" Type="http://schemas.openxmlformats.org/officeDocument/2006/relationships/slide" Target="slides/slide104.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30" Type="http://schemas.openxmlformats.org/officeDocument/2006/relationships/slide" Target="slides/slide115.xml"/><Relationship Id="rId135" Type="http://schemas.openxmlformats.org/officeDocument/2006/relationships/slide" Target="slides/slide1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5" Type="http://schemas.openxmlformats.org/officeDocument/2006/relationships/image" Target="../media/image205.wmf"/><Relationship Id="rId4" Type="http://schemas.openxmlformats.org/officeDocument/2006/relationships/image" Target="../media/image19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0.wmf"/><Relationship Id="rId1" Type="http://schemas.openxmlformats.org/officeDocument/2006/relationships/image" Target="../media/image206.wmf"/><Relationship Id="rId4" Type="http://schemas.openxmlformats.org/officeDocument/2006/relationships/image" Target="../media/image20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4" Type="http://schemas.openxmlformats.org/officeDocument/2006/relationships/image" Target="../media/image21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4" Type="http://schemas.openxmlformats.org/officeDocument/2006/relationships/image" Target="../media/image21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9.wmf"/><Relationship Id="rId1" Type="http://schemas.openxmlformats.org/officeDocument/2006/relationships/image" Target="../media/image2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p:spPr>
      </p:sp>
      <p:sp>
        <p:nvSpPr>
          <p:cNvPr id="17410"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mn-ea"/>
        <a:cs typeface="+mn-cs"/>
      </a:defRPr>
    </a:lvl1pPr>
    <a:lvl2pPr marL="457200" algn="l" rtl="0" eaLnBrk="0" fontAlgn="base" hangingPunct="0">
      <a:spcBef>
        <a:spcPct val="0"/>
      </a:spcBef>
      <a:spcAft>
        <a:spcPct val="0"/>
      </a:spcAft>
      <a:defRPr sz="1200" kern="1200">
        <a:solidFill>
          <a:schemeClr val="tx1"/>
        </a:solidFill>
        <a:latin typeface="Gill Sans" charset="0"/>
        <a:ea typeface="+mn-ea"/>
        <a:cs typeface="+mn-cs"/>
      </a:defRPr>
    </a:lvl2pPr>
    <a:lvl3pPr marL="914400" algn="l" rtl="0" eaLnBrk="0" fontAlgn="base" hangingPunct="0">
      <a:spcBef>
        <a:spcPct val="0"/>
      </a:spcBef>
      <a:spcAft>
        <a:spcPct val="0"/>
      </a:spcAft>
      <a:defRPr sz="1200" kern="1200">
        <a:solidFill>
          <a:schemeClr val="tx1"/>
        </a:solidFill>
        <a:latin typeface="Gill Sans" charset="0"/>
        <a:ea typeface="+mn-ea"/>
        <a:cs typeface="+mn-cs"/>
      </a:defRPr>
    </a:lvl3pPr>
    <a:lvl4pPr marL="1371600" algn="l" rtl="0" eaLnBrk="0" fontAlgn="base" hangingPunct="0">
      <a:spcBef>
        <a:spcPct val="0"/>
      </a:spcBef>
      <a:spcAft>
        <a:spcPct val="0"/>
      </a:spcAft>
      <a:defRPr sz="1200" kern="1200">
        <a:solidFill>
          <a:schemeClr val="tx1"/>
        </a:solidFill>
        <a:latin typeface="Gill Sans" charset="0"/>
        <a:ea typeface="+mn-ea"/>
        <a:cs typeface="+mn-cs"/>
      </a:defRPr>
    </a:lvl4pPr>
    <a:lvl5pPr marL="1828800" algn="l" rtl="0" eaLnBrk="0" fontAlgn="base" hangingPunct="0">
      <a:spcBef>
        <a:spcPct val="0"/>
      </a:spcBef>
      <a:spcAft>
        <a:spcPct val="0"/>
      </a:spcAft>
      <a:defRPr sz="1200" kern="1200">
        <a:solidFill>
          <a:schemeClr val="tx1"/>
        </a:solidFill>
        <a:latin typeface="Gill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fr.wikipedia.org/wiki/Phase_(%C3%A9lectricit%C3%A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fr.wikipedia.org/wiki/Disjoncteur" TargetMode="External"/><Relationship Id="rId5" Type="http://schemas.openxmlformats.org/officeDocument/2006/relationships/hyperlink" Target="http://fr.wikipedia.org/wiki/%C3%89lectrocution" TargetMode="External"/><Relationship Id="rId4" Type="http://schemas.openxmlformats.org/officeDocument/2006/relationships/hyperlink" Target="http://fr.wikipedia.org/wiki/%C3%89lectris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
          <p:cNvSpPr>
            <a:spLocks noGrp="1" noRot="1" noChangeAspect="1" noChangeArrowheads="1" noTextEdit="1"/>
          </p:cNvSpPr>
          <p:nvPr>
            <p:ph type="sldImg"/>
          </p:nvPr>
        </p:nvSpPr>
        <p:spPr>
          <a:solidFill>
            <a:srgbClr val="FFFFFF"/>
          </a:solidFill>
          <a:ln/>
        </p:spPr>
      </p:sp>
      <p:sp>
        <p:nvSpPr>
          <p:cNvPr id="140291" name="Rectangle 2"/>
          <p:cNvSpPr>
            <a:spLocks noGrp="1" noChangeArrowheads="1"/>
          </p:cNvSpPr>
          <p:nvPr>
            <p:ph type="body" idx="1"/>
          </p:nvPr>
        </p:nvSpPr>
        <p:spPr>
          <a:noFill/>
          <a:ln/>
        </p:spPr>
        <p:txBody>
          <a:bodyPr/>
          <a:lstStyle/>
          <a:p>
            <a:pPr eaLnBrk="1" hangingPunct="1"/>
            <a:r>
              <a:rPr lang="en-US" sz="2400" smtClean="0">
                <a:ea typeface="Gill Sans" charset="0"/>
                <a:cs typeface="Gill Sans" charset="0"/>
                <a:sym typeface="Gill Sans" charset="0"/>
              </a:rPr>
              <a:t>Nous aborderons les bases de l’électricité (en partie révisions), nous ne nous attarderons pas sur les techniques de calculs de réseaux mais plus sur les différents phénomènes du courant permanent,  transitoire et alternatif. De plus, nous nous attacherons à chaque fois de faire un rapprochement avec les notions de mécanique.</a:t>
            </a:r>
          </a:p>
          <a:p>
            <a:pPr eaLnBrk="1" hangingPunct="1"/>
            <a:endParaRPr lang="en-US" sz="22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
          <p:cNvSpPr>
            <a:spLocks noGrp="1" noRot="1" noChangeAspect="1" noChangeArrowheads="1" noTextEdit="1"/>
          </p:cNvSpPr>
          <p:nvPr>
            <p:ph type="sldImg"/>
          </p:nvPr>
        </p:nvSpPr>
        <p:spPr>
          <a:solidFill>
            <a:srgbClr val="FFFFFF"/>
          </a:solidFill>
          <a:ln/>
        </p:spPr>
      </p:sp>
      <p:sp>
        <p:nvSpPr>
          <p:cNvPr id="149507" name="Rectangle 2"/>
          <p:cNvSpPr>
            <a:spLocks noGrp="1" noChangeArrowheads="1"/>
          </p:cNvSpPr>
          <p:nvPr>
            <p:ph type="body" idx="1"/>
          </p:nvPr>
        </p:nvSpPr>
        <p:spPr>
          <a:noFill/>
          <a:ln/>
        </p:spPr>
        <p:txBody>
          <a:bodyPr/>
          <a:lstStyle/>
          <a:p>
            <a:pPr eaLnBrk="1" hangingPunct="1"/>
            <a:r>
              <a:rPr lang="en-US" sz="2200" smtClean="0">
                <a:latin typeface="Lucida Grande" charset="0"/>
                <a:ea typeface="Lucida Grande" charset="0"/>
                <a:cs typeface="Lucida Grande" charset="0"/>
                <a:sym typeface="Lucida Grande" charset="0"/>
              </a:rPr>
              <a:t>Faire schéma pour représentation tension (flèche au départ)</a:t>
            </a:r>
          </a:p>
          <a:p>
            <a:pPr eaLnBrk="1" hangingPunct="1"/>
            <a:endParaRPr lang="en-US" sz="2200" smtClean="0">
              <a:latin typeface="Lucida Grande" charset="0"/>
              <a:ea typeface="Lucida Grande" charset="0"/>
              <a:cs typeface="Lucida Grande" charset="0"/>
              <a:sym typeface="Lucida Grande" charset="0"/>
            </a:endParaRPr>
          </a:p>
          <a:p>
            <a:pPr eaLnBrk="1" hangingPunct="1"/>
            <a:r>
              <a:rPr lang="en-US" sz="1300" smtClean="0">
                <a:latin typeface="Helvetica" charset="0"/>
                <a:cs typeface="Helvetica" charset="0"/>
                <a:sym typeface="Helvetica" charset="0"/>
              </a:rPr>
              <a:t>Un défaut d'isolement se produit dans un équipement électrique, lorsqu'un fil sous tension – en particulier une </a:t>
            </a:r>
            <a:r>
              <a:rPr lang="en-US" sz="1300" u="sng" smtClean="0">
                <a:solidFill>
                  <a:srgbClr val="052C9F"/>
                </a:solidFill>
                <a:latin typeface="Helvetica" charset="0"/>
                <a:cs typeface="Helvetica" charset="0"/>
                <a:sym typeface="Helvetica" charset="0"/>
                <a:hlinkClick r:id="rId3"/>
              </a:rPr>
              <a:t>phase</a:t>
            </a:r>
            <a:r>
              <a:rPr lang="en-US" sz="1300" smtClean="0">
                <a:latin typeface="Helvetica" charset="0"/>
                <a:cs typeface="Helvetica" charset="0"/>
                <a:sym typeface="Helvetica" charset="0"/>
              </a:rPr>
              <a:t> d'un câble d'alimentation – dénudé vient toucher la carcasse métallique de l'appareil. Il y a ainsi un danger certain d'</a:t>
            </a:r>
            <a:r>
              <a:rPr lang="en-US" sz="1300" u="sng" smtClean="0">
                <a:solidFill>
                  <a:srgbClr val="052C9F"/>
                </a:solidFill>
                <a:latin typeface="Helvetica" charset="0"/>
                <a:cs typeface="Helvetica" charset="0"/>
                <a:sym typeface="Helvetica" charset="0"/>
              </a:rPr>
              <a:t>élect</a:t>
            </a:r>
            <a:r>
              <a:rPr lang="en-US" sz="1300" u="sng" smtClean="0">
                <a:solidFill>
                  <a:srgbClr val="052C9F"/>
                </a:solidFill>
                <a:latin typeface="Helvetica" charset="0"/>
                <a:cs typeface="Helvetica" charset="0"/>
                <a:sym typeface="Helvetica" charset="0"/>
                <a:hlinkClick r:id="rId4"/>
              </a:rPr>
              <a:t>risation</a:t>
            </a:r>
            <a:r>
              <a:rPr lang="en-US" sz="1300" smtClean="0">
                <a:latin typeface="Helvetica" charset="0"/>
                <a:cs typeface="Helvetica" charset="0"/>
                <a:sym typeface="Helvetica" charset="0"/>
                <a:hlinkClick r:id="rId4"/>
              </a:rPr>
              <a:t> voir</a:t>
            </a:r>
            <a:r>
              <a:rPr lang="en-US" sz="1300" smtClean="0">
                <a:latin typeface="Helvetica" charset="0"/>
                <a:cs typeface="Helvetica" charset="0"/>
                <a:sym typeface="Helvetica" charset="0"/>
              </a:rPr>
              <a:t>e d'</a:t>
            </a:r>
            <a:r>
              <a:rPr lang="en-US" sz="1300" u="sng" smtClean="0">
                <a:solidFill>
                  <a:srgbClr val="052C9F"/>
                </a:solidFill>
                <a:latin typeface="Helvetica" charset="0"/>
                <a:cs typeface="Helvetica" charset="0"/>
                <a:sym typeface="Helvetica" charset="0"/>
              </a:rPr>
              <a:t>électrocution</a:t>
            </a:r>
            <a:r>
              <a:rPr lang="en-US" sz="1300" smtClean="0">
                <a:latin typeface="Helvetica" charset="0"/>
                <a:cs typeface="Helvetica" charset="0"/>
                <a:sym typeface="Helvetica" charset="0"/>
              </a:rPr>
              <a:t> si u</a:t>
            </a:r>
            <a:r>
              <a:rPr lang="en-US" sz="1300" smtClean="0">
                <a:latin typeface="Helvetica" charset="0"/>
                <a:cs typeface="Helvetica" charset="0"/>
                <a:sym typeface="Helvetica" charset="0"/>
                <a:hlinkClick r:id="rId5"/>
              </a:rPr>
              <a:t>ne personne e</a:t>
            </a:r>
            <a:r>
              <a:rPr lang="en-US" sz="1300" smtClean="0">
                <a:latin typeface="Helvetica" charset="0"/>
                <a:cs typeface="Helvetica" charset="0"/>
                <a:sym typeface="Helvetica" charset="0"/>
              </a:rPr>
              <a:t>ntre en contact avec l'appareil. Dans de très nombreux pays, les appareils comportant une carcasse métallique doivent réglementairement être reliés à la terre de l'installation, afin d'engendrer un courant de défaut en cas de problème, on parle alors de « terre de protection » (abréviation </a:t>
            </a:r>
            <a:r>
              <a:rPr lang="en-US" sz="1300" i="1" smtClean="0">
                <a:latin typeface="Helvetica" charset="0"/>
                <a:cs typeface="Helvetica" charset="0"/>
                <a:sym typeface="Helvetica" charset="0"/>
              </a:rPr>
              <a:t>PE</a:t>
            </a:r>
            <a:r>
              <a:rPr lang="en-US" sz="1300" smtClean="0">
                <a:latin typeface="Helvetica" charset="0"/>
                <a:cs typeface="Helvetica" charset="0"/>
                <a:sym typeface="Helvetica" charset="0"/>
              </a:rPr>
              <a:t>). Cette disposition permet le déclenchement d'un </a:t>
            </a:r>
            <a:r>
              <a:rPr lang="en-US" sz="1300" u="sng" smtClean="0">
                <a:solidFill>
                  <a:srgbClr val="052C9F"/>
                </a:solidFill>
                <a:latin typeface="Helvetica" charset="0"/>
                <a:cs typeface="Helvetica" charset="0"/>
                <a:sym typeface="Helvetica" charset="0"/>
              </a:rPr>
              <a:t>disjoncteur-différentiel</a:t>
            </a:r>
            <a:r>
              <a:rPr lang="en-US" sz="1300" smtClean="0">
                <a:latin typeface="Helvetica" charset="0"/>
                <a:cs typeface="Helvetica" charset="0"/>
                <a:sym typeface="Helvetica" charset="0"/>
              </a:rPr>
              <a:t> placé </a:t>
            </a:r>
            <a:r>
              <a:rPr lang="en-US" sz="1300" smtClean="0">
                <a:latin typeface="Helvetica" charset="0"/>
                <a:cs typeface="Helvetica" charset="0"/>
                <a:sym typeface="Helvetica" charset="0"/>
                <a:hlinkClick r:id="rId6"/>
              </a:rPr>
              <a:t>en tête de circuit au ta</a:t>
            </a:r>
            <a:r>
              <a:rPr lang="en-US" sz="1300" smtClean="0">
                <a:latin typeface="Helvetica" charset="0"/>
                <a:cs typeface="Helvetica" charset="0"/>
                <a:sym typeface="Helvetica" charset="0"/>
              </a:rPr>
              <a:t>bleau électrique.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p:cNvSpPr>
            <a:spLocks noGrp="1" noRot="1" noChangeAspect="1" noChangeArrowheads="1" noTextEdit="1"/>
          </p:cNvSpPr>
          <p:nvPr>
            <p:ph type="sldImg"/>
          </p:nvPr>
        </p:nvSpPr>
        <p:spPr>
          <a:solidFill>
            <a:srgbClr val="FFFFFF"/>
          </a:solidFill>
          <a:ln/>
        </p:spPr>
      </p:sp>
      <p:sp>
        <p:nvSpPr>
          <p:cNvPr id="150531" name="Rectangle 2"/>
          <p:cNvSpPr>
            <a:spLocks noGrp="1" noChangeArrowheads="1"/>
          </p:cNvSpPr>
          <p:nvPr>
            <p:ph type="body" idx="1"/>
          </p:nvPr>
        </p:nvSpPr>
        <p:spPr>
          <a:noFill/>
          <a:ln/>
        </p:spPr>
        <p:txBody>
          <a:bodyPr/>
          <a:lstStyle/>
          <a:p>
            <a:pPr eaLnBrk="1" hangingPunct="1"/>
            <a:r>
              <a:rPr lang="en-US" sz="2200" smtClean="0">
                <a:latin typeface="Lucida Grande" charset="0"/>
                <a:ea typeface="Lucida Grande" charset="0"/>
                <a:cs typeface="Lucida Grande" charset="0"/>
                <a:sym typeface="Lucida Grande" charset="0"/>
              </a:rPr>
              <a:t>Préciser que la résistance des fils dans le schéma est négligeable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e l'image des diapositives 1"/>
          <p:cNvSpPr>
            <a:spLocks noGrp="1" noRot="1" noChangeAspect="1" noTextEdit="1"/>
          </p:cNvSpPr>
          <p:nvPr>
            <p:ph type="sldImg"/>
          </p:nvPr>
        </p:nvSpPr>
        <p:spPr>
          <a:ln/>
        </p:spPr>
      </p:sp>
      <p:sp>
        <p:nvSpPr>
          <p:cNvPr id="15155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ce réservé de l'image des diapositives 1"/>
          <p:cNvSpPr>
            <a:spLocks noGrp="1" noRot="1" noChangeAspect="1" noTextEdit="1"/>
          </p:cNvSpPr>
          <p:nvPr>
            <p:ph type="sldImg"/>
          </p:nvPr>
        </p:nvSpPr>
        <p:spPr>
          <a:ln/>
        </p:spPr>
      </p:sp>
      <p:sp>
        <p:nvSpPr>
          <p:cNvPr id="15257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ce réservé de l'image des diapositives 1"/>
          <p:cNvSpPr>
            <a:spLocks noGrp="1" noRot="1" noChangeAspect="1" noTextEdit="1"/>
          </p:cNvSpPr>
          <p:nvPr>
            <p:ph type="sldImg"/>
          </p:nvPr>
        </p:nvSpPr>
        <p:spPr>
          <a:ln/>
        </p:spPr>
      </p:sp>
      <p:sp>
        <p:nvSpPr>
          <p:cNvPr id="15360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ce réservé de l'image des diapositives 1"/>
          <p:cNvSpPr>
            <a:spLocks noGrp="1" noRot="1" noChangeAspect="1" noTextEdit="1"/>
          </p:cNvSpPr>
          <p:nvPr>
            <p:ph type="sldImg"/>
          </p:nvPr>
        </p:nvSpPr>
        <p:spPr>
          <a:ln/>
        </p:spPr>
      </p:sp>
      <p:sp>
        <p:nvSpPr>
          <p:cNvPr id="15462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ce réservé de l'image des diapositives 1"/>
          <p:cNvSpPr>
            <a:spLocks noGrp="1" noRot="1" noChangeAspect="1" noTextEdit="1"/>
          </p:cNvSpPr>
          <p:nvPr>
            <p:ph type="sldImg"/>
          </p:nvPr>
        </p:nvSpPr>
        <p:spPr>
          <a:ln/>
        </p:spPr>
      </p:sp>
      <p:sp>
        <p:nvSpPr>
          <p:cNvPr id="15565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ce réservé de l'image des diapositives 1"/>
          <p:cNvSpPr>
            <a:spLocks noGrp="1" noRot="1" noChangeAspect="1" noTextEdit="1"/>
          </p:cNvSpPr>
          <p:nvPr>
            <p:ph type="sldImg"/>
          </p:nvPr>
        </p:nvSpPr>
        <p:spPr>
          <a:ln/>
        </p:spPr>
      </p:sp>
      <p:sp>
        <p:nvSpPr>
          <p:cNvPr id="15667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ce réservé de l'image des diapositives 1"/>
          <p:cNvSpPr>
            <a:spLocks noGrp="1" noRot="1" noChangeAspect="1" noTextEdit="1"/>
          </p:cNvSpPr>
          <p:nvPr>
            <p:ph type="sldImg"/>
          </p:nvPr>
        </p:nvSpPr>
        <p:spPr>
          <a:ln/>
        </p:spPr>
      </p:sp>
      <p:sp>
        <p:nvSpPr>
          <p:cNvPr id="15769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ce réservé de l'image des diapositives 1"/>
          <p:cNvSpPr>
            <a:spLocks noGrp="1" noRot="1" noChangeAspect="1" noTextEdit="1"/>
          </p:cNvSpPr>
          <p:nvPr>
            <p:ph type="sldImg"/>
          </p:nvPr>
        </p:nvSpPr>
        <p:spPr>
          <a:ln/>
        </p:spPr>
      </p:sp>
      <p:sp>
        <p:nvSpPr>
          <p:cNvPr id="15872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ce réservé de l'image des diapositives 1"/>
          <p:cNvSpPr>
            <a:spLocks noGrp="1" noRot="1" noChangeAspect="1" noTextEdit="1"/>
          </p:cNvSpPr>
          <p:nvPr>
            <p:ph type="sldImg"/>
          </p:nvPr>
        </p:nvSpPr>
        <p:spPr>
          <a:ln/>
        </p:spPr>
      </p:sp>
      <p:sp>
        <p:nvSpPr>
          <p:cNvPr id="141315"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Espace réservé de l'image des diapositives 1"/>
          <p:cNvSpPr>
            <a:spLocks noGrp="1" noRot="1" noChangeAspect="1" noTextEdit="1"/>
          </p:cNvSpPr>
          <p:nvPr>
            <p:ph type="sldImg"/>
          </p:nvPr>
        </p:nvSpPr>
        <p:spPr>
          <a:ln/>
        </p:spPr>
      </p:sp>
      <p:sp>
        <p:nvSpPr>
          <p:cNvPr id="15974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ce réservé de l'image des diapositives 1"/>
          <p:cNvSpPr>
            <a:spLocks noGrp="1" noRot="1" noChangeAspect="1" noTextEdit="1"/>
          </p:cNvSpPr>
          <p:nvPr>
            <p:ph type="sldImg"/>
          </p:nvPr>
        </p:nvSpPr>
        <p:spPr>
          <a:ln/>
        </p:spPr>
      </p:sp>
      <p:sp>
        <p:nvSpPr>
          <p:cNvPr id="16077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Espace réservé de l'image des diapositives 1"/>
          <p:cNvSpPr>
            <a:spLocks noGrp="1" noRot="1" noChangeAspect="1" noTextEdit="1"/>
          </p:cNvSpPr>
          <p:nvPr>
            <p:ph type="sldImg"/>
          </p:nvPr>
        </p:nvSpPr>
        <p:spPr>
          <a:ln/>
        </p:spPr>
      </p:sp>
      <p:sp>
        <p:nvSpPr>
          <p:cNvPr id="16179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ce réservé de l'image des diapositives 1"/>
          <p:cNvSpPr>
            <a:spLocks noGrp="1" noRot="1" noChangeAspect="1" noTextEdit="1"/>
          </p:cNvSpPr>
          <p:nvPr>
            <p:ph type="sldImg"/>
          </p:nvPr>
        </p:nvSpPr>
        <p:spPr>
          <a:ln/>
        </p:spPr>
      </p:sp>
      <p:sp>
        <p:nvSpPr>
          <p:cNvPr id="16281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ce réservé de l'image des diapositives 1"/>
          <p:cNvSpPr>
            <a:spLocks noGrp="1" noRot="1" noChangeAspect="1" noTextEdit="1"/>
          </p:cNvSpPr>
          <p:nvPr>
            <p:ph type="sldImg"/>
          </p:nvPr>
        </p:nvSpPr>
        <p:spPr>
          <a:ln/>
        </p:spPr>
      </p:sp>
      <p:sp>
        <p:nvSpPr>
          <p:cNvPr id="16384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e l'image des diapositives 1"/>
          <p:cNvSpPr>
            <a:spLocks noGrp="1" noRot="1" noChangeAspect="1" noTextEdit="1"/>
          </p:cNvSpPr>
          <p:nvPr>
            <p:ph type="sldImg"/>
          </p:nvPr>
        </p:nvSpPr>
        <p:spPr>
          <a:ln/>
        </p:spPr>
      </p:sp>
      <p:sp>
        <p:nvSpPr>
          <p:cNvPr id="16486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Espace réservé de l'image des diapositives 1"/>
          <p:cNvSpPr>
            <a:spLocks noGrp="1" noRot="1" noChangeAspect="1" noTextEdit="1"/>
          </p:cNvSpPr>
          <p:nvPr>
            <p:ph type="sldImg"/>
          </p:nvPr>
        </p:nvSpPr>
        <p:spPr>
          <a:ln/>
        </p:spPr>
      </p:sp>
      <p:sp>
        <p:nvSpPr>
          <p:cNvPr id="16589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Espace réservé de l'image des diapositives 1"/>
          <p:cNvSpPr>
            <a:spLocks noGrp="1" noRot="1" noChangeAspect="1" noTextEdit="1"/>
          </p:cNvSpPr>
          <p:nvPr>
            <p:ph type="sldImg"/>
          </p:nvPr>
        </p:nvSpPr>
        <p:spPr>
          <a:ln/>
        </p:spPr>
      </p:sp>
      <p:sp>
        <p:nvSpPr>
          <p:cNvPr id="16691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Espace réservé de l'image des diapositives 1"/>
          <p:cNvSpPr>
            <a:spLocks noGrp="1" noRot="1" noChangeAspect="1" noTextEdit="1"/>
          </p:cNvSpPr>
          <p:nvPr>
            <p:ph type="sldImg"/>
          </p:nvPr>
        </p:nvSpPr>
        <p:spPr>
          <a:ln/>
        </p:spPr>
      </p:sp>
      <p:sp>
        <p:nvSpPr>
          <p:cNvPr id="16793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p:cNvSpPr>
            <a:spLocks noGrp="1" noRot="1" noChangeAspect="1" noTextEdit="1"/>
          </p:cNvSpPr>
          <p:nvPr>
            <p:ph type="sldImg"/>
          </p:nvPr>
        </p:nvSpPr>
        <p:spPr>
          <a:ln/>
        </p:spPr>
      </p:sp>
      <p:sp>
        <p:nvSpPr>
          <p:cNvPr id="16896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e l'image des diapositives 1"/>
          <p:cNvSpPr>
            <a:spLocks noGrp="1" noRot="1" noChangeAspect="1" noTextEdit="1"/>
          </p:cNvSpPr>
          <p:nvPr>
            <p:ph type="sldImg"/>
          </p:nvPr>
        </p:nvSpPr>
        <p:spPr>
          <a:ln/>
        </p:spPr>
      </p:sp>
      <p:sp>
        <p:nvSpPr>
          <p:cNvPr id="14233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Espace réservé de l'image des diapositives 1"/>
          <p:cNvSpPr>
            <a:spLocks noGrp="1" noRot="1" noChangeAspect="1" noTextEdit="1"/>
          </p:cNvSpPr>
          <p:nvPr>
            <p:ph type="sldImg"/>
          </p:nvPr>
        </p:nvSpPr>
        <p:spPr>
          <a:ln/>
        </p:spPr>
      </p:sp>
      <p:sp>
        <p:nvSpPr>
          <p:cNvPr id="169987"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ce réservé de l'image des diapositives 1"/>
          <p:cNvSpPr>
            <a:spLocks noGrp="1" noRot="1" noChangeAspect="1" noTextEdit="1"/>
          </p:cNvSpPr>
          <p:nvPr>
            <p:ph type="sldImg"/>
          </p:nvPr>
        </p:nvSpPr>
        <p:spPr>
          <a:ln/>
        </p:spPr>
      </p:sp>
      <p:sp>
        <p:nvSpPr>
          <p:cNvPr id="171011"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Espace réservé de l'image des diapositives 1"/>
          <p:cNvSpPr>
            <a:spLocks noGrp="1" noRot="1" noChangeAspect="1" noTextEdit="1"/>
          </p:cNvSpPr>
          <p:nvPr>
            <p:ph type="sldImg"/>
          </p:nvPr>
        </p:nvSpPr>
        <p:spPr>
          <a:ln/>
        </p:spPr>
      </p:sp>
      <p:sp>
        <p:nvSpPr>
          <p:cNvPr id="172035"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a:ln/>
        </p:spPr>
      </p:sp>
      <p:sp>
        <p:nvSpPr>
          <p:cNvPr id="17305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ce réservé de l'image des diapositives 1"/>
          <p:cNvSpPr>
            <a:spLocks noGrp="1" noRot="1" noChangeAspect="1" noTextEdit="1"/>
          </p:cNvSpPr>
          <p:nvPr>
            <p:ph type="sldImg"/>
          </p:nvPr>
        </p:nvSpPr>
        <p:spPr>
          <a:ln/>
        </p:spPr>
      </p:sp>
      <p:sp>
        <p:nvSpPr>
          <p:cNvPr id="17408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ce réservé de l'image des diapositives 1"/>
          <p:cNvSpPr>
            <a:spLocks noGrp="1" noRot="1" noChangeAspect="1" noTextEdit="1"/>
          </p:cNvSpPr>
          <p:nvPr>
            <p:ph type="sldImg"/>
          </p:nvPr>
        </p:nvSpPr>
        <p:spPr>
          <a:ln/>
        </p:spPr>
      </p:sp>
      <p:sp>
        <p:nvSpPr>
          <p:cNvPr id="175107"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a:ln/>
        </p:spPr>
      </p:sp>
      <p:sp>
        <p:nvSpPr>
          <p:cNvPr id="176131"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a:ln/>
        </p:spPr>
      </p:sp>
      <p:sp>
        <p:nvSpPr>
          <p:cNvPr id="17715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ce réservé de l'image des diapositives 1"/>
          <p:cNvSpPr>
            <a:spLocks noGrp="1" noRot="1" noChangeAspect="1" noTextEdit="1"/>
          </p:cNvSpPr>
          <p:nvPr>
            <p:ph type="sldImg"/>
          </p:nvPr>
        </p:nvSpPr>
        <p:spPr>
          <a:ln/>
        </p:spPr>
      </p:sp>
      <p:sp>
        <p:nvSpPr>
          <p:cNvPr id="17817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ce réservé de l'image des diapositives 1"/>
          <p:cNvSpPr>
            <a:spLocks noGrp="1" noRot="1" noChangeAspect="1" noTextEdit="1"/>
          </p:cNvSpPr>
          <p:nvPr>
            <p:ph type="sldImg"/>
          </p:nvPr>
        </p:nvSpPr>
        <p:spPr>
          <a:ln/>
        </p:spPr>
      </p:sp>
      <p:sp>
        <p:nvSpPr>
          <p:cNvPr id="17920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ce réservé de l'image des diapositives 1"/>
          <p:cNvSpPr>
            <a:spLocks noGrp="1" noRot="1" noChangeAspect="1" noTextEdit="1"/>
          </p:cNvSpPr>
          <p:nvPr>
            <p:ph type="sldImg"/>
          </p:nvPr>
        </p:nvSpPr>
        <p:spPr>
          <a:ln/>
        </p:spPr>
      </p:sp>
      <p:sp>
        <p:nvSpPr>
          <p:cNvPr id="14336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Espace réservé de l'image des diapositives 1"/>
          <p:cNvSpPr>
            <a:spLocks noGrp="1" noRot="1" noChangeAspect="1" noTextEdit="1"/>
          </p:cNvSpPr>
          <p:nvPr>
            <p:ph type="sldImg"/>
          </p:nvPr>
        </p:nvSpPr>
        <p:spPr>
          <a:ln/>
        </p:spPr>
      </p:sp>
      <p:sp>
        <p:nvSpPr>
          <p:cNvPr id="18022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Espace réservé de l'image des diapositives 1"/>
          <p:cNvSpPr>
            <a:spLocks noGrp="1" noRot="1" noChangeAspect="1" noTextEdit="1"/>
          </p:cNvSpPr>
          <p:nvPr>
            <p:ph type="sldImg"/>
          </p:nvPr>
        </p:nvSpPr>
        <p:spPr>
          <a:ln/>
        </p:spPr>
      </p:sp>
      <p:sp>
        <p:nvSpPr>
          <p:cNvPr id="18125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p:cNvSpPr>
            <a:spLocks noGrp="1" noRot="1" noChangeAspect="1" noTextEdit="1"/>
          </p:cNvSpPr>
          <p:nvPr>
            <p:ph type="sldImg"/>
          </p:nvPr>
        </p:nvSpPr>
        <p:spPr>
          <a:ln/>
        </p:spPr>
      </p:sp>
      <p:sp>
        <p:nvSpPr>
          <p:cNvPr id="182275"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Espace réservé de l'image des diapositives 1"/>
          <p:cNvSpPr>
            <a:spLocks noGrp="1" noRot="1" noChangeAspect="1" noTextEdit="1"/>
          </p:cNvSpPr>
          <p:nvPr>
            <p:ph type="sldImg"/>
          </p:nvPr>
        </p:nvSpPr>
        <p:spPr>
          <a:ln/>
        </p:spPr>
      </p:sp>
      <p:sp>
        <p:nvSpPr>
          <p:cNvPr id="18329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p:cNvSpPr>
            <a:spLocks noGrp="1" noRot="1" noChangeAspect="1" noTextEdit="1"/>
          </p:cNvSpPr>
          <p:nvPr>
            <p:ph type="sldImg"/>
          </p:nvPr>
        </p:nvSpPr>
        <p:spPr>
          <a:ln/>
        </p:spPr>
      </p:sp>
      <p:sp>
        <p:nvSpPr>
          <p:cNvPr id="18432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p:cNvSpPr>
            <a:spLocks noGrp="1" noRot="1" noChangeAspect="1" noTextEdit="1"/>
          </p:cNvSpPr>
          <p:nvPr>
            <p:ph type="sldImg"/>
          </p:nvPr>
        </p:nvSpPr>
        <p:spPr>
          <a:ln/>
        </p:spPr>
      </p:sp>
      <p:sp>
        <p:nvSpPr>
          <p:cNvPr id="18534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p:cNvSpPr>
            <a:spLocks noGrp="1" noRot="1" noChangeAspect="1" noTextEdit="1"/>
          </p:cNvSpPr>
          <p:nvPr>
            <p:ph type="sldImg"/>
          </p:nvPr>
        </p:nvSpPr>
        <p:spPr>
          <a:ln/>
        </p:spPr>
      </p:sp>
      <p:sp>
        <p:nvSpPr>
          <p:cNvPr id="18637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p:cNvSpPr>
            <a:spLocks noGrp="1" noRot="1" noChangeAspect="1" noTextEdit="1"/>
          </p:cNvSpPr>
          <p:nvPr>
            <p:ph type="sldImg"/>
          </p:nvPr>
        </p:nvSpPr>
        <p:spPr>
          <a:ln/>
        </p:spPr>
      </p:sp>
      <p:sp>
        <p:nvSpPr>
          <p:cNvPr id="18739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p:cNvSpPr>
            <a:spLocks noGrp="1" noRot="1" noChangeAspect="1" noTextEdit="1"/>
          </p:cNvSpPr>
          <p:nvPr>
            <p:ph type="sldImg"/>
          </p:nvPr>
        </p:nvSpPr>
        <p:spPr>
          <a:ln/>
        </p:spPr>
      </p:sp>
      <p:sp>
        <p:nvSpPr>
          <p:cNvPr id="18841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p:cNvSpPr>
            <a:spLocks noGrp="1" noRot="1" noChangeAspect="1" noTextEdit="1"/>
          </p:cNvSpPr>
          <p:nvPr>
            <p:ph type="sldImg"/>
          </p:nvPr>
        </p:nvSpPr>
        <p:spPr>
          <a:ln/>
        </p:spPr>
      </p:sp>
      <p:sp>
        <p:nvSpPr>
          <p:cNvPr id="18944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e l'image des diapositives 1"/>
          <p:cNvSpPr>
            <a:spLocks noGrp="1" noRot="1" noChangeAspect="1" noTextEdit="1"/>
          </p:cNvSpPr>
          <p:nvPr>
            <p:ph type="sldImg"/>
          </p:nvPr>
        </p:nvSpPr>
        <p:spPr>
          <a:ln/>
        </p:spPr>
      </p:sp>
      <p:sp>
        <p:nvSpPr>
          <p:cNvPr id="144387"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p:cNvSpPr>
            <a:spLocks noGrp="1" noRot="1" noChangeAspect="1" noTextEdit="1"/>
          </p:cNvSpPr>
          <p:nvPr>
            <p:ph type="sldImg"/>
          </p:nvPr>
        </p:nvSpPr>
        <p:spPr>
          <a:ln/>
        </p:spPr>
      </p:sp>
      <p:sp>
        <p:nvSpPr>
          <p:cNvPr id="19046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ce réservé de l'image des diapositives 1"/>
          <p:cNvSpPr>
            <a:spLocks noGrp="1" noRot="1" noChangeAspect="1" noTextEdit="1"/>
          </p:cNvSpPr>
          <p:nvPr>
            <p:ph type="sldImg"/>
          </p:nvPr>
        </p:nvSpPr>
        <p:spPr>
          <a:ln/>
        </p:spPr>
      </p:sp>
      <p:sp>
        <p:nvSpPr>
          <p:cNvPr id="191491"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p:cNvSpPr>
            <a:spLocks noGrp="1" noRot="1" noChangeAspect="1" noTextEdit="1"/>
          </p:cNvSpPr>
          <p:nvPr>
            <p:ph type="sldImg"/>
          </p:nvPr>
        </p:nvSpPr>
        <p:spPr>
          <a:ln/>
        </p:spPr>
      </p:sp>
      <p:sp>
        <p:nvSpPr>
          <p:cNvPr id="192515"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p:cNvSpPr>
            <a:spLocks noGrp="1" noRot="1" noChangeAspect="1" noTextEdit="1"/>
          </p:cNvSpPr>
          <p:nvPr>
            <p:ph type="sldImg"/>
          </p:nvPr>
        </p:nvSpPr>
        <p:spPr>
          <a:ln/>
        </p:spPr>
      </p:sp>
      <p:sp>
        <p:nvSpPr>
          <p:cNvPr id="19353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p:cNvSpPr>
            <a:spLocks noGrp="1" noRot="1" noChangeAspect="1" noTextEdit="1"/>
          </p:cNvSpPr>
          <p:nvPr>
            <p:ph type="sldImg"/>
          </p:nvPr>
        </p:nvSpPr>
        <p:spPr>
          <a:ln/>
        </p:spPr>
      </p:sp>
      <p:sp>
        <p:nvSpPr>
          <p:cNvPr id="19456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p:cNvSpPr>
            <a:spLocks noGrp="1" noRot="1" noChangeAspect="1" noTextEdit="1"/>
          </p:cNvSpPr>
          <p:nvPr>
            <p:ph type="sldImg"/>
          </p:nvPr>
        </p:nvSpPr>
        <p:spPr>
          <a:ln/>
        </p:spPr>
      </p:sp>
      <p:sp>
        <p:nvSpPr>
          <p:cNvPr id="19558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p:cNvSpPr>
            <a:spLocks noGrp="1" noRot="1" noChangeAspect="1" noTextEdit="1"/>
          </p:cNvSpPr>
          <p:nvPr>
            <p:ph type="sldImg"/>
          </p:nvPr>
        </p:nvSpPr>
        <p:spPr>
          <a:ln/>
        </p:spPr>
      </p:sp>
      <p:sp>
        <p:nvSpPr>
          <p:cNvPr id="19661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p:cNvSpPr>
            <a:spLocks noGrp="1" noRot="1" noChangeAspect="1" noTextEdit="1"/>
          </p:cNvSpPr>
          <p:nvPr>
            <p:ph type="sldImg"/>
          </p:nvPr>
        </p:nvSpPr>
        <p:spPr>
          <a:ln/>
        </p:spPr>
      </p:sp>
      <p:sp>
        <p:nvSpPr>
          <p:cNvPr id="19763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p:cNvSpPr>
            <a:spLocks noGrp="1" noRot="1" noChangeAspect="1" noTextEdit="1"/>
          </p:cNvSpPr>
          <p:nvPr>
            <p:ph type="sldImg"/>
          </p:nvPr>
        </p:nvSpPr>
        <p:spPr>
          <a:ln/>
        </p:spPr>
      </p:sp>
      <p:sp>
        <p:nvSpPr>
          <p:cNvPr id="198659"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p:cNvSpPr>
            <a:spLocks noGrp="1" noRot="1" noChangeAspect="1" noTextEdit="1"/>
          </p:cNvSpPr>
          <p:nvPr>
            <p:ph type="sldImg"/>
          </p:nvPr>
        </p:nvSpPr>
        <p:spPr>
          <a:ln/>
        </p:spPr>
      </p:sp>
      <p:sp>
        <p:nvSpPr>
          <p:cNvPr id="199683"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1"/>
          <p:cNvSpPr>
            <a:spLocks noGrp="1" noRot="1" noChangeAspect="1" noChangeArrowheads="1" noTextEdit="1"/>
          </p:cNvSpPr>
          <p:nvPr>
            <p:ph type="sldImg"/>
          </p:nvPr>
        </p:nvSpPr>
        <p:spPr>
          <a:solidFill>
            <a:srgbClr val="FFFFFF"/>
          </a:solidFill>
          <a:ln/>
        </p:spPr>
      </p:sp>
      <p:sp>
        <p:nvSpPr>
          <p:cNvPr id="145411" name="Rectangle 2"/>
          <p:cNvSpPr>
            <a:spLocks noGrp="1" noChangeArrowheads="1"/>
          </p:cNvSpPr>
          <p:nvPr>
            <p:ph type="body" idx="1"/>
          </p:nvPr>
        </p:nvSpPr>
        <p:spPr>
          <a:noFill/>
          <a:ln/>
        </p:spPr>
        <p:txBody>
          <a:bodyPr/>
          <a:lstStyle/>
          <a:p>
            <a:pPr eaLnBrk="1" hangingPunct="1"/>
            <a:r>
              <a:rPr lang="en-US" sz="2200" smtClean="0">
                <a:latin typeface="Lucida Grande" charset="0"/>
                <a:ea typeface="Lucida Grande" charset="0"/>
                <a:cs typeface="Lucida Grande" charset="0"/>
                <a:sym typeface="Lucida Grande" charset="0"/>
              </a:rPr>
              <a:t>Faire schéma pour def.</a:t>
            </a:r>
          </a:p>
          <a:p>
            <a:pPr eaLnBrk="1" hangingPunct="1"/>
            <a:r>
              <a:rPr lang="en-US" sz="2200" smtClean="0">
                <a:latin typeface="Lucida Grande" charset="0"/>
                <a:ea typeface="Lucida Grande" charset="0"/>
                <a:cs typeface="Lucida Grande" charset="0"/>
                <a:sym typeface="Lucida Grande" charset="0"/>
              </a:rPr>
              <a:t>Montrer quelques exemples d’orientation et de sens réel.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p:cNvSpPr>
            <a:spLocks noGrp="1" noRot="1" noChangeAspect="1" noTextEdit="1"/>
          </p:cNvSpPr>
          <p:nvPr>
            <p:ph type="sldImg"/>
          </p:nvPr>
        </p:nvSpPr>
        <p:spPr>
          <a:ln/>
        </p:spPr>
      </p:sp>
      <p:sp>
        <p:nvSpPr>
          <p:cNvPr id="200707"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a:ln/>
        </p:spPr>
      </p:sp>
      <p:sp>
        <p:nvSpPr>
          <p:cNvPr id="201731"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p:cNvSpPr>
            <a:spLocks noGrp="1" noRot="1" noChangeAspect="1" noTextEdit="1"/>
          </p:cNvSpPr>
          <p:nvPr>
            <p:ph type="sldImg"/>
          </p:nvPr>
        </p:nvSpPr>
        <p:spPr>
          <a:ln/>
        </p:spPr>
      </p:sp>
      <p:sp>
        <p:nvSpPr>
          <p:cNvPr id="202755" name="Espace réservé des commentaires 2"/>
          <p:cNvSpPr>
            <a:spLocks noGrp="1"/>
          </p:cNvSpPr>
          <p:nvPr>
            <p:ph type="body" idx="1"/>
          </p:nvPr>
        </p:nvSpPr>
        <p:spPr>
          <a:noFill/>
          <a:ln/>
        </p:spPr>
        <p:txBody>
          <a:bodyPr/>
          <a:lstStyle/>
          <a:p>
            <a:endParaRPr lang="fr-FR"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p:cNvSpPr>
            <a:spLocks noGrp="1" noRot="1" noChangeAspect="1" noTextEdit="1"/>
          </p:cNvSpPr>
          <p:nvPr>
            <p:ph type="sldImg"/>
          </p:nvPr>
        </p:nvSpPr>
        <p:spPr>
          <a:ln/>
        </p:spPr>
      </p:sp>
      <p:sp>
        <p:nvSpPr>
          <p:cNvPr id="20377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p:cNvSpPr>
            <a:spLocks noGrp="1" noRot="1" noChangeAspect="1" noTextEdit="1"/>
          </p:cNvSpPr>
          <p:nvPr>
            <p:ph type="sldImg"/>
          </p:nvPr>
        </p:nvSpPr>
        <p:spPr>
          <a:ln/>
        </p:spPr>
      </p:sp>
      <p:sp>
        <p:nvSpPr>
          <p:cNvPr id="20480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p:cNvSpPr>
            <a:spLocks noGrp="1" noRot="1" noChangeAspect="1" noTextEdit="1"/>
          </p:cNvSpPr>
          <p:nvPr>
            <p:ph type="sldImg"/>
          </p:nvPr>
        </p:nvSpPr>
        <p:spPr>
          <a:ln/>
        </p:spPr>
      </p:sp>
      <p:sp>
        <p:nvSpPr>
          <p:cNvPr id="205827"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1"/>
          <p:cNvSpPr>
            <a:spLocks noGrp="1" noRot="1" noChangeAspect="1" noChangeArrowheads="1" noTextEdit="1"/>
          </p:cNvSpPr>
          <p:nvPr>
            <p:ph type="sldImg"/>
          </p:nvPr>
        </p:nvSpPr>
        <p:spPr>
          <a:solidFill>
            <a:srgbClr val="FFFFFF"/>
          </a:solidFill>
          <a:ln/>
        </p:spPr>
      </p:sp>
      <p:sp>
        <p:nvSpPr>
          <p:cNvPr id="206851" name="Rectangle 2"/>
          <p:cNvSpPr>
            <a:spLocks noGrp="1" noChangeArrowheads="1"/>
          </p:cNvSpPr>
          <p:nvPr>
            <p:ph type="body" idx="1"/>
          </p:nvPr>
        </p:nvSpPr>
        <p:spPr>
          <a:noFill/>
          <a:ln/>
        </p:spPr>
        <p:txBody>
          <a:bodyPr/>
          <a:lstStyle/>
          <a:p>
            <a:pPr eaLnBrk="1" hangingPunct="1"/>
            <a:r>
              <a:rPr lang="en-US" sz="2400" smtClean="0">
                <a:ea typeface="Gill Sans" charset="0"/>
                <a:cs typeface="Gill Sans" charset="0"/>
                <a:sym typeface="Gill Sans" charset="0"/>
              </a:rPr>
              <a:t>autre  notion du régime transitoire lors de la mise en mouvement des é qui est pratiquement instantannée</a:t>
            </a:r>
          </a:p>
          <a:p>
            <a:pPr eaLnBrk="1" hangingPunct="1"/>
            <a:endParaRPr lang="en-US" sz="22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a:ln/>
        </p:spPr>
      </p:sp>
      <p:sp>
        <p:nvSpPr>
          <p:cNvPr id="21504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a:ln/>
        </p:spPr>
      </p:sp>
      <p:sp>
        <p:nvSpPr>
          <p:cNvPr id="216067"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a:ln/>
        </p:spPr>
      </p:sp>
      <p:sp>
        <p:nvSpPr>
          <p:cNvPr id="217091"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ce réservé de l'image des diapositives 1"/>
          <p:cNvSpPr>
            <a:spLocks noGrp="1" noRot="1" noChangeAspect="1" noTextEdit="1"/>
          </p:cNvSpPr>
          <p:nvPr>
            <p:ph type="sldImg"/>
          </p:nvPr>
        </p:nvSpPr>
        <p:spPr>
          <a:ln/>
        </p:spPr>
      </p:sp>
      <p:sp>
        <p:nvSpPr>
          <p:cNvPr id="146435"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a:ln/>
        </p:spPr>
      </p:sp>
      <p:sp>
        <p:nvSpPr>
          <p:cNvPr id="218115"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p:cNvSpPr>
            <a:spLocks noGrp="1" noRot="1" noChangeAspect="1" noTextEdit="1"/>
          </p:cNvSpPr>
          <p:nvPr>
            <p:ph type="sldImg"/>
          </p:nvPr>
        </p:nvSpPr>
        <p:spPr>
          <a:ln/>
        </p:spPr>
      </p:sp>
      <p:sp>
        <p:nvSpPr>
          <p:cNvPr id="21913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p:cNvSpPr>
            <a:spLocks noGrp="1" noRot="1" noChangeAspect="1" noTextEdit="1"/>
          </p:cNvSpPr>
          <p:nvPr>
            <p:ph type="sldImg"/>
          </p:nvPr>
        </p:nvSpPr>
        <p:spPr>
          <a:ln/>
        </p:spPr>
      </p:sp>
      <p:sp>
        <p:nvSpPr>
          <p:cNvPr id="22016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p:cNvSpPr>
            <a:spLocks noGrp="1" noRot="1" noChangeAspect="1" noTextEdit="1"/>
          </p:cNvSpPr>
          <p:nvPr>
            <p:ph type="sldImg"/>
          </p:nvPr>
        </p:nvSpPr>
        <p:spPr>
          <a:ln/>
        </p:spPr>
      </p:sp>
      <p:sp>
        <p:nvSpPr>
          <p:cNvPr id="221187"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p:cNvSpPr>
            <a:spLocks noGrp="1" noRot="1" noChangeAspect="1" noTextEdit="1"/>
          </p:cNvSpPr>
          <p:nvPr>
            <p:ph type="sldImg"/>
          </p:nvPr>
        </p:nvSpPr>
        <p:spPr>
          <a:ln/>
        </p:spPr>
      </p:sp>
      <p:sp>
        <p:nvSpPr>
          <p:cNvPr id="222211"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Espace réservé de l'image des diapositives 1"/>
          <p:cNvSpPr>
            <a:spLocks noGrp="1" noRot="1" noChangeAspect="1" noTextEdit="1"/>
          </p:cNvSpPr>
          <p:nvPr>
            <p:ph type="sldImg"/>
          </p:nvPr>
        </p:nvSpPr>
        <p:spPr>
          <a:ln/>
        </p:spPr>
      </p:sp>
      <p:sp>
        <p:nvSpPr>
          <p:cNvPr id="147459"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ce réservé de l'image des diapositives 1"/>
          <p:cNvSpPr>
            <a:spLocks noGrp="1" noRot="1" noChangeAspect="1" noTextEdit="1"/>
          </p:cNvSpPr>
          <p:nvPr>
            <p:ph type="sldImg"/>
          </p:nvPr>
        </p:nvSpPr>
        <p:spPr>
          <a:ln/>
        </p:spPr>
      </p:sp>
      <p:sp>
        <p:nvSpPr>
          <p:cNvPr id="148483" name="Espace réservé des commentaires 2"/>
          <p:cNvSpPr>
            <a:spLocks noGrp="1"/>
          </p:cNvSpPr>
          <p:nvPr>
            <p:ph type="body" idx="1"/>
          </p:nvPr>
        </p:nvSpPr>
        <p:spPr>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a:prstGeom prst="rect">
            <a:avLst/>
          </a:prstGeo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650875" y="2276475"/>
            <a:ext cx="11703050" cy="643572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a:prstGeom prst="rect">
            <a:avLst/>
          </a:prstGeo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a:prstGeom prst="rect">
            <a:avLst/>
          </a:prstGeo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a:prstGeom prst="rect">
            <a:avLst/>
          </a:prstGeo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390525"/>
            <a:ext cx="2925762" cy="8321675"/>
          </a:xfrm>
          <a:prstGeom prst="rect">
            <a:avLst/>
          </a:prstGeo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390525"/>
            <a:ext cx="8624888" cy="832167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77724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98298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1638300"/>
            <a:ext cx="2616200" cy="45212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270000" y="1638300"/>
            <a:ext cx="7696200" cy="45212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650875" y="2276475"/>
            <a:ext cx="11703050" cy="643572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4357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8624888" cy="64357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a:prstGeom prst="rect">
            <a:avLst/>
          </a:prstGeo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a:prstGeom prst="rect">
            <a:avLst/>
          </a:prstGeo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a:prstGeom prst="rect">
            <a:avLst/>
          </a:prstGeo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a:prstGeom prst="rect">
            <a:avLst/>
          </a:prstGeo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390525"/>
            <a:ext cx="2925762" cy="8093075"/>
          </a:xfrm>
          <a:prstGeom prst="rect">
            <a:avLst/>
          </a:prstGeo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390525"/>
            <a:ext cx="8624888" cy="80930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650875" y="2276475"/>
            <a:ext cx="11703050" cy="643572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7913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8624888" cy="67913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650875" y="2276475"/>
            <a:ext cx="11703050" cy="643572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7913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8624888" cy="67913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035550" y="1409700"/>
            <a:ext cx="1466850" cy="66802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35000" y="1409700"/>
            <a:ext cx="4248150" cy="66802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035550" y="1409700"/>
            <a:ext cx="1466850" cy="66802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35000" y="1409700"/>
            <a:ext cx="4248150" cy="66802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650875" y="2276475"/>
            <a:ext cx="11703050" cy="643572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sym typeface="Gill Sans" charset="0"/>
            </a:endParaRPr>
          </a:p>
        </p:txBody>
      </p:sp>
      <p:sp>
        <p:nvSpPr>
          <p:cNvPr id="4" name="Espace réservé du texte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54000"/>
            <a:ext cx="2925762" cy="84582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50875" y="254000"/>
            <a:ext cx="8624888" cy="8458200"/>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
        <p:nvSpPr>
          <p:cNvPr id="12291" name="Rectangle 2"/>
          <p:cNvSpPr>
            <a:spLocks noGrp="1" noChangeArrowheads="1"/>
          </p:cNvSpPr>
          <p:nvPr>
            <p:ph type="body" idx="1"/>
          </p:nvPr>
        </p:nvSpPr>
        <p:spPr bwMode="auto">
          <a:xfrm>
            <a:off x="1270000" y="2768600"/>
            <a:ext cx="10464800" cy="57150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382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
        <p:nvSpPr>
          <p:cNvPr id="21507" name="Rectangle 2"/>
          <p:cNvSpPr>
            <a:spLocks noGrp="1" noChangeArrowheads="1"/>
          </p:cNvSpPr>
          <p:nvPr>
            <p:ph type="body" idx="1"/>
          </p:nvPr>
        </p:nvSpPr>
        <p:spPr bwMode="auto">
          <a:xfrm>
            <a:off x="1270000" y="2768600"/>
            <a:ext cx="5041900" cy="57150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
        <p:nvSpPr>
          <p:cNvPr id="22531" name="Rectangle 2"/>
          <p:cNvSpPr>
            <a:spLocks noGrp="1" noChangeArrowheads="1"/>
          </p:cNvSpPr>
          <p:nvPr>
            <p:ph type="body" idx="1"/>
          </p:nvPr>
        </p:nvSpPr>
        <p:spPr bwMode="auto">
          <a:xfrm>
            <a:off x="1270000" y="2768600"/>
            <a:ext cx="10464800" cy="57150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
        <p:nvSpPr>
          <p:cNvPr id="23555" name="Rectangle 2"/>
          <p:cNvSpPr>
            <a:spLocks noGrp="1" noChangeArrowheads="1"/>
          </p:cNvSpPr>
          <p:nvPr>
            <p:ph type="body" idx="1"/>
          </p:nvPr>
        </p:nvSpPr>
        <p:spPr bwMode="auto">
          <a:xfrm>
            <a:off x="7772400" y="2768600"/>
            <a:ext cx="3962400" cy="57150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
        <p:nvSpPr>
          <p:cNvPr id="24579" name="Rectangle 2"/>
          <p:cNvSpPr>
            <a:spLocks noGrp="1" noChangeArrowheads="1"/>
          </p:cNvSpPr>
          <p:nvPr>
            <p:ph type="body" idx="1"/>
          </p:nvPr>
        </p:nvSpPr>
        <p:spPr bwMode="auto">
          <a:xfrm>
            <a:off x="1270000" y="2768600"/>
            <a:ext cx="5041900" cy="57150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760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eaLnBrk="0" fontAlgn="base" hangingPunct="0">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
        <p:nvSpPr>
          <p:cNvPr id="25603" name="Rectangle 2"/>
          <p:cNvSpPr>
            <a:spLocks noGrp="1" noChangeArrowheads="1"/>
          </p:cNvSpPr>
          <p:nvPr>
            <p:ph type="body" idx="1"/>
          </p:nvPr>
        </p:nvSpPr>
        <p:spPr bwMode="auto">
          <a:xfrm>
            <a:off x="1270000" y="2768600"/>
            <a:ext cx="10464800" cy="57150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382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body" idx="1"/>
          </p:nvPr>
        </p:nvSpPr>
        <p:spPr bwMode="auto">
          <a:xfrm>
            <a:off x="1270000" y="5029200"/>
            <a:ext cx="10464800" cy="11303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
        <p:nvSpPr>
          <p:cNvPr id="13315" name="Rectangle 2"/>
          <p:cNvSpPr>
            <a:spLocks noGrp="1" noChangeArrowheads="1"/>
          </p:cNvSpPr>
          <p:nvPr>
            <p:ph type="title"/>
          </p:nvPr>
        </p:nvSpPr>
        <p:spPr bwMode="auto">
          <a:xfrm>
            <a:off x="1270000" y="1638300"/>
            <a:ext cx="10464800" cy="33020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buChar char="•"/>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buChar char="–"/>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1270000" y="2971800"/>
            <a:ext cx="10464800" cy="38100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buChar char="•"/>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buChar char="–"/>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body" idx="1"/>
          </p:nvPr>
        </p:nvSpPr>
        <p:spPr bwMode="auto">
          <a:xfrm>
            <a:off x="1270000" y="1270000"/>
            <a:ext cx="10464800" cy="72136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38200" indent="-571500" algn="l" rtl="0" eaLnBrk="0" fontAlgn="base" hangingPunct="0">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eaLnBrk="0" fontAlgn="base" hangingPunct="0">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eaLnBrk="0" fontAlgn="base" hangingPunct="0">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eaLnBrk="0" fontAlgn="base" hangingPunct="0">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eaLnBrk="0" fontAlgn="base" hangingPunct="0">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1270000" y="7366000"/>
            <a:ext cx="10464800" cy="17018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buChar char="•"/>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buChar char="–"/>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270000" y="7366000"/>
            <a:ext cx="10464800" cy="17018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buChar char="•"/>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buChar char="–"/>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buChar char="»"/>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body" idx="1"/>
          </p:nvPr>
        </p:nvSpPr>
        <p:spPr bwMode="auto">
          <a:xfrm>
            <a:off x="635000" y="4787900"/>
            <a:ext cx="5867400" cy="33020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
        <p:nvSpPr>
          <p:cNvPr id="18435" name="Rectangle 2"/>
          <p:cNvSpPr>
            <a:spLocks noGrp="1" noChangeArrowheads="1"/>
          </p:cNvSpPr>
          <p:nvPr>
            <p:ph type="title"/>
          </p:nvPr>
        </p:nvSpPr>
        <p:spPr bwMode="auto">
          <a:xfrm>
            <a:off x="635000" y="1409700"/>
            <a:ext cx="5867400" cy="33020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eaLnBrk="0" fontAlgn="base" hangingPunct="0">
        <a:spcBef>
          <a:spcPct val="0"/>
        </a:spcBef>
        <a:spcAft>
          <a:spcPct val="0"/>
        </a:spcAft>
        <a:defRPr sz="7000">
          <a:solidFill>
            <a:schemeClr val="tx1"/>
          </a:solidFill>
          <a:latin typeface="+mj-lt"/>
          <a:ea typeface="+mj-ea"/>
          <a:cs typeface="+mj-cs"/>
          <a:sym typeface="Gill Sans" charset="0"/>
        </a:defRPr>
      </a:lvl1pPr>
      <a:lvl2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buChar char="•"/>
        <a:defRPr sz="34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buChar char="–"/>
        <a:defRPr sz="34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buChar char="•"/>
        <a:defRPr sz="34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buChar char="–"/>
        <a:defRPr sz="34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buChar char="»"/>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body" idx="1"/>
          </p:nvPr>
        </p:nvSpPr>
        <p:spPr bwMode="auto">
          <a:xfrm>
            <a:off x="635000" y="4787900"/>
            <a:ext cx="5867400" cy="33020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smtClean="0">
                <a:sym typeface="Gill Sans" charset="0"/>
              </a:rPr>
              <a:t>Click to edit Master text styles</a:t>
            </a:r>
          </a:p>
          <a:p>
            <a:pPr lvl="1"/>
            <a:r>
              <a:rPr lang="en-US" smtClean="0">
                <a:sym typeface="Gill Sans" charset="0"/>
              </a:rPr>
              <a:t>Second level</a:t>
            </a:r>
          </a:p>
          <a:p>
            <a:pPr lvl="2"/>
            <a:r>
              <a:rPr lang="en-US" smtClean="0">
                <a:sym typeface="Gill Sans" charset="0"/>
              </a:rPr>
              <a:t>Third level</a:t>
            </a:r>
          </a:p>
          <a:p>
            <a:pPr lvl="3"/>
            <a:r>
              <a:rPr lang="en-US" smtClean="0">
                <a:sym typeface="Gill Sans" charset="0"/>
              </a:rPr>
              <a:t>Fourth level</a:t>
            </a:r>
          </a:p>
          <a:p>
            <a:pPr lvl="4"/>
            <a:r>
              <a:rPr lang="en-US" smtClean="0">
                <a:sym typeface="Gill Sans" charset="0"/>
              </a:rPr>
              <a:t>Fifth level</a:t>
            </a:r>
          </a:p>
        </p:txBody>
      </p:sp>
      <p:sp>
        <p:nvSpPr>
          <p:cNvPr id="19459" name="Rectangle 2"/>
          <p:cNvSpPr>
            <a:spLocks noGrp="1" noChangeArrowheads="1"/>
          </p:cNvSpPr>
          <p:nvPr>
            <p:ph type="title"/>
          </p:nvPr>
        </p:nvSpPr>
        <p:spPr bwMode="auto">
          <a:xfrm>
            <a:off x="635000" y="1409700"/>
            <a:ext cx="5867400" cy="33020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ctr" rtl="0" eaLnBrk="0" fontAlgn="base" hangingPunct="0">
        <a:spcBef>
          <a:spcPct val="0"/>
        </a:spcBef>
        <a:spcAft>
          <a:spcPct val="0"/>
        </a:spcAft>
        <a:defRPr sz="7000">
          <a:solidFill>
            <a:schemeClr val="tx1"/>
          </a:solidFill>
          <a:latin typeface="+mj-lt"/>
          <a:ea typeface="+mj-ea"/>
          <a:cs typeface="+mj-cs"/>
          <a:sym typeface="Gill Sans" charset="0"/>
        </a:defRPr>
      </a:lvl1pPr>
      <a:lvl2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buChar char="•"/>
        <a:defRPr sz="34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buChar char="–"/>
        <a:defRPr sz="34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buChar char="•"/>
        <a:defRPr sz="34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buChar char="–"/>
        <a:defRPr sz="34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buChar char="»"/>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1270000" y="254000"/>
            <a:ext cx="10464800" cy="24384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hilippe.beltrame@univ-avignon.f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0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0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3.png"/><Relationship Id="rId7" Type="http://schemas.openxmlformats.org/officeDocument/2006/relationships/image" Target="../media/image266.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65.png"/><Relationship Id="rId4" Type="http://schemas.openxmlformats.org/officeDocument/2006/relationships/image" Target="../media/image264.png"/></Relationships>
</file>

<file path=ppt/slides/_rels/slide10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8.png"/></Relationships>
</file>

<file path=ppt/slides/_rels/slide11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11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282.png"/></Relationships>
</file>

<file path=ppt/slides/_rels/slide11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116.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290.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89.jpeg"/><Relationship Id="rId5" Type="http://schemas.openxmlformats.org/officeDocument/2006/relationships/image" Target="../media/image288.jpeg"/><Relationship Id="rId4" Type="http://schemas.openxmlformats.org/officeDocument/2006/relationships/image" Target="../media/image287.png"/></Relationships>
</file>

<file path=ppt/slides/_rels/slide117.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11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hyperlink" Target="http://fr.wikipedia.org/wiki/Syst%C3%A8me_oscillant_%C3%A0_un_degr%C3%A9_de_libert%C3%A9"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fr.wikipedia.org/wiki/Locomotive" TargetMode="External"/><Relationship Id="rId3" Type="http://schemas.openxmlformats.org/officeDocument/2006/relationships/hyperlink" Target="http://fr.wikipedia.org/wiki/Courant_alternatif" TargetMode="External"/><Relationship Id="rId7" Type="http://schemas.openxmlformats.org/officeDocument/2006/relationships/hyperlink" Target="http://fr.wikipedia.org/wiki/D%C3%A9marreur" TargetMode="External"/><Relationship Id="rId2" Type="http://schemas.openxmlformats.org/officeDocument/2006/relationships/hyperlink" Target="http://fr.wikipedia.org/wiki/%C3%89lectrocution" TargetMode="External"/><Relationship Id="rId1" Type="http://schemas.openxmlformats.org/officeDocument/2006/relationships/slideLayout" Target="../slideLayouts/slideLayout2.xml"/><Relationship Id="rId6" Type="http://schemas.openxmlformats.org/officeDocument/2006/relationships/hyperlink" Target="http://fr.wikipedia.org/wiki/Radiateur" TargetMode="External"/><Relationship Id="rId5" Type="http://schemas.openxmlformats.org/officeDocument/2006/relationships/hyperlink" Target="http://fr.wikipedia.org/wiki/Ampoule_%C3%A0_incandescence" TargetMode="External"/><Relationship Id="rId10" Type="http://schemas.openxmlformats.org/officeDocument/2006/relationships/image" Target="../media/image25.png"/><Relationship Id="rId4" Type="http://schemas.openxmlformats.org/officeDocument/2006/relationships/hyperlink" Target="http://fr.wikipedia.org/wiki/Fibrillation_ventriculaire" TargetMode="External"/><Relationship Id="rId9" Type="http://schemas.openxmlformats.org/officeDocument/2006/relationships/hyperlink" Target="http://fr.wikipedia.org/wiki/Foudre"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33.png"/><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7.png"/><Relationship Id="rId4" Type="http://schemas.openxmlformats.org/officeDocument/2006/relationships/image" Target="../media/image146.png"/></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7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7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94.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jpeg"/><Relationship Id="rId5" Type="http://schemas.openxmlformats.org/officeDocument/2006/relationships/image" Target="../media/image201.png"/><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jpeg"/><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09.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jpeg"/><Relationship Id="rId4" Type="http://schemas.openxmlformats.org/officeDocument/2006/relationships/oleObject" Target="../embeddings/oleObject24.bin"/></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29.bin"/><Relationship Id="rId4" Type="http://schemas.openxmlformats.org/officeDocument/2006/relationships/image" Target="../media/image225.png"/></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oleObject" Target="../embeddings/oleObject30.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oleObject" Target="../embeddings/oleObject31.bin"/><Relationship Id="rId9" Type="http://schemas.openxmlformats.org/officeDocument/2006/relationships/image" Target="../media/image232.png"/></Relationships>
</file>

<file path=ppt/slides/_rels/slide96.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1.jpeg"/></Relationships>
</file>

<file path=ppt/slides/_rels/slide9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114300" y="-101600"/>
            <a:ext cx="13157200" cy="965200"/>
          </a:xfrm>
          <a:effectLst>
            <a:outerShdw dist="12699" dir="5400000" algn="ctr" rotWithShape="0">
              <a:schemeClr val="bg2">
                <a:alpha val="50000"/>
              </a:schemeClr>
            </a:outerShdw>
          </a:effectLst>
        </p:spPr>
        <p:txBody>
          <a:bodyPr/>
          <a:lstStyle/>
          <a:p>
            <a:pPr eaLnBrk="1" hangingPunct="1">
              <a:defRPr/>
            </a:pPr>
            <a:r>
              <a:rPr lang="en-US" sz="4800" smtClean="0">
                <a:solidFill>
                  <a:srgbClr val="490000"/>
                </a:solidFill>
              </a:rPr>
              <a:t>De l’Électricité à la mécanique</a:t>
            </a:r>
          </a:p>
        </p:txBody>
      </p:sp>
      <p:sp>
        <p:nvSpPr>
          <p:cNvPr id="26627" name="Line 2"/>
          <p:cNvSpPr>
            <a:spLocks noChangeShapeType="1"/>
          </p:cNvSpPr>
          <p:nvPr/>
        </p:nvSpPr>
        <p:spPr bwMode="auto">
          <a:xfrm>
            <a:off x="258763" y="781050"/>
            <a:ext cx="12482512" cy="0"/>
          </a:xfrm>
          <a:prstGeom prst="line">
            <a:avLst/>
          </a:prstGeom>
          <a:noFill/>
          <a:ln w="12700">
            <a:solidFill>
              <a:srgbClr val="471400"/>
            </a:solidFill>
            <a:round/>
            <a:headEnd/>
            <a:tailEnd/>
          </a:ln>
        </p:spPr>
        <p:txBody>
          <a:bodyPr/>
          <a:lstStyle/>
          <a:p>
            <a:endParaRPr lang="fr-FR"/>
          </a:p>
        </p:txBody>
      </p:sp>
      <p:sp>
        <p:nvSpPr>
          <p:cNvPr id="26628" name="Line 3"/>
          <p:cNvSpPr>
            <a:spLocks noChangeShapeType="1"/>
          </p:cNvSpPr>
          <p:nvPr/>
        </p:nvSpPr>
        <p:spPr bwMode="auto">
          <a:xfrm>
            <a:off x="207963" y="9366250"/>
            <a:ext cx="12482512" cy="0"/>
          </a:xfrm>
          <a:prstGeom prst="line">
            <a:avLst/>
          </a:prstGeom>
          <a:noFill/>
          <a:ln w="12700">
            <a:solidFill>
              <a:srgbClr val="471400"/>
            </a:solidFill>
            <a:round/>
            <a:headEnd/>
            <a:tailEnd/>
          </a:ln>
        </p:spPr>
        <p:txBody>
          <a:bodyPr/>
          <a:lstStyle/>
          <a:p>
            <a:endParaRPr lang="fr-FR"/>
          </a:p>
        </p:txBody>
      </p:sp>
      <p:sp>
        <p:nvSpPr>
          <p:cNvPr id="26629" name="Rectangle 4"/>
          <p:cNvSpPr>
            <a:spLocks/>
          </p:cNvSpPr>
          <p:nvPr/>
        </p:nvSpPr>
        <p:spPr bwMode="auto">
          <a:xfrm>
            <a:off x="292100" y="3724672"/>
            <a:ext cx="12712700" cy="2787129"/>
          </a:xfrm>
          <a:prstGeom prst="rect">
            <a:avLst/>
          </a:prstGeom>
          <a:noFill/>
          <a:ln w="12700">
            <a:noFill/>
            <a:miter lim="800000"/>
            <a:headEnd/>
            <a:tailEnd/>
          </a:ln>
        </p:spPr>
        <p:txBody>
          <a:bodyPr lIns="0" tIns="0" rIns="0" bIns="0" anchor="ctr"/>
          <a:lstStyle/>
          <a:p>
            <a:pPr algn="l"/>
            <a:r>
              <a:rPr lang="en-US" sz="2400" dirty="0" err="1">
                <a:solidFill>
                  <a:schemeClr val="tx1"/>
                </a:solidFill>
                <a:ea typeface="Gill Sans" charset="0"/>
                <a:cs typeface="Gill Sans" charset="0"/>
              </a:rPr>
              <a:t>Électricité</a:t>
            </a:r>
            <a:r>
              <a:rPr lang="en-US" sz="2400" dirty="0">
                <a:solidFill>
                  <a:schemeClr val="tx1"/>
                </a:solidFill>
                <a:ea typeface="Gill Sans" charset="0"/>
                <a:cs typeface="Gill Sans" charset="0"/>
              </a:rPr>
              <a:t> se </a:t>
            </a:r>
            <a:r>
              <a:rPr lang="en-US" sz="2400" dirty="0" err="1">
                <a:solidFill>
                  <a:schemeClr val="tx1"/>
                </a:solidFill>
                <a:ea typeface="Gill Sans" charset="0"/>
                <a:cs typeface="Gill Sans" charset="0"/>
              </a:rPr>
              <a:t>retrouve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notre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quotidien</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peu</a:t>
            </a:r>
            <a:r>
              <a:rPr lang="en-US" sz="2400" dirty="0">
                <a:solidFill>
                  <a:schemeClr val="tx1"/>
                </a:solidFill>
                <a:ea typeface="Gill Sans" charset="0"/>
                <a:cs typeface="Gill Sans" charset="0"/>
              </a:rPr>
              <a:t> partout :</a:t>
            </a:r>
          </a:p>
          <a:p>
            <a:pPr algn="l">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luminaire</a:t>
            </a:r>
            <a:endParaRPr lang="en-US" sz="2400" dirty="0">
              <a:solidFill>
                <a:schemeClr val="tx1"/>
              </a:solidFill>
              <a:ea typeface="Gill Sans" charset="0"/>
              <a:cs typeface="Gill Sans" charset="0"/>
            </a:endParaRPr>
          </a:p>
          <a:p>
            <a:pPr algn="l">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moteur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appareils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domestiques</a:t>
            </a:r>
            <a:endParaRPr lang="en-US" sz="2400" dirty="0">
              <a:solidFill>
                <a:schemeClr val="tx1"/>
              </a:solidFill>
              <a:ea typeface="Gill Sans" charset="0"/>
              <a:cs typeface="Gill Sans" charset="0"/>
            </a:endParaRPr>
          </a:p>
          <a:p>
            <a:pPr algn="l">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composants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électroniques</a:t>
            </a:r>
            <a:endParaRPr lang="en-US" sz="2400" dirty="0">
              <a:solidFill>
                <a:schemeClr val="tx1"/>
              </a:solidFill>
              <a:ea typeface="Gill Sans" charset="0"/>
              <a:cs typeface="Gill Sans" charset="0"/>
            </a:endParaRPr>
          </a:p>
          <a:p>
            <a:pPr algn="l">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ordinateurs</a:t>
            </a:r>
            <a:endParaRPr lang="en-US" sz="2400" dirty="0">
              <a:solidFill>
                <a:schemeClr val="tx1"/>
              </a:solidFill>
              <a:ea typeface="Gill Sans" charset="0"/>
              <a:cs typeface="Gill Sans" charset="0"/>
            </a:endParaRPr>
          </a:p>
          <a:p>
            <a:pPr algn="l">
              <a:buClr>
                <a:srgbClr val="000000"/>
              </a:buClr>
              <a:buSzPct val="125000"/>
              <a:buFont typeface="Gill Sans" charset="0"/>
              <a:buChar char="•"/>
            </a:pPr>
            <a:r>
              <a:rPr lang="en-US" sz="2400" dirty="0">
                <a:solidFill>
                  <a:schemeClr val="tx1"/>
                </a:solidFill>
                <a:ea typeface="Gill Sans" charset="0"/>
                <a:cs typeface="Gill Sans" charset="0"/>
              </a:rPr>
              <a:t> influx </a:t>
            </a:r>
            <a:r>
              <a:rPr lang="en-US" sz="2400" dirty="0" err="1">
                <a:solidFill>
                  <a:schemeClr val="tx1"/>
                </a:solidFill>
                <a:ea typeface="Gill Sans" charset="0"/>
                <a:cs typeface="Gill Sans" charset="0"/>
              </a:rPr>
              <a:t>nerveux</a:t>
            </a:r>
            <a:endParaRPr lang="en-US" sz="2400" dirty="0">
              <a:solidFill>
                <a:schemeClr val="tx1"/>
              </a:solidFill>
              <a:ea typeface="Gill Sans" charset="0"/>
              <a:cs typeface="Gill Sans" charset="0"/>
            </a:endParaRPr>
          </a:p>
          <a:p>
            <a:pPr algn="l">
              <a:buClr>
                <a:srgbClr val="000000"/>
              </a:buClr>
              <a:buSzPct val="125000"/>
              <a:buFont typeface="Gill Sans" charset="0"/>
              <a:buChar char="•"/>
            </a:pPr>
            <a:r>
              <a:rPr lang="en-US" sz="2400" dirty="0">
                <a:solidFill>
                  <a:schemeClr val="tx1"/>
                </a:solidFill>
                <a:ea typeface="Gill Sans" charset="0"/>
                <a:cs typeface="Gill Sans" charset="0"/>
              </a:rPr>
              <a:t> ....</a:t>
            </a:r>
          </a:p>
          <a:p>
            <a:pPr algn="l">
              <a:buClr>
                <a:srgbClr val="000000"/>
              </a:buClr>
              <a:buSzPct val="125000"/>
              <a:buFont typeface="Gill Sans" charset="0"/>
              <a:buChar char="•"/>
            </a:pPr>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p:txBody>
      </p:sp>
      <p:sp>
        <p:nvSpPr>
          <p:cNvPr id="26630" name="Rectangle 5"/>
          <p:cNvSpPr>
            <a:spLocks/>
          </p:cNvSpPr>
          <p:nvPr/>
        </p:nvSpPr>
        <p:spPr bwMode="auto">
          <a:xfrm>
            <a:off x="215900" y="1270039"/>
            <a:ext cx="11597342" cy="1107996"/>
          </a:xfrm>
          <a:prstGeom prst="rect">
            <a:avLst/>
          </a:prstGeom>
          <a:noFill/>
          <a:ln w="12700">
            <a:noFill/>
            <a:miter lim="800000"/>
            <a:headEnd/>
            <a:tailEnd/>
          </a:ln>
        </p:spPr>
        <p:txBody>
          <a:bodyPr wrap="none" lIns="0" tIns="0" rIns="0" bIns="0" anchor="ctr">
            <a:spAutoFit/>
          </a:bodyPr>
          <a:lstStyle/>
          <a:p>
            <a:pPr algn="l"/>
            <a:r>
              <a:rPr lang="en-US" sz="2400" dirty="0" err="1">
                <a:solidFill>
                  <a:schemeClr val="tx1"/>
                </a:solidFill>
                <a:ea typeface="Gill Sans" charset="0"/>
                <a:cs typeface="Gill Sans" charset="0"/>
              </a:rPr>
              <a:t>Coordonnées</a:t>
            </a:r>
            <a:r>
              <a:rPr lang="en-US" sz="2400" dirty="0">
                <a:solidFill>
                  <a:schemeClr val="tx1"/>
                </a:solidFill>
                <a:ea typeface="Gill Sans" charset="0"/>
                <a:cs typeface="Gill Sans" charset="0"/>
              </a:rPr>
              <a:t> : </a:t>
            </a:r>
            <a:r>
              <a:rPr lang="en-US" sz="2400" u="sng" dirty="0" smtClean="0">
                <a:solidFill>
                  <a:schemeClr val="tx1"/>
                </a:solidFill>
                <a:ea typeface="Gill Sans" charset="0"/>
                <a:cs typeface="Gill Sans" charset="0"/>
                <a:hlinkClick r:id="rId3"/>
              </a:rPr>
              <a:t>remi.blancon@univ-avignon.fr</a:t>
            </a:r>
            <a:r>
              <a:rPr lang="en-US" sz="2400" u="sng" dirty="0" smtClean="0">
                <a:solidFill>
                  <a:schemeClr val="tx1"/>
                </a:solidFill>
                <a:ea typeface="Gill Sans" charset="0"/>
                <a:cs typeface="Gill Sans" charset="0"/>
              </a:rPr>
              <a:t>  </a:t>
            </a:r>
            <a:r>
              <a:rPr lang="en-US" sz="2400" u="sng" dirty="0">
                <a:solidFill>
                  <a:schemeClr val="tx1"/>
                </a:solidFill>
                <a:ea typeface="Gill Sans" charset="0"/>
                <a:cs typeface="Gill Sans" charset="0"/>
              </a:rPr>
              <a:t>// maminirina.joelson@univ-avignon.fr</a:t>
            </a:r>
          </a:p>
          <a:p>
            <a:pPr algn="l"/>
            <a:r>
              <a:rPr lang="en-US" sz="2400" dirty="0">
                <a:solidFill>
                  <a:schemeClr val="tx1"/>
                </a:solidFill>
                <a:ea typeface="Gill Sans" charset="0"/>
                <a:cs typeface="Gill Sans" charset="0"/>
              </a:rPr>
              <a:t>TD et </a:t>
            </a:r>
            <a:r>
              <a:rPr lang="en-US" sz="2400" dirty="0" err="1">
                <a:solidFill>
                  <a:schemeClr val="tx1"/>
                </a:solidFill>
                <a:ea typeface="Gill Sans" charset="0"/>
                <a:cs typeface="Gill Sans" charset="0"/>
              </a:rPr>
              <a:t>approfondissements</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cours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sur</a:t>
            </a:r>
            <a:r>
              <a:rPr lang="en-US" sz="2400" dirty="0">
                <a:solidFill>
                  <a:schemeClr val="tx1"/>
                </a:solidFill>
                <a:ea typeface="Gill Sans" charset="0"/>
                <a:cs typeface="Gill Sans" charset="0"/>
              </a:rPr>
              <a:t> e-</a:t>
            </a:r>
            <a:r>
              <a:rPr lang="en-US" sz="2400" dirty="0" err="1">
                <a:solidFill>
                  <a:schemeClr val="tx1"/>
                </a:solidFill>
                <a:ea typeface="Gill Sans" charset="0"/>
                <a:cs typeface="Gill Sans" charset="0"/>
              </a:rPr>
              <a:t>uapv</a:t>
            </a:r>
            <a:endParaRPr lang="en-US" sz="2400" dirty="0">
              <a:solidFill>
                <a:schemeClr val="tx1"/>
              </a:solidFill>
              <a:ea typeface="Gill Sans" charset="0"/>
              <a:cs typeface="Gill Sans" charset="0"/>
            </a:endParaRPr>
          </a:p>
          <a:p>
            <a:pPr algn="l"/>
            <a:r>
              <a:rPr lang="en-US" sz="2400" dirty="0">
                <a:solidFill>
                  <a:schemeClr val="tx1"/>
                </a:solidFill>
                <a:ea typeface="Gill Sans" charset="0"/>
                <a:cs typeface="Gill Sans" charset="0"/>
              </a:rPr>
              <a:t>mot de </a:t>
            </a:r>
            <a:r>
              <a:rPr lang="en-US" sz="2400" dirty="0" err="1">
                <a:solidFill>
                  <a:schemeClr val="tx1"/>
                </a:solidFill>
                <a:ea typeface="Gill Sans" charset="0"/>
                <a:cs typeface="Gill Sans" charset="0"/>
              </a:rPr>
              <a:t>passe</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electricite</a:t>
            </a:r>
            <a:r>
              <a:rPr lang="en-US" sz="2400" dirty="0">
                <a:solidFill>
                  <a:schemeClr val="tx1"/>
                </a:solidFill>
                <a:ea typeface="Gill Sans" charset="0"/>
                <a:cs typeface="Gill Sans" charset="0"/>
              </a:rPr>
              <a:t>     (attention sans accent)</a:t>
            </a:r>
          </a:p>
        </p:txBody>
      </p:sp>
      <p:sp>
        <p:nvSpPr>
          <p:cNvPr id="7" name="Rectangle 6"/>
          <p:cNvSpPr/>
          <p:nvPr/>
        </p:nvSpPr>
        <p:spPr>
          <a:xfrm>
            <a:off x="1101800" y="5452864"/>
            <a:ext cx="10657184" cy="1569660"/>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wrap="square">
            <a:spAutoFit/>
          </a:bodyPr>
          <a:lstStyle/>
          <a:p>
            <a:pPr algn="just"/>
            <a:r>
              <a:rPr lang="en-US" sz="2400" dirty="0" smtClean="0">
                <a:solidFill>
                  <a:schemeClr val="accent3"/>
                </a:solidFill>
                <a:ea typeface="Gill Sans" charset="0"/>
                <a:cs typeface="Gill Sans" charset="0"/>
              </a:rPr>
              <a:t>Il </a:t>
            </a:r>
            <a:r>
              <a:rPr lang="en-US" sz="2400" dirty="0" err="1" smtClean="0">
                <a:solidFill>
                  <a:schemeClr val="accent3"/>
                </a:solidFill>
                <a:ea typeface="Gill Sans" charset="0"/>
                <a:cs typeface="Gill Sans" charset="0"/>
              </a:rPr>
              <a:t>n’est</a:t>
            </a:r>
            <a:r>
              <a:rPr lang="en-US" sz="2400" dirty="0" smtClean="0">
                <a:solidFill>
                  <a:schemeClr val="accent3"/>
                </a:solidFill>
                <a:ea typeface="Gill Sans" charset="0"/>
                <a:cs typeface="Gill Sans" charset="0"/>
              </a:rPr>
              <a:t> pas possible de </a:t>
            </a:r>
            <a:r>
              <a:rPr lang="en-US" sz="2400" dirty="0" err="1" smtClean="0">
                <a:solidFill>
                  <a:schemeClr val="accent3"/>
                </a:solidFill>
                <a:ea typeface="Gill Sans" charset="0"/>
                <a:cs typeface="Gill Sans" charset="0"/>
              </a:rPr>
              <a:t>visualiser</a:t>
            </a:r>
            <a:r>
              <a:rPr lang="en-US" sz="2400" dirty="0" smtClean="0">
                <a:solidFill>
                  <a:schemeClr val="accent3"/>
                </a:solidFill>
                <a:ea typeface="Gill Sans" charset="0"/>
                <a:cs typeface="Gill Sans" charset="0"/>
              </a:rPr>
              <a:t> le courant </a:t>
            </a:r>
            <a:r>
              <a:rPr lang="en-US" sz="2400" dirty="0" err="1" smtClean="0">
                <a:solidFill>
                  <a:schemeClr val="accent3"/>
                </a:solidFill>
                <a:ea typeface="Gill Sans" charset="0"/>
                <a:cs typeface="Gill Sans" charset="0"/>
              </a:rPr>
              <a:t>électrique</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mais</a:t>
            </a:r>
            <a:r>
              <a:rPr lang="en-US" sz="2400" dirty="0" smtClean="0">
                <a:solidFill>
                  <a:schemeClr val="accent3"/>
                </a:solidFill>
                <a:ea typeface="Gill Sans" charset="0"/>
                <a:cs typeface="Gill Sans" charset="0"/>
              </a:rPr>
              <a:t> la </a:t>
            </a:r>
            <a:r>
              <a:rPr lang="en-US" sz="2400" dirty="0" err="1" smtClean="0">
                <a:solidFill>
                  <a:schemeClr val="accent3"/>
                </a:solidFill>
                <a:ea typeface="Gill Sans" charset="0"/>
                <a:cs typeface="Gill Sans" charset="0"/>
              </a:rPr>
              <a:t>modélisation</a:t>
            </a:r>
            <a:r>
              <a:rPr lang="en-US" sz="2400" dirty="0" smtClean="0">
                <a:solidFill>
                  <a:schemeClr val="accent3"/>
                </a:solidFill>
                <a:ea typeface="Gill Sans" charset="0"/>
                <a:cs typeface="Gill Sans" charset="0"/>
              </a:rPr>
              <a:t> du </a:t>
            </a:r>
            <a:r>
              <a:rPr lang="en-US" sz="2400" dirty="0" err="1" smtClean="0">
                <a:solidFill>
                  <a:schemeClr val="accent3"/>
                </a:solidFill>
                <a:ea typeface="Gill Sans" charset="0"/>
                <a:cs typeface="Gill Sans" charset="0"/>
              </a:rPr>
              <a:t>phénomène</a:t>
            </a:r>
            <a:r>
              <a:rPr lang="en-US" sz="2400" dirty="0" smtClean="0">
                <a:solidFill>
                  <a:schemeClr val="accent3"/>
                </a:solidFill>
                <a:ea typeface="Gill Sans" charset="0"/>
                <a:cs typeface="Gill Sans" charset="0"/>
              </a:rPr>
              <a:t> physique a de </a:t>
            </a:r>
            <a:r>
              <a:rPr lang="en-US" sz="2400" dirty="0" err="1" smtClean="0">
                <a:solidFill>
                  <a:schemeClr val="accent3"/>
                </a:solidFill>
                <a:ea typeface="Gill Sans" charset="0"/>
                <a:cs typeface="Gill Sans" charset="0"/>
              </a:rPr>
              <a:t>nombreuses</a:t>
            </a:r>
            <a:r>
              <a:rPr lang="en-US" sz="2400" dirty="0" smtClean="0">
                <a:solidFill>
                  <a:schemeClr val="accent3"/>
                </a:solidFill>
                <a:ea typeface="Gill Sans" charset="0"/>
                <a:cs typeface="Gill Sans" charset="0"/>
              </a:rPr>
              <a:t> analogies avec la </a:t>
            </a:r>
            <a:r>
              <a:rPr lang="en-US" sz="2400" dirty="0" err="1" smtClean="0">
                <a:solidFill>
                  <a:schemeClr val="accent3"/>
                </a:solidFill>
                <a:ea typeface="Gill Sans" charset="0"/>
                <a:cs typeface="Gill Sans" charset="0"/>
              </a:rPr>
              <a:t>mécanique</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même</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phénomènes</a:t>
            </a:r>
            <a:r>
              <a:rPr lang="en-US" sz="2400" dirty="0" smtClean="0">
                <a:solidFill>
                  <a:schemeClr val="accent3"/>
                </a:solidFill>
                <a:ea typeface="Gill Sans" charset="0"/>
                <a:cs typeface="Gill Sans" charset="0"/>
              </a:rPr>
              <a:t> de dissipation </a:t>
            </a:r>
            <a:r>
              <a:rPr lang="en-US" sz="2400" dirty="0" err="1" smtClean="0">
                <a:solidFill>
                  <a:schemeClr val="accent3"/>
                </a:solidFill>
                <a:ea typeface="Gill Sans" charset="0"/>
                <a:cs typeface="Gill Sans" charset="0"/>
              </a:rPr>
              <a:t>d’énergie</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même</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phénomènes</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d’oscillations</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mêmes</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équations</a:t>
            </a:r>
            <a:r>
              <a:rPr lang="en-US" sz="2400" dirty="0" smtClean="0">
                <a:solidFill>
                  <a:schemeClr val="accent3"/>
                </a:solidFill>
                <a:ea typeface="Gill Sans" charset="0"/>
                <a:cs typeface="Gill Sans" charset="0"/>
              </a:rPr>
              <a:t>...</a:t>
            </a:r>
            <a:endParaRPr lang="en-US" sz="2400" dirty="0">
              <a:solidFill>
                <a:schemeClr val="accent3"/>
              </a:solidFill>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p:cNvPicPr>
          <p:nvPr/>
        </p:nvPicPr>
        <p:blipFill>
          <a:blip r:embed="rId3" cstate="print"/>
          <a:srcRect/>
          <a:stretch>
            <a:fillRect/>
          </a:stretch>
        </p:blipFill>
        <p:spPr bwMode="auto">
          <a:xfrm>
            <a:off x="715963" y="733425"/>
            <a:ext cx="3367087" cy="4281488"/>
          </a:xfrm>
          <a:prstGeom prst="rect">
            <a:avLst/>
          </a:prstGeom>
          <a:noFill/>
          <a:ln w="25400">
            <a:noFill/>
            <a:miter lim="800000"/>
            <a:headEnd/>
            <a:tailEnd/>
          </a:ln>
        </p:spPr>
      </p:pic>
      <p:pic>
        <p:nvPicPr>
          <p:cNvPr id="35843" name="Picture 3"/>
          <p:cNvPicPr>
            <a:picLocks noChangeAspect="1"/>
          </p:cNvPicPr>
          <p:nvPr/>
        </p:nvPicPr>
        <p:blipFill>
          <a:blip r:embed="rId4" cstate="print"/>
          <a:srcRect/>
          <a:stretch>
            <a:fillRect/>
          </a:stretch>
        </p:blipFill>
        <p:spPr bwMode="auto">
          <a:xfrm>
            <a:off x="7573963" y="519113"/>
            <a:ext cx="4433887" cy="4791075"/>
          </a:xfrm>
          <a:prstGeom prst="rect">
            <a:avLst/>
          </a:prstGeom>
          <a:noFill/>
          <a:ln w="25400">
            <a:noFill/>
            <a:miter lim="800000"/>
            <a:headEnd/>
            <a:tailEnd/>
          </a:ln>
        </p:spPr>
      </p:pic>
      <p:pic>
        <p:nvPicPr>
          <p:cNvPr id="35844" name="Picture 4"/>
          <p:cNvPicPr>
            <a:picLocks noChangeAspect="1"/>
          </p:cNvPicPr>
          <p:nvPr/>
        </p:nvPicPr>
        <p:blipFill>
          <a:blip r:embed="rId5" cstate="print"/>
          <a:srcRect/>
          <a:stretch>
            <a:fillRect/>
          </a:stretch>
        </p:blipFill>
        <p:spPr bwMode="auto">
          <a:xfrm>
            <a:off x="4144963" y="4591050"/>
            <a:ext cx="3468687" cy="462915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669752" y="628328"/>
            <a:ext cx="11622092" cy="461665"/>
          </a:xfrm>
          <a:prstGeom prst="rect">
            <a:avLst/>
          </a:prstGeom>
          <a:noFill/>
        </p:spPr>
        <p:txBody>
          <a:bodyPr wrap="none" rtlCol="0">
            <a:spAutoFit/>
          </a:bodyPr>
          <a:lstStyle/>
          <a:p>
            <a:r>
              <a:rPr lang="fr-FR" sz="2400" dirty="0" smtClean="0"/>
              <a:t>Exemple: calculer la capacité d’un condensateur plan dont les caractéristiques sont:</a:t>
            </a:r>
            <a:endParaRPr lang="fr-FR" sz="2400" dirty="0"/>
          </a:p>
        </p:txBody>
      </p:sp>
      <p:pic>
        <p:nvPicPr>
          <p:cNvPr id="344067" name="Picture 3"/>
          <p:cNvPicPr>
            <a:picLocks noChangeAspect="1" noChangeArrowheads="1"/>
          </p:cNvPicPr>
          <p:nvPr/>
        </p:nvPicPr>
        <p:blipFill>
          <a:blip r:embed="rId2" cstate="print"/>
          <a:srcRect/>
          <a:stretch>
            <a:fillRect/>
          </a:stretch>
        </p:blipFill>
        <p:spPr bwMode="auto">
          <a:xfrm>
            <a:off x="3334048" y="1492424"/>
            <a:ext cx="7420535" cy="1125765"/>
          </a:xfrm>
          <a:prstGeom prst="rect">
            <a:avLst/>
          </a:prstGeom>
          <a:noFill/>
          <a:ln w="9525">
            <a:noFill/>
            <a:miter lim="800000"/>
            <a:headEnd/>
            <a:tailEnd/>
          </a:ln>
        </p:spPr>
      </p:pic>
      <p:sp>
        <p:nvSpPr>
          <p:cNvPr id="7" name="ZoneTexte 6"/>
          <p:cNvSpPr txBox="1"/>
          <p:nvPr/>
        </p:nvSpPr>
        <p:spPr>
          <a:xfrm>
            <a:off x="4054128" y="2716560"/>
            <a:ext cx="2778326" cy="461665"/>
          </a:xfrm>
          <a:prstGeom prst="rect">
            <a:avLst/>
          </a:prstGeom>
          <a:noFill/>
        </p:spPr>
        <p:txBody>
          <a:bodyPr wrap="none" rtlCol="0">
            <a:spAutoFit/>
          </a:bodyPr>
          <a:lstStyle/>
          <a:p>
            <a:r>
              <a:rPr lang="fr-FR" sz="2400" dirty="0" smtClean="0"/>
              <a:t>Réponse: C= 62nF</a:t>
            </a:r>
            <a:endParaRPr lang="fr-FR" sz="2400" dirty="0"/>
          </a:p>
        </p:txBody>
      </p:sp>
      <p:pic>
        <p:nvPicPr>
          <p:cNvPr id="344068" name="Picture 4"/>
          <p:cNvPicPr>
            <a:picLocks noChangeAspect="1" noChangeArrowheads="1"/>
          </p:cNvPicPr>
          <p:nvPr/>
        </p:nvPicPr>
        <p:blipFill>
          <a:blip r:embed="rId3" cstate="print"/>
          <a:srcRect/>
          <a:stretch>
            <a:fillRect/>
          </a:stretch>
        </p:blipFill>
        <p:spPr bwMode="auto">
          <a:xfrm>
            <a:off x="885776" y="5380856"/>
            <a:ext cx="10765512" cy="2076053"/>
          </a:xfrm>
          <a:prstGeom prst="rect">
            <a:avLst/>
          </a:prstGeom>
          <a:noFill/>
          <a:ln w="9525">
            <a:noFill/>
            <a:miter lim="800000"/>
            <a:headEnd/>
            <a:tailEnd/>
          </a:ln>
        </p:spPr>
      </p:pic>
      <p:sp>
        <p:nvSpPr>
          <p:cNvPr id="9" name="ZoneTexte 8"/>
          <p:cNvSpPr txBox="1"/>
          <p:nvPr/>
        </p:nvSpPr>
        <p:spPr>
          <a:xfrm>
            <a:off x="660554" y="4588768"/>
            <a:ext cx="7657867" cy="461665"/>
          </a:xfrm>
          <a:prstGeom prst="rect">
            <a:avLst/>
          </a:prstGeom>
          <a:noFill/>
        </p:spPr>
        <p:txBody>
          <a:bodyPr wrap="none" rtlCol="0">
            <a:spAutoFit/>
          </a:bodyPr>
          <a:lstStyle/>
          <a:p>
            <a:r>
              <a:rPr lang="fr-FR" sz="2400" b="1" dirty="0" smtClean="0"/>
              <a:t>Energie emmagasinée par un condensateur chargé</a:t>
            </a:r>
            <a:endParaRPr lang="fr-FR" sz="2400" b="1" dirty="0"/>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p:cNvPicPr>
          <p:nvPr/>
        </p:nvPicPr>
        <p:blipFill>
          <a:blip r:embed="rId2" cstate="print"/>
          <a:srcRect/>
          <a:stretch>
            <a:fillRect/>
          </a:stretch>
        </p:blipFill>
        <p:spPr bwMode="auto">
          <a:xfrm>
            <a:off x="5430838" y="1090613"/>
            <a:ext cx="4430712" cy="3733800"/>
          </a:xfrm>
          <a:prstGeom prst="rect">
            <a:avLst/>
          </a:prstGeom>
          <a:noFill/>
          <a:ln w="25400">
            <a:noFill/>
            <a:miter lim="800000"/>
            <a:headEnd/>
            <a:tailEnd/>
          </a:ln>
        </p:spPr>
      </p:pic>
      <p:sp>
        <p:nvSpPr>
          <p:cNvPr id="108547" name="ZoneTexte 4"/>
          <p:cNvSpPr txBox="1">
            <a:spLocks noChangeArrowheads="1"/>
          </p:cNvSpPr>
          <p:nvPr/>
        </p:nvSpPr>
        <p:spPr bwMode="auto">
          <a:xfrm>
            <a:off x="1821880" y="628328"/>
            <a:ext cx="4677884" cy="461665"/>
          </a:xfrm>
          <a:prstGeom prst="rect">
            <a:avLst/>
          </a:prstGeom>
          <a:noFill/>
          <a:ln w="9525">
            <a:noFill/>
            <a:miter lim="800000"/>
            <a:headEnd/>
            <a:tailEnd/>
          </a:ln>
        </p:spPr>
        <p:txBody>
          <a:bodyPr wrap="none">
            <a:spAutoFit/>
          </a:bodyPr>
          <a:lstStyle/>
          <a:p>
            <a:r>
              <a:rPr lang="fr-FR" sz="2400" b="1" dirty="0"/>
              <a:t>Modèle hydraulique équivalent</a:t>
            </a:r>
          </a:p>
        </p:txBody>
      </p:sp>
      <p:sp>
        <p:nvSpPr>
          <p:cNvPr id="108548" name="Rectangle 5"/>
          <p:cNvSpPr>
            <a:spLocks noChangeArrowheads="1"/>
          </p:cNvSpPr>
          <p:nvPr/>
        </p:nvSpPr>
        <p:spPr bwMode="auto">
          <a:xfrm>
            <a:off x="1716088" y="4805363"/>
            <a:ext cx="9537700" cy="4524375"/>
          </a:xfrm>
          <a:prstGeom prst="rect">
            <a:avLst/>
          </a:prstGeom>
          <a:noFill/>
          <a:ln w="9525">
            <a:noFill/>
            <a:miter lim="800000"/>
            <a:headEnd/>
            <a:tailEnd/>
          </a:ln>
        </p:spPr>
        <p:txBody>
          <a:bodyPr>
            <a:spAutoFit/>
          </a:bodyPr>
          <a:lstStyle/>
          <a:p>
            <a:pPr algn="just"/>
            <a:r>
              <a:rPr lang="fr-FR" sz="2400" dirty="0"/>
              <a:t>Un condensateur peut être assimilé à un réservoir de fluide sous pression, comme le montre la Figure ci-jointe. Plus le volume du réservoir est important, plus grand est le volume de fluide stocké et donc l’énergie. On a une analogie volume/capacité. La membrane peut se rompre si la différence de pression est trop importante, ceci est analogue au claquage du diélectrique d’un condensateur chargé</a:t>
            </a:r>
          </a:p>
          <a:p>
            <a:pPr algn="just"/>
            <a:r>
              <a:rPr lang="fr-FR" sz="2400" dirty="0"/>
              <a:t>sous une </a:t>
            </a:r>
            <a:r>
              <a:rPr lang="fr-FR" sz="2400" dirty="0" err="1"/>
              <a:t>d.d.p</a:t>
            </a:r>
            <a:r>
              <a:rPr lang="fr-FR" sz="2400" dirty="0"/>
              <a:t>. trop importante. Grâce à la membrane, le condensateur introduit de « l’élasticité » dans le circuit. Le fluide ne peut pas traverser le condensateur hydraulique, pas plus que le courant ne traverse un condensateur, la membrane l’en empêche comme le diélectrique empêche le courant de passer d’une armature à l’autre.</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ChangeArrowheads="1"/>
          </p:cNvSpPr>
          <p:nvPr/>
        </p:nvSpPr>
        <p:spPr bwMode="auto">
          <a:xfrm>
            <a:off x="787400" y="876300"/>
            <a:ext cx="11287125" cy="7109639"/>
          </a:xfrm>
          <a:prstGeom prst="rect">
            <a:avLst/>
          </a:prstGeom>
          <a:noFill/>
          <a:ln w="9525">
            <a:noFill/>
            <a:miter lim="800000"/>
            <a:headEnd/>
            <a:tailEnd/>
          </a:ln>
        </p:spPr>
        <p:txBody>
          <a:bodyPr>
            <a:spAutoFit/>
          </a:bodyPr>
          <a:lstStyle/>
          <a:p>
            <a:r>
              <a:rPr lang="fr-FR" sz="3200" b="1" dirty="0">
                <a:latin typeface="Garamond" pitchFamily="18" charset="0"/>
              </a:rPr>
              <a:t>Association de condensateurs</a:t>
            </a:r>
          </a:p>
          <a:p>
            <a:r>
              <a:rPr lang="fr-FR" sz="3200" dirty="0">
                <a:latin typeface="Gill Sans"/>
              </a:rPr>
              <a:t>En parallèle :</a:t>
            </a:r>
          </a:p>
          <a:p>
            <a:endParaRPr lang="fr-FR" sz="3200" dirty="0">
              <a:latin typeface="Garamond" pitchFamily="18" charset="0"/>
            </a:endParaRPr>
          </a:p>
          <a:p>
            <a:endParaRPr lang="fr-FR" sz="3200" dirty="0">
              <a:latin typeface="Garamond" pitchFamily="18" charset="0"/>
            </a:endParaRPr>
          </a:p>
          <a:p>
            <a:endParaRPr lang="fr-FR" sz="3200" dirty="0">
              <a:latin typeface="Garamond" pitchFamily="18" charset="0"/>
            </a:endParaRPr>
          </a:p>
          <a:p>
            <a:endParaRPr lang="fr-FR" sz="3200" dirty="0">
              <a:latin typeface="Garamond" pitchFamily="18" charset="0"/>
            </a:endParaRPr>
          </a:p>
          <a:p>
            <a:endParaRPr lang="fr-FR" sz="3200" dirty="0">
              <a:latin typeface="Garamond" pitchFamily="18" charset="0"/>
            </a:endParaRPr>
          </a:p>
          <a:p>
            <a:endParaRPr lang="fr-FR" sz="3200" dirty="0">
              <a:latin typeface="Garamond" pitchFamily="18" charset="0"/>
            </a:endParaRPr>
          </a:p>
          <a:p>
            <a:endParaRPr lang="fr-FR" sz="3200" dirty="0">
              <a:latin typeface="Garamond" pitchFamily="18" charset="0"/>
            </a:endParaRPr>
          </a:p>
          <a:p>
            <a:r>
              <a:rPr lang="fr-FR" sz="2400" dirty="0">
                <a:latin typeface="Gill Sans"/>
              </a:rPr>
              <a:t>On a : Q1 = C1.V, Q2 = C2.V , Q3 = C3.V sur chaque condensateur.</a:t>
            </a:r>
          </a:p>
          <a:p>
            <a:endParaRPr lang="fr-FR" sz="2400" dirty="0">
              <a:latin typeface="Gill Sans"/>
            </a:endParaRPr>
          </a:p>
          <a:p>
            <a:pPr algn="l"/>
            <a:r>
              <a:rPr lang="fr-FR" sz="2400" dirty="0">
                <a:latin typeface="Gill Sans"/>
              </a:rPr>
              <a:t>Le condensateur équivalent aura pour charge :</a:t>
            </a:r>
          </a:p>
          <a:p>
            <a:endParaRPr lang="fr-FR" sz="2400" dirty="0">
              <a:latin typeface="Gill Sans"/>
            </a:endParaRPr>
          </a:p>
          <a:p>
            <a:pPr algn="l"/>
            <a:r>
              <a:rPr lang="fr-FR" sz="2400" dirty="0">
                <a:latin typeface="Gill Sans"/>
              </a:rPr>
              <a:t>Q = Q1+Q2+Q3 = C1.V+ C2.V+ C3.V = (C1+ C2+ C3).V =</a:t>
            </a:r>
            <a:r>
              <a:rPr lang="fr-FR" sz="2400" dirty="0" err="1">
                <a:latin typeface="Gill Sans"/>
              </a:rPr>
              <a:t>Ceq.V</a:t>
            </a:r>
            <a:endParaRPr lang="fr-FR" sz="2400" dirty="0">
              <a:latin typeface="Gill Sans"/>
            </a:endParaRPr>
          </a:p>
          <a:p>
            <a:endParaRPr lang="fr-FR" sz="2400" dirty="0">
              <a:latin typeface="Gill Sans"/>
            </a:endParaRPr>
          </a:p>
          <a:p>
            <a:r>
              <a:rPr lang="fr-FR" sz="2400" dirty="0">
                <a:latin typeface="Gill Sans"/>
              </a:rPr>
              <a:t>Et donc : </a:t>
            </a:r>
            <a:r>
              <a:rPr lang="fr-FR" sz="2400" dirty="0" err="1">
                <a:latin typeface="Gill Sans"/>
              </a:rPr>
              <a:t>Ceq</a:t>
            </a:r>
            <a:r>
              <a:rPr lang="fr-FR" sz="2400" dirty="0">
                <a:latin typeface="Gill Sans"/>
              </a:rPr>
              <a:t> = C1+ C2+ C3.</a:t>
            </a:r>
          </a:p>
        </p:txBody>
      </p:sp>
      <p:pic>
        <p:nvPicPr>
          <p:cNvPr id="109571" name="Picture 2"/>
          <p:cNvPicPr>
            <a:picLocks noChangeAspect="1"/>
          </p:cNvPicPr>
          <p:nvPr/>
        </p:nvPicPr>
        <p:blipFill>
          <a:blip r:embed="rId2" cstate="print"/>
          <a:srcRect/>
          <a:stretch>
            <a:fillRect/>
          </a:stretch>
        </p:blipFill>
        <p:spPr bwMode="auto">
          <a:xfrm>
            <a:off x="2287588" y="2019300"/>
            <a:ext cx="8161337" cy="2714625"/>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p:cNvPicPr>
          <p:nvPr/>
        </p:nvPicPr>
        <p:blipFill>
          <a:blip r:embed="rId2" cstate="print"/>
          <a:srcRect/>
          <a:stretch>
            <a:fillRect/>
          </a:stretch>
        </p:blipFill>
        <p:spPr bwMode="auto">
          <a:xfrm>
            <a:off x="6645275" y="1733550"/>
            <a:ext cx="5429250" cy="3663950"/>
          </a:xfrm>
          <a:prstGeom prst="rect">
            <a:avLst/>
          </a:prstGeom>
          <a:noFill/>
          <a:ln w="25400">
            <a:noFill/>
            <a:miter lim="800000"/>
            <a:headEnd/>
            <a:tailEnd/>
          </a:ln>
        </p:spPr>
      </p:pic>
      <p:sp>
        <p:nvSpPr>
          <p:cNvPr id="110595" name="Rectangle 5"/>
          <p:cNvSpPr>
            <a:spLocks noChangeArrowheads="1"/>
          </p:cNvSpPr>
          <p:nvPr/>
        </p:nvSpPr>
        <p:spPr bwMode="auto">
          <a:xfrm>
            <a:off x="1787525" y="1019175"/>
            <a:ext cx="8002588" cy="1077913"/>
          </a:xfrm>
          <a:prstGeom prst="rect">
            <a:avLst/>
          </a:prstGeom>
          <a:noFill/>
          <a:ln w="9525">
            <a:noFill/>
            <a:miter lim="800000"/>
            <a:headEnd/>
            <a:tailEnd/>
          </a:ln>
        </p:spPr>
        <p:txBody>
          <a:bodyPr>
            <a:spAutoFit/>
          </a:bodyPr>
          <a:lstStyle/>
          <a:p>
            <a:r>
              <a:rPr lang="fr-FR" sz="3200" b="1" dirty="0">
                <a:latin typeface="Garamond" pitchFamily="18" charset="0"/>
              </a:rPr>
              <a:t>Association de condensateurs</a:t>
            </a:r>
          </a:p>
          <a:p>
            <a:r>
              <a:rPr lang="fr-FR" sz="3200" dirty="0">
                <a:latin typeface="Gill Sans"/>
              </a:rPr>
              <a:t>En série:</a:t>
            </a:r>
          </a:p>
        </p:txBody>
      </p:sp>
      <p:pic>
        <p:nvPicPr>
          <p:cNvPr id="110596" name="Picture 3"/>
          <p:cNvPicPr>
            <a:picLocks noChangeAspect="1"/>
          </p:cNvPicPr>
          <p:nvPr/>
        </p:nvPicPr>
        <p:blipFill>
          <a:blip r:embed="rId3" cstate="print"/>
          <a:srcRect/>
          <a:stretch>
            <a:fillRect/>
          </a:stretch>
        </p:blipFill>
        <p:spPr bwMode="auto">
          <a:xfrm>
            <a:off x="930275" y="3162300"/>
            <a:ext cx="5638800" cy="1285875"/>
          </a:xfrm>
          <a:prstGeom prst="rect">
            <a:avLst/>
          </a:prstGeom>
          <a:noFill/>
          <a:ln w="25400">
            <a:noFill/>
            <a:miter lim="800000"/>
            <a:headEnd/>
            <a:tailEnd/>
          </a:ln>
        </p:spPr>
      </p:pic>
      <p:sp>
        <p:nvSpPr>
          <p:cNvPr id="110597" name="Rectangle 7"/>
          <p:cNvSpPr>
            <a:spLocks noChangeArrowheads="1"/>
          </p:cNvSpPr>
          <p:nvPr/>
        </p:nvSpPr>
        <p:spPr bwMode="auto">
          <a:xfrm>
            <a:off x="715963" y="4805363"/>
            <a:ext cx="6502400" cy="1570037"/>
          </a:xfrm>
          <a:prstGeom prst="rect">
            <a:avLst/>
          </a:prstGeom>
          <a:noFill/>
          <a:ln w="9525">
            <a:noFill/>
            <a:miter lim="800000"/>
            <a:headEnd/>
            <a:tailEnd/>
          </a:ln>
        </p:spPr>
        <p:txBody>
          <a:bodyPr>
            <a:spAutoFit/>
          </a:bodyPr>
          <a:lstStyle/>
          <a:p>
            <a:pPr algn="just"/>
            <a:r>
              <a:rPr lang="fr-FR" sz="2400" dirty="0">
                <a:latin typeface="Gill Sans"/>
              </a:rPr>
              <a:t>Lorsque les condensateurs sont associés en série, ils prennent chacun la même charge Q. La différence de potentiel aux bornes de chacun d’eux, à la fin de la charge, est alors :</a:t>
            </a:r>
          </a:p>
        </p:txBody>
      </p:sp>
      <p:pic>
        <p:nvPicPr>
          <p:cNvPr id="110598" name="Picture 4"/>
          <p:cNvPicPr>
            <a:picLocks noChangeAspect="1"/>
          </p:cNvPicPr>
          <p:nvPr/>
        </p:nvPicPr>
        <p:blipFill>
          <a:blip r:embed="rId4" cstate="print"/>
          <a:srcRect/>
          <a:stretch>
            <a:fillRect/>
          </a:stretch>
        </p:blipFill>
        <p:spPr bwMode="auto">
          <a:xfrm>
            <a:off x="7294488" y="5668888"/>
            <a:ext cx="3629025" cy="1090613"/>
          </a:xfrm>
          <a:prstGeom prst="rect">
            <a:avLst/>
          </a:prstGeom>
          <a:noFill/>
          <a:ln w="25400">
            <a:noFill/>
            <a:miter lim="800000"/>
            <a:headEnd/>
            <a:tailEnd/>
          </a:ln>
        </p:spPr>
      </p:pic>
      <p:pic>
        <p:nvPicPr>
          <p:cNvPr id="110599" name="Picture 5"/>
          <p:cNvPicPr>
            <a:picLocks noChangeAspect="1"/>
          </p:cNvPicPr>
          <p:nvPr/>
        </p:nvPicPr>
        <p:blipFill>
          <a:blip r:embed="rId5" cstate="print"/>
          <a:srcRect/>
          <a:stretch>
            <a:fillRect/>
          </a:stretch>
        </p:blipFill>
        <p:spPr bwMode="auto">
          <a:xfrm>
            <a:off x="3540125" y="7377113"/>
            <a:ext cx="7691438" cy="1214437"/>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p:cNvSpPr>
          <p:nvPr/>
        </p:nvSpPr>
        <p:spPr bwMode="auto">
          <a:xfrm>
            <a:off x="2859088" y="376238"/>
            <a:ext cx="7286625" cy="714375"/>
          </a:xfrm>
          <a:prstGeom prst="rect">
            <a:avLst/>
          </a:prstGeom>
          <a:noFill/>
          <a:ln w="12700">
            <a:noFill/>
            <a:miter lim="800000"/>
            <a:headEnd/>
            <a:tailEnd/>
          </a:ln>
        </p:spPr>
        <p:txBody>
          <a:bodyPr lIns="0" tIns="0" rIns="0" bIns="0" anchor="ctr"/>
          <a:lstStyle/>
          <a:p>
            <a:pPr algn="just"/>
            <a:r>
              <a:rPr lang="en-US" sz="4400" b="1">
                <a:solidFill>
                  <a:srgbClr val="001F67"/>
                </a:solidFill>
                <a:latin typeface="Garamond" pitchFamily="18" charset="0"/>
                <a:ea typeface="Gill Sans" charset="0"/>
                <a:cs typeface="Gill Sans" charset="0"/>
              </a:rPr>
              <a:t>Charge dans un condensateur </a:t>
            </a:r>
          </a:p>
        </p:txBody>
      </p:sp>
      <p:sp>
        <p:nvSpPr>
          <p:cNvPr id="111619" name="Rectangle 4"/>
          <p:cNvSpPr>
            <a:spLocks noChangeArrowheads="1"/>
          </p:cNvSpPr>
          <p:nvPr/>
        </p:nvSpPr>
        <p:spPr bwMode="auto">
          <a:xfrm>
            <a:off x="930275" y="1376363"/>
            <a:ext cx="9358313" cy="1200150"/>
          </a:xfrm>
          <a:prstGeom prst="rect">
            <a:avLst/>
          </a:prstGeom>
          <a:noFill/>
          <a:ln w="9525">
            <a:noFill/>
            <a:miter lim="800000"/>
            <a:headEnd/>
            <a:tailEnd/>
          </a:ln>
        </p:spPr>
        <p:txBody>
          <a:bodyPr>
            <a:spAutoFit/>
          </a:bodyPr>
          <a:lstStyle/>
          <a:p>
            <a:pPr algn="just"/>
            <a:r>
              <a:rPr lang="fr-FR" sz="2400" dirty="0">
                <a:latin typeface="Gill Sans"/>
              </a:rPr>
              <a:t>Charge d’un condensateur à tension constante</a:t>
            </a:r>
          </a:p>
          <a:p>
            <a:pPr algn="just"/>
            <a:r>
              <a:rPr lang="fr-FR" sz="2400" dirty="0">
                <a:latin typeface="Gill Sans"/>
              </a:rPr>
              <a:t>On connecte un condensateur non chargé à une source de tension V</a:t>
            </a:r>
            <a:r>
              <a:rPr lang="fr-FR" sz="2400" baseline="-25000" dirty="0">
                <a:latin typeface="Gill Sans"/>
              </a:rPr>
              <a:t>0</a:t>
            </a:r>
            <a:r>
              <a:rPr lang="fr-FR" sz="2400" dirty="0">
                <a:latin typeface="Gill Sans"/>
              </a:rPr>
              <a:t> à travers une résistance R.</a:t>
            </a:r>
          </a:p>
        </p:txBody>
      </p:sp>
      <p:pic>
        <p:nvPicPr>
          <p:cNvPr id="111620" name="Picture 2"/>
          <p:cNvPicPr>
            <a:picLocks noChangeAspect="1"/>
          </p:cNvPicPr>
          <p:nvPr/>
        </p:nvPicPr>
        <p:blipFill>
          <a:blip r:embed="rId2" cstate="print"/>
          <a:srcRect/>
          <a:stretch>
            <a:fillRect/>
          </a:stretch>
        </p:blipFill>
        <p:spPr bwMode="auto">
          <a:xfrm>
            <a:off x="4002088" y="2590800"/>
            <a:ext cx="6351587" cy="3143250"/>
          </a:xfrm>
          <a:prstGeom prst="rect">
            <a:avLst/>
          </a:prstGeom>
          <a:noFill/>
          <a:ln w="25400">
            <a:noFill/>
            <a:miter lim="800000"/>
            <a:headEnd/>
            <a:tailEnd/>
          </a:ln>
        </p:spPr>
      </p:pic>
      <p:sp>
        <p:nvSpPr>
          <p:cNvPr id="111621" name="Rectangle 7"/>
          <p:cNvSpPr>
            <a:spLocks noChangeArrowheads="1"/>
          </p:cNvSpPr>
          <p:nvPr/>
        </p:nvSpPr>
        <p:spPr bwMode="auto">
          <a:xfrm>
            <a:off x="858838" y="5519738"/>
            <a:ext cx="10828138" cy="461665"/>
          </a:xfrm>
          <a:prstGeom prst="rect">
            <a:avLst/>
          </a:prstGeom>
          <a:noFill/>
          <a:ln w="9525">
            <a:noFill/>
            <a:miter lim="800000"/>
            <a:headEnd/>
            <a:tailEnd/>
          </a:ln>
        </p:spPr>
        <p:txBody>
          <a:bodyPr wrap="square">
            <a:spAutoFit/>
          </a:bodyPr>
          <a:lstStyle/>
          <a:p>
            <a:r>
              <a:rPr lang="fr-FR" sz="2400" dirty="0">
                <a:latin typeface="Gill Sans"/>
              </a:rPr>
              <a:t>A l’instant t = 0, on ferme l’interrupteur K. Le condensateur va se charger.</a:t>
            </a:r>
          </a:p>
        </p:txBody>
      </p:sp>
      <p:sp>
        <p:nvSpPr>
          <p:cNvPr id="111622" name="Rectangle 8"/>
          <p:cNvSpPr>
            <a:spLocks noChangeArrowheads="1"/>
          </p:cNvSpPr>
          <p:nvPr/>
        </p:nvSpPr>
        <p:spPr bwMode="auto">
          <a:xfrm>
            <a:off x="715963" y="6162675"/>
            <a:ext cx="11501437" cy="1200329"/>
          </a:xfrm>
          <a:prstGeom prst="rect">
            <a:avLst/>
          </a:prstGeom>
          <a:noFill/>
          <a:ln w="9525">
            <a:noFill/>
            <a:miter lim="800000"/>
            <a:headEnd/>
            <a:tailEnd/>
          </a:ln>
        </p:spPr>
        <p:txBody>
          <a:bodyPr>
            <a:spAutoFit/>
          </a:bodyPr>
          <a:lstStyle/>
          <a:p>
            <a:pPr algn="just"/>
            <a:r>
              <a:rPr lang="fr-FR" sz="2400" dirty="0">
                <a:latin typeface="Gill Sans"/>
              </a:rPr>
              <a:t>Soit un instant t entre le début et la fin de la charge, soit q la charge du condensateur à cet instant, v la </a:t>
            </a:r>
            <a:r>
              <a:rPr lang="fr-FR" sz="2400" dirty="0" err="1">
                <a:latin typeface="Gill Sans"/>
              </a:rPr>
              <a:t>d.d.p</a:t>
            </a:r>
            <a:r>
              <a:rPr lang="fr-FR" sz="2400" dirty="0">
                <a:latin typeface="Gill Sans"/>
              </a:rPr>
              <a:t>. à ses bornes et i le courant qui circule dans le circuit à cet instant.</a:t>
            </a:r>
          </a:p>
        </p:txBody>
      </p:sp>
      <p:pic>
        <p:nvPicPr>
          <p:cNvPr id="111623" name="Picture 3"/>
          <p:cNvPicPr>
            <a:picLocks noChangeAspect="1"/>
          </p:cNvPicPr>
          <p:nvPr/>
        </p:nvPicPr>
        <p:blipFill>
          <a:blip r:embed="rId3" cstate="print"/>
          <a:srcRect/>
          <a:stretch>
            <a:fillRect/>
          </a:stretch>
        </p:blipFill>
        <p:spPr bwMode="auto">
          <a:xfrm>
            <a:off x="669752" y="7397080"/>
            <a:ext cx="5572125" cy="1995487"/>
          </a:xfrm>
          <a:prstGeom prst="rect">
            <a:avLst/>
          </a:prstGeom>
          <a:noFill/>
          <a:ln w="25400">
            <a:noFill/>
            <a:miter lim="800000"/>
            <a:headEnd/>
            <a:tailEnd/>
          </a:ln>
        </p:spPr>
      </p:pic>
      <p:sp>
        <p:nvSpPr>
          <p:cNvPr id="111624" name="Flèche droite 10"/>
          <p:cNvSpPr>
            <a:spLocks noChangeArrowheads="1"/>
          </p:cNvSpPr>
          <p:nvPr/>
        </p:nvSpPr>
        <p:spPr bwMode="auto">
          <a:xfrm>
            <a:off x="6645275" y="7877175"/>
            <a:ext cx="1285875" cy="714375"/>
          </a:xfrm>
          <a:prstGeom prst="rightArrow">
            <a:avLst>
              <a:gd name="adj1" fmla="val 50000"/>
              <a:gd name="adj2" fmla="val 50000"/>
            </a:avLst>
          </a:prstGeom>
          <a:blipFill dpi="0" rotWithShape="0">
            <a:blip r:embed="rId4" cstate="print"/>
            <a:srcRect/>
            <a:tile tx="0" ty="0" sx="100000" sy="100000" flip="none" algn="tl"/>
          </a:blipFill>
          <a:ln w="25400" algn="ctr">
            <a:solidFill>
              <a:srgbClr val="000000"/>
            </a:solidFill>
            <a:round/>
            <a:headEnd/>
            <a:tailEnd/>
          </a:ln>
        </p:spPr>
        <p:txBody>
          <a:bodyPr/>
          <a:lstStyle/>
          <a:p>
            <a:endParaRPr lang="fr-FR"/>
          </a:p>
        </p:txBody>
      </p:sp>
      <p:pic>
        <p:nvPicPr>
          <p:cNvPr id="458754" name="Picture 2"/>
          <p:cNvPicPr>
            <a:picLocks noChangeAspect="1" noChangeArrowheads="1"/>
          </p:cNvPicPr>
          <p:nvPr/>
        </p:nvPicPr>
        <p:blipFill>
          <a:blip r:embed="rId5" cstate="print"/>
          <a:srcRect/>
          <a:stretch>
            <a:fillRect/>
          </a:stretch>
        </p:blipFill>
        <p:spPr bwMode="auto">
          <a:xfrm>
            <a:off x="8878664" y="7325072"/>
            <a:ext cx="3171825" cy="1428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ChangeArrowheads="1"/>
          </p:cNvSpPr>
          <p:nvPr/>
        </p:nvSpPr>
        <p:spPr bwMode="auto">
          <a:xfrm>
            <a:off x="2216150" y="519113"/>
            <a:ext cx="8680450" cy="1938992"/>
          </a:xfrm>
          <a:prstGeom prst="rect">
            <a:avLst/>
          </a:prstGeom>
          <a:noFill/>
          <a:ln w="9525">
            <a:noFill/>
            <a:miter lim="800000"/>
            <a:headEnd/>
            <a:tailEnd/>
          </a:ln>
        </p:spPr>
        <p:txBody>
          <a:bodyPr>
            <a:spAutoFit/>
          </a:bodyPr>
          <a:lstStyle/>
          <a:p>
            <a:pPr algn="just"/>
            <a:r>
              <a:rPr lang="fr-FR" sz="2400" dirty="0">
                <a:latin typeface="Gill Sans"/>
              </a:rPr>
              <a:t>Cette expression permet de calculer q en fonction du temps.</a:t>
            </a:r>
          </a:p>
          <a:p>
            <a:pPr algn="just"/>
            <a:endParaRPr lang="fr-FR" sz="2400" dirty="0">
              <a:latin typeface="Gill Sans"/>
            </a:endParaRPr>
          </a:p>
          <a:p>
            <a:pPr algn="just"/>
            <a:r>
              <a:rPr lang="fr-FR" sz="2400" dirty="0">
                <a:latin typeface="Gill Sans"/>
              </a:rPr>
              <a:t>Evolution de la </a:t>
            </a:r>
            <a:r>
              <a:rPr lang="fr-FR" sz="2400" dirty="0" err="1">
                <a:latin typeface="Gill Sans"/>
              </a:rPr>
              <a:t>d.d.p</a:t>
            </a:r>
            <a:r>
              <a:rPr lang="fr-FR" sz="2400" dirty="0">
                <a:latin typeface="Gill Sans"/>
              </a:rPr>
              <a:t>. v aux bornes du condensateur :</a:t>
            </a:r>
          </a:p>
          <a:p>
            <a:pPr algn="just"/>
            <a:r>
              <a:rPr lang="fr-FR" sz="2400" dirty="0">
                <a:latin typeface="Gill Sans"/>
              </a:rPr>
              <a:t>Si l’on divise par C les deux membres de l’égalité précédente, il vient :</a:t>
            </a:r>
          </a:p>
        </p:txBody>
      </p:sp>
      <p:pic>
        <p:nvPicPr>
          <p:cNvPr id="112644" name="Picture 4"/>
          <p:cNvPicPr>
            <a:picLocks noChangeAspect="1"/>
          </p:cNvPicPr>
          <p:nvPr/>
        </p:nvPicPr>
        <p:blipFill>
          <a:blip r:embed="rId2" cstate="print"/>
          <a:srcRect/>
          <a:stretch>
            <a:fillRect/>
          </a:stretch>
        </p:blipFill>
        <p:spPr bwMode="auto">
          <a:xfrm>
            <a:off x="1216025" y="3948113"/>
            <a:ext cx="5715000" cy="3557587"/>
          </a:xfrm>
          <a:prstGeom prst="rect">
            <a:avLst/>
          </a:prstGeom>
          <a:noFill/>
          <a:ln w="25400">
            <a:noFill/>
            <a:miter lim="800000"/>
            <a:headEnd/>
            <a:tailEnd/>
          </a:ln>
        </p:spPr>
      </p:pic>
      <p:pic>
        <p:nvPicPr>
          <p:cNvPr id="112645" name="Picture 5"/>
          <p:cNvPicPr>
            <a:picLocks noChangeAspect="1"/>
          </p:cNvPicPr>
          <p:nvPr/>
        </p:nvPicPr>
        <p:blipFill>
          <a:blip r:embed="rId3" cstate="print"/>
          <a:srcRect/>
          <a:stretch>
            <a:fillRect/>
          </a:stretch>
        </p:blipFill>
        <p:spPr bwMode="auto">
          <a:xfrm>
            <a:off x="303213" y="7591425"/>
            <a:ext cx="12701587" cy="1714500"/>
          </a:xfrm>
          <a:prstGeom prst="rect">
            <a:avLst/>
          </a:prstGeom>
          <a:noFill/>
          <a:ln w="25400">
            <a:noFill/>
            <a:miter lim="800000"/>
            <a:headEnd/>
            <a:tailEnd/>
          </a:ln>
        </p:spPr>
      </p:pic>
      <p:pic>
        <p:nvPicPr>
          <p:cNvPr id="112646" name="Picture 6"/>
          <p:cNvPicPr>
            <a:picLocks noChangeAspect="1"/>
          </p:cNvPicPr>
          <p:nvPr/>
        </p:nvPicPr>
        <p:blipFill>
          <a:blip r:embed="rId4" cstate="print"/>
          <a:srcRect/>
          <a:stretch>
            <a:fillRect/>
          </a:stretch>
        </p:blipFill>
        <p:spPr bwMode="auto">
          <a:xfrm>
            <a:off x="6704013" y="4019550"/>
            <a:ext cx="5954712" cy="2857500"/>
          </a:xfrm>
          <a:prstGeom prst="rect">
            <a:avLst/>
          </a:prstGeom>
          <a:noFill/>
          <a:ln w="25400">
            <a:noFill/>
            <a:miter lim="800000"/>
            <a:headEnd/>
            <a:tailEnd/>
          </a:ln>
        </p:spPr>
      </p:pic>
      <p:pic>
        <p:nvPicPr>
          <p:cNvPr id="457730" name="Picture 2"/>
          <p:cNvPicPr>
            <a:picLocks noChangeAspect="1" noChangeArrowheads="1"/>
          </p:cNvPicPr>
          <p:nvPr/>
        </p:nvPicPr>
        <p:blipFill>
          <a:blip r:embed="rId5" cstate="print"/>
          <a:srcRect/>
          <a:stretch>
            <a:fillRect/>
          </a:stretch>
        </p:blipFill>
        <p:spPr bwMode="auto">
          <a:xfrm>
            <a:off x="5278264" y="2140496"/>
            <a:ext cx="2657475" cy="1419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ChangeArrowheads="1"/>
          </p:cNvSpPr>
          <p:nvPr/>
        </p:nvSpPr>
        <p:spPr bwMode="auto">
          <a:xfrm>
            <a:off x="1930400" y="519113"/>
            <a:ext cx="9429750" cy="461665"/>
          </a:xfrm>
          <a:prstGeom prst="rect">
            <a:avLst/>
          </a:prstGeom>
          <a:noFill/>
          <a:ln w="9525">
            <a:noFill/>
            <a:miter lim="800000"/>
            <a:headEnd/>
            <a:tailEnd/>
          </a:ln>
        </p:spPr>
        <p:txBody>
          <a:bodyPr>
            <a:spAutoFit/>
          </a:bodyPr>
          <a:lstStyle/>
          <a:p>
            <a:r>
              <a:rPr lang="fr-FR" sz="2400" dirty="0">
                <a:latin typeface="Gill Sans"/>
              </a:rPr>
              <a:t>Evolution du courant dans le circuit de charge</a:t>
            </a:r>
          </a:p>
        </p:txBody>
      </p:sp>
      <p:pic>
        <p:nvPicPr>
          <p:cNvPr id="113668" name="Picture 3"/>
          <p:cNvPicPr>
            <a:picLocks noChangeAspect="1"/>
          </p:cNvPicPr>
          <p:nvPr/>
        </p:nvPicPr>
        <p:blipFill>
          <a:blip r:embed="rId2" cstate="print"/>
          <a:srcRect/>
          <a:stretch>
            <a:fillRect/>
          </a:stretch>
        </p:blipFill>
        <p:spPr bwMode="auto">
          <a:xfrm>
            <a:off x="1858963" y="1162050"/>
            <a:ext cx="1698625" cy="1239838"/>
          </a:xfrm>
          <a:prstGeom prst="rect">
            <a:avLst/>
          </a:prstGeom>
          <a:noFill/>
          <a:ln w="25400">
            <a:noFill/>
            <a:miter lim="800000"/>
            <a:headEnd/>
            <a:tailEnd/>
          </a:ln>
        </p:spPr>
      </p:pic>
      <p:sp>
        <p:nvSpPr>
          <p:cNvPr id="113669" name="Flèche droite 6"/>
          <p:cNvSpPr>
            <a:spLocks noChangeArrowheads="1"/>
          </p:cNvSpPr>
          <p:nvPr/>
        </p:nvSpPr>
        <p:spPr bwMode="auto">
          <a:xfrm>
            <a:off x="4573588" y="1733550"/>
            <a:ext cx="1143000" cy="500063"/>
          </a:xfrm>
          <a:prstGeom prst="rightArrow">
            <a:avLst>
              <a:gd name="adj1" fmla="val 50000"/>
              <a:gd name="adj2" fmla="val 50000"/>
            </a:avLst>
          </a:prstGeom>
          <a:blipFill dpi="0" rotWithShape="0">
            <a:blip r:embed="rId3" cstate="print"/>
            <a:srcRect/>
            <a:tile tx="0" ty="0" sx="100000" sy="100000" flip="none" algn="tl"/>
          </a:blipFill>
          <a:ln w="25400" algn="ctr">
            <a:solidFill>
              <a:srgbClr val="000000"/>
            </a:solidFill>
            <a:round/>
            <a:headEnd/>
            <a:tailEnd/>
          </a:ln>
        </p:spPr>
        <p:txBody>
          <a:bodyPr/>
          <a:lstStyle/>
          <a:p>
            <a:endParaRPr lang="fr-FR"/>
          </a:p>
        </p:txBody>
      </p:sp>
      <p:pic>
        <p:nvPicPr>
          <p:cNvPr id="113670" name="Picture 4"/>
          <p:cNvPicPr>
            <a:picLocks noChangeAspect="1"/>
          </p:cNvPicPr>
          <p:nvPr/>
        </p:nvPicPr>
        <p:blipFill>
          <a:blip r:embed="rId4" cstate="print"/>
          <a:srcRect/>
          <a:stretch>
            <a:fillRect/>
          </a:stretch>
        </p:blipFill>
        <p:spPr bwMode="auto">
          <a:xfrm>
            <a:off x="1644650" y="2733675"/>
            <a:ext cx="9429750" cy="5340350"/>
          </a:xfrm>
          <a:prstGeom prst="rect">
            <a:avLst/>
          </a:prstGeom>
          <a:noFill/>
          <a:ln w="25400">
            <a:noFill/>
            <a:miter lim="800000"/>
            <a:headEnd/>
            <a:tailEnd/>
          </a:ln>
        </p:spPr>
      </p:pic>
      <p:pic>
        <p:nvPicPr>
          <p:cNvPr id="113671" name="Picture 5"/>
          <p:cNvPicPr>
            <a:picLocks noChangeAspect="1"/>
          </p:cNvPicPr>
          <p:nvPr/>
        </p:nvPicPr>
        <p:blipFill>
          <a:blip r:embed="rId5" cstate="print"/>
          <a:srcRect/>
          <a:stretch>
            <a:fillRect/>
          </a:stretch>
        </p:blipFill>
        <p:spPr bwMode="auto">
          <a:xfrm>
            <a:off x="1001713" y="8162925"/>
            <a:ext cx="11688762" cy="1214438"/>
          </a:xfrm>
          <a:prstGeom prst="rect">
            <a:avLst/>
          </a:prstGeom>
          <a:noFill/>
          <a:ln w="25400">
            <a:noFill/>
            <a:miter lim="800000"/>
            <a:headEnd/>
            <a:tailEnd/>
          </a:ln>
        </p:spPr>
      </p:pic>
      <p:pic>
        <p:nvPicPr>
          <p:cNvPr id="459778" name="Picture 2"/>
          <p:cNvPicPr>
            <a:picLocks noChangeAspect="1" noChangeArrowheads="1"/>
          </p:cNvPicPr>
          <p:nvPr/>
        </p:nvPicPr>
        <p:blipFill>
          <a:blip r:embed="rId6" cstate="print"/>
          <a:srcRect/>
          <a:stretch>
            <a:fillRect/>
          </a:stretch>
        </p:blipFill>
        <p:spPr bwMode="auto">
          <a:xfrm>
            <a:off x="6718424" y="1204392"/>
            <a:ext cx="2333625" cy="1409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2644775" y="447675"/>
            <a:ext cx="7894638" cy="708025"/>
          </a:xfrm>
          <a:prstGeom prst="rect">
            <a:avLst/>
          </a:prstGeom>
          <a:noFill/>
          <a:ln w="9525">
            <a:noFill/>
            <a:miter lim="800000"/>
            <a:headEnd/>
            <a:tailEnd/>
          </a:ln>
        </p:spPr>
        <p:txBody>
          <a:bodyPr>
            <a:spAutoFit/>
          </a:bodyPr>
          <a:lstStyle/>
          <a:p>
            <a:r>
              <a:rPr lang="en-US" sz="4000" b="1">
                <a:solidFill>
                  <a:srgbClr val="001F67"/>
                </a:solidFill>
                <a:latin typeface="Garamond" pitchFamily="18" charset="0"/>
                <a:ea typeface="Gill Sans" charset="0"/>
                <a:cs typeface="Gill Sans" charset="0"/>
              </a:rPr>
              <a:t> Décharge dans un condensateur </a:t>
            </a:r>
            <a:endParaRPr lang="fr-FR"/>
          </a:p>
        </p:txBody>
      </p:sp>
      <p:pic>
        <p:nvPicPr>
          <p:cNvPr id="114691" name="Picture 2"/>
          <p:cNvPicPr>
            <a:picLocks noChangeAspect="1"/>
          </p:cNvPicPr>
          <p:nvPr/>
        </p:nvPicPr>
        <p:blipFill>
          <a:blip r:embed="rId2" cstate="print"/>
          <a:srcRect/>
          <a:stretch>
            <a:fillRect/>
          </a:stretch>
        </p:blipFill>
        <p:spPr bwMode="auto">
          <a:xfrm>
            <a:off x="501650" y="1162050"/>
            <a:ext cx="12207875" cy="785813"/>
          </a:xfrm>
          <a:prstGeom prst="rect">
            <a:avLst/>
          </a:prstGeom>
          <a:noFill/>
          <a:ln w="25400">
            <a:noFill/>
            <a:miter lim="800000"/>
            <a:headEnd/>
            <a:tailEnd/>
          </a:ln>
        </p:spPr>
      </p:pic>
      <p:pic>
        <p:nvPicPr>
          <p:cNvPr id="114692" name="Picture 3"/>
          <p:cNvPicPr>
            <a:picLocks noChangeAspect="1"/>
          </p:cNvPicPr>
          <p:nvPr/>
        </p:nvPicPr>
        <p:blipFill>
          <a:blip r:embed="rId3" cstate="print"/>
          <a:srcRect/>
          <a:stretch>
            <a:fillRect/>
          </a:stretch>
        </p:blipFill>
        <p:spPr bwMode="auto">
          <a:xfrm>
            <a:off x="3287713" y="2162175"/>
            <a:ext cx="6538912" cy="3395663"/>
          </a:xfrm>
          <a:prstGeom prst="rect">
            <a:avLst/>
          </a:prstGeom>
          <a:noFill/>
          <a:ln w="25400">
            <a:noFill/>
            <a:miter lim="800000"/>
            <a:headEnd/>
            <a:tailEnd/>
          </a:ln>
        </p:spPr>
      </p:pic>
      <p:sp>
        <p:nvSpPr>
          <p:cNvPr id="114693" name="ZoneTexte 6"/>
          <p:cNvSpPr txBox="1">
            <a:spLocks noChangeArrowheads="1"/>
          </p:cNvSpPr>
          <p:nvPr/>
        </p:nvSpPr>
        <p:spPr bwMode="auto">
          <a:xfrm>
            <a:off x="2359025" y="6234113"/>
            <a:ext cx="7786688" cy="461962"/>
          </a:xfrm>
          <a:prstGeom prst="rect">
            <a:avLst/>
          </a:prstGeom>
          <a:noFill/>
          <a:ln w="9525">
            <a:noFill/>
            <a:miter lim="800000"/>
            <a:headEnd/>
            <a:tailEnd/>
          </a:ln>
        </p:spPr>
        <p:txBody>
          <a:bodyPr>
            <a:spAutoFit/>
          </a:bodyPr>
          <a:lstStyle/>
          <a:p>
            <a:r>
              <a:rPr lang="fr-FR" sz="2400" b="1" dirty="0">
                <a:latin typeface="Garamond" pitchFamily="18" charset="0"/>
              </a:rPr>
              <a:t>Etablir les expressions de la charge q(t), la </a:t>
            </a:r>
            <a:r>
              <a:rPr lang="fr-FR" sz="2400" b="1" dirty="0" err="1">
                <a:latin typeface="Garamond" pitchFamily="18" charset="0"/>
              </a:rPr>
              <a:t>d.d.p</a:t>
            </a:r>
            <a:r>
              <a:rPr lang="fr-FR" sz="2400" b="1" dirty="0">
                <a:latin typeface="Garamond" pitchFamily="18" charset="0"/>
              </a:rPr>
              <a:t>. u(t)</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ChangeArrowheads="1"/>
          </p:cNvSpPr>
          <p:nvPr/>
        </p:nvSpPr>
        <p:spPr bwMode="auto">
          <a:xfrm>
            <a:off x="858838" y="1090613"/>
            <a:ext cx="10929937" cy="2308324"/>
          </a:xfrm>
          <a:prstGeom prst="rect">
            <a:avLst/>
          </a:prstGeom>
          <a:noFill/>
          <a:ln w="9525">
            <a:noFill/>
            <a:miter lim="800000"/>
            <a:headEnd/>
            <a:tailEnd/>
          </a:ln>
        </p:spPr>
        <p:txBody>
          <a:bodyPr>
            <a:spAutoFit/>
          </a:bodyPr>
          <a:lstStyle/>
          <a:p>
            <a:pPr algn="just"/>
            <a:r>
              <a:rPr lang="fr-FR" sz="2400" dirty="0">
                <a:latin typeface="Gill Sans"/>
              </a:rPr>
              <a:t>Une inductance est un composant qui accumule de l’énergie électrique dans un champ magnétique, ce faisant, elle s’oppose aux variations de l’intensité du courant électrique.</a:t>
            </a:r>
          </a:p>
          <a:p>
            <a:pPr algn="just"/>
            <a:r>
              <a:rPr lang="fr-FR" sz="2400" dirty="0">
                <a:latin typeface="Gill Sans"/>
              </a:rPr>
              <a:t>Une inductance est constituée par un conducteur électrique enroulé de manière à former un certain nombre de spires, celles-ci peuvent être enroulées sur un noyau de matériau ferromagnétique</a:t>
            </a:r>
          </a:p>
        </p:txBody>
      </p:sp>
      <p:pic>
        <p:nvPicPr>
          <p:cNvPr id="115715" name="Picture 2"/>
          <p:cNvPicPr>
            <a:picLocks noChangeAspect="1"/>
          </p:cNvPicPr>
          <p:nvPr/>
        </p:nvPicPr>
        <p:blipFill>
          <a:blip r:embed="rId2" cstate="print"/>
          <a:srcRect/>
          <a:stretch>
            <a:fillRect/>
          </a:stretch>
        </p:blipFill>
        <p:spPr bwMode="auto">
          <a:xfrm>
            <a:off x="6716713" y="2876550"/>
            <a:ext cx="1776412" cy="1577975"/>
          </a:xfrm>
          <a:prstGeom prst="rect">
            <a:avLst/>
          </a:prstGeom>
          <a:noFill/>
          <a:ln w="25400">
            <a:noFill/>
            <a:miter lim="800000"/>
            <a:headEnd/>
            <a:tailEnd/>
          </a:ln>
        </p:spPr>
      </p:pic>
      <p:pic>
        <p:nvPicPr>
          <p:cNvPr id="115716" name="Picture 3"/>
          <p:cNvPicPr>
            <a:picLocks noChangeAspect="1"/>
          </p:cNvPicPr>
          <p:nvPr/>
        </p:nvPicPr>
        <p:blipFill>
          <a:blip r:embed="rId3" cstate="print"/>
          <a:srcRect/>
          <a:stretch>
            <a:fillRect/>
          </a:stretch>
        </p:blipFill>
        <p:spPr bwMode="auto">
          <a:xfrm>
            <a:off x="10002838" y="3233738"/>
            <a:ext cx="2152650" cy="990600"/>
          </a:xfrm>
          <a:prstGeom prst="rect">
            <a:avLst/>
          </a:prstGeom>
          <a:noFill/>
          <a:ln w="25400">
            <a:noFill/>
            <a:miter lim="800000"/>
            <a:headEnd/>
            <a:tailEnd/>
          </a:ln>
        </p:spPr>
      </p:pic>
      <p:pic>
        <p:nvPicPr>
          <p:cNvPr id="115717" name="Picture 4"/>
          <p:cNvPicPr>
            <a:picLocks noChangeAspect="1"/>
          </p:cNvPicPr>
          <p:nvPr/>
        </p:nvPicPr>
        <p:blipFill>
          <a:blip r:embed="rId4" cstate="print"/>
          <a:srcRect/>
          <a:stretch>
            <a:fillRect/>
          </a:stretch>
        </p:blipFill>
        <p:spPr bwMode="auto">
          <a:xfrm>
            <a:off x="6859588" y="4519613"/>
            <a:ext cx="1528762" cy="1504950"/>
          </a:xfrm>
          <a:prstGeom prst="rect">
            <a:avLst/>
          </a:prstGeom>
          <a:noFill/>
          <a:ln w="25400">
            <a:noFill/>
            <a:miter lim="800000"/>
            <a:headEnd/>
            <a:tailEnd/>
          </a:ln>
        </p:spPr>
      </p:pic>
      <p:pic>
        <p:nvPicPr>
          <p:cNvPr id="115718" name="Picture 5"/>
          <p:cNvPicPr>
            <a:picLocks noChangeAspect="1"/>
          </p:cNvPicPr>
          <p:nvPr/>
        </p:nvPicPr>
        <p:blipFill>
          <a:blip r:embed="rId5" cstate="print"/>
          <a:srcRect/>
          <a:stretch>
            <a:fillRect/>
          </a:stretch>
        </p:blipFill>
        <p:spPr bwMode="auto">
          <a:xfrm>
            <a:off x="10217150" y="5019675"/>
            <a:ext cx="2124075" cy="590550"/>
          </a:xfrm>
          <a:prstGeom prst="rect">
            <a:avLst/>
          </a:prstGeom>
          <a:noFill/>
          <a:ln w="25400">
            <a:noFill/>
            <a:miter lim="800000"/>
            <a:headEnd/>
            <a:tailEnd/>
          </a:ln>
        </p:spPr>
      </p:pic>
      <p:sp>
        <p:nvSpPr>
          <p:cNvPr id="115719" name="Flèche droite 8"/>
          <p:cNvSpPr>
            <a:spLocks noChangeArrowheads="1"/>
          </p:cNvSpPr>
          <p:nvPr/>
        </p:nvSpPr>
        <p:spPr bwMode="auto">
          <a:xfrm>
            <a:off x="9002713" y="3805238"/>
            <a:ext cx="571500" cy="357187"/>
          </a:xfrm>
          <a:prstGeom prst="rightArrow">
            <a:avLst>
              <a:gd name="adj1" fmla="val 50000"/>
              <a:gd name="adj2" fmla="val 50000"/>
            </a:avLst>
          </a:prstGeom>
          <a:blipFill dpi="0" rotWithShape="0">
            <a:blip r:embed="rId6" cstate="print"/>
            <a:srcRect/>
            <a:tile tx="0" ty="0" sx="100000" sy="100000" flip="none" algn="tl"/>
          </a:blipFill>
          <a:ln w="25400" algn="ctr">
            <a:solidFill>
              <a:srgbClr val="000000"/>
            </a:solidFill>
            <a:round/>
            <a:headEnd/>
            <a:tailEnd/>
          </a:ln>
        </p:spPr>
        <p:txBody>
          <a:bodyPr/>
          <a:lstStyle/>
          <a:p>
            <a:endParaRPr lang="fr-FR"/>
          </a:p>
        </p:txBody>
      </p:sp>
      <p:sp>
        <p:nvSpPr>
          <p:cNvPr id="115720" name="Flèche droite 9"/>
          <p:cNvSpPr>
            <a:spLocks noChangeArrowheads="1"/>
          </p:cNvSpPr>
          <p:nvPr/>
        </p:nvSpPr>
        <p:spPr bwMode="auto">
          <a:xfrm>
            <a:off x="9074150" y="5162550"/>
            <a:ext cx="571500" cy="357188"/>
          </a:xfrm>
          <a:prstGeom prst="rightArrow">
            <a:avLst>
              <a:gd name="adj1" fmla="val 50000"/>
              <a:gd name="adj2" fmla="val 50000"/>
            </a:avLst>
          </a:prstGeom>
          <a:blipFill dpi="0" rotWithShape="0">
            <a:blip r:embed="rId6" cstate="print"/>
            <a:srcRect/>
            <a:tile tx="0" ty="0" sx="100000" sy="100000" flip="none" algn="tl"/>
          </a:blipFill>
          <a:ln w="25400" algn="ctr">
            <a:solidFill>
              <a:srgbClr val="000000"/>
            </a:solidFill>
            <a:round/>
            <a:headEnd/>
            <a:tailEnd/>
          </a:ln>
        </p:spPr>
        <p:txBody>
          <a:bodyPr/>
          <a:lstStyle/>
          <a:p>
            <a:endParaRPr lang="fr-FR"/>
          </a:p>
        </p:txBody>
      </p:sp>
      <p:sp>
        <p:nvSpPr>
          <p:cNvPr id="115721" name="Rectangle 10"/>
          <p:cNvSpPr>
            <a:spLocks noChangeArrowheads="1"/>
          </p:cNvSpPr>
          <p:nvPr/>
        </p:nvSpPr>
        <p:spPr bwMode="auto">
          <a:xfrm>
            <a:off x="287338" y="4019550"/>
            <a:ext cx="6502400" cy="1938992"/>
          </a:xfrm>
          <a:prstGeom prst="rect">
            <a:avLst/>
          </a:prstGeom>
          <a:noFill/>
          <a:ln w="9525">
            <a:noFill/>
            <a:miter lim="800000"/>
            <a:headEnd/>
            <a:tailEnd/>
          </a:ln>
        </p:spPr>
        <p:txBody>
          <a:bodyPr>
            <a:spAutoFit/>
          </a:bodyPr>
          <a:lstStyle/>
          <a:p>
            <a:pPr algn="just"/>
            <a:r>
              <a:rPr lang="fr-FR" sz="2400" dirty="0">
                <a:latin typeface="Gill Sans"/>
              </a:rPr>
              <a:t>L’inductance s’exprime en Henry et se représente par la lettre L. Aux bornes d’une inductance traversée par un courant d’intensité variable en fonction du temps apparaît la f.c.é.m. :</a:t>
            </a:r>
          </a:p>
        </p:txBody>
      </p:sp>
      <p:sp>
        <p:nvSpPr>
          <p:cNvPr id="12" name="Rectangle 9"/>
          <p:cNvSpPr>
            <a:spLocks/>
          </p:cNvSpPr>
          <p:nvPr/>
        </p:nvSpPr>
        <p:spPr bwMode="auto">
          <a:xfrm>
            <a:off x="741760" y="556320"/>
            <a:ext cx="2752357"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3. Les inductances</a:t>
            </a:r>
            <a:endParaRPr lang="en-US" sz="2400" b="1" u="sng" dirty="0">
              <a:solidFill>
                <a:srgbClr val="2B4714"/>
              </a:solidFill>
              <a:ea typeface="Gill Sans" charset="0"/>
              <a:cs typeface="Gill Sans" charset="0"/>
            </a:endParaRPr>
          </a:p>
        </p:txBody>
      </p:sp>
      <p:pic>
        <p:nvPicPr>
          <p:cNvPr id="456706" name="Picture 2"/>
          <p:cNvPicPr>
            <a:picLocks noChangeAspect="1" noChangeArrowheads="1"/>
          </p:cNvPicPr>
          <p:nvPr/>
        </p:nvPicPr>
        <p:blipFill>
          <a:blip r:embed="rId7" cstate="print"/>
          <a:srcRect/>
          <a:stretch>
            <a:fillRect/>
          </a:stretch>
        </p:blipFill>
        <p:spPr bwMode="auto">
          <a:xfrm>
            <a:off x="2613968" y="7037040"/>
            <a:ext cx="1819275" cy="1123950"/>
          </a:xfrm>
          <a:prstGeom prst="rect">
            <a:avLst/>
          </a:prstGeom>
          <a:noFill/>
          <a:ln w="9525">
            <a:noFill/>
            <a:miter lim="800000"/>
            <a:headEnd/>
            <a:tailEnd/>
          </a:ln>
        </p:spPr>
      </p:pic>
      <p:pic>
        <p:nvPicPr>
          <p:cNvPr id="460802" name="Picture 2"/>
          <p:cNvPicPr>
            <a:picLocks noChangeAspect="1" noChangeArrowheads="1"/>
          </p:cNvPicPr>
          <p:nvPr/>
        </p:nvPicPr>
        <p:blipFill>
          <a:blip r:embed="rId8" cstate="print"/>
          <a:srcRect/>
          <a:stretch>
            <a:fillRect/>
          </a:stretch>
        </p:blipFill>
        <p:spPr bwMode="auto">
          <a:xfrm>
            <a:off x="6070352" y="6749008"/>
            <a:ext cx="2880320" cy="19442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p:cNvPicPr>
          <p:nvPr/>
        </p:nvPicPr>
        <p:blipFill>
          <a:blip r:embed="rId2" cstate="print"/>
          <a:srcRect/>
          <a:stretch>
            <a:fillRect/>
          </a:stretch>
        </p:blipFill>
        <p:spPr bwMode="auto">
          <a:xfrm>
            <a:off x="4645025" y="1376363"/>
            <a:ext cx="5584825" cy="3290887"/>
          </a:xfrm>
          <a:prstGeom prst="rect">
            <a:avLst/>
          </a:prstGeom>
          <a:noFill/>
          <a:ln w="25400">
            <a:noFill/>
            <a:miter lim="800000"/>
            <a:headEnd/>
            <a:tailEnd/>
          </a:ln>
        </p:spPr>
      </p:pic>
      <p:sp>
        <p:nvSpPr>
          <p:cNvPr id="116739" name="Rectangle 3"/>
          <p:cNvSpPr>
            <a:spLocks noChangeArrowheads="1"/>
          </p:cNvSpPr>
          <p:nvPr/>
        </p:nvSpPr>
        <p:spPr bwMode="auto">
          <a:xfrm>
            <a:off x="2644775" y="447675"/>
            <a:ext cx="7894638" cy="708025"/>
          </a:xfrm>
          <a:prstGeom prst="rect">
            <a:avLst/>
          </a:prstGeom>
          <a:noFill/>
          <a:ln w="9525">
            <a:noFill/>
            <a:miter lim="800000"/>
            <a:headEnd/>
            <a:tailEnd/>
          </a:ln>
        </p:spPr>
        <p:txBody>
          <a:bodyPr>
            <a:spAutoFit/>
          </a:bodyPr>
          <a:lstStyle/>
          <a:p>
            <a:r>
              <a:rPr lang="en-US" sz="4000" b="1" dirty="0">
                <a:solidFill>
                  <a:srgbClr val="001F67"/>
                </a:solidFill>
                <a:latin typeface="Garamond" pitchFamily="18" charset="0"/>
                <a:ea typeface="Gill Sans" charset="0"/>
                <a:cs typeface="Gill Sans" charset="0"/>
              </a:rPr>
              <a:t> Charge </a:t>
            </a:r>
            <a:r>
              <a:rPr lang="en-US" sz="4000" b="1" dirty="0" err="1">
                <a:solidFill>
                  <a:srgbClr val="001F67"/>
                </a:solidFill>
                <a:latin typeface="Garamond" pitchFamily="18" charset="0"/>
                <a:ea typeface="Gill Sans" charset="0"/>
                <a:cs typeface="Gill Sans" charset="0"/>
              </a:rPr>
              <a:t>dans</a:t>
            </a:r>
            <a:r>
              <a:rPr lang="en-US" sz="4000" b="1" dirty="0">
                <a:solidFill>
                  <a:srgbClr val="001F67"/>
                </a:solidFill>
                <a:latin typeface="Garamond" pitchFamily="18" charset="0"/>
                <a:ea typeface="Gill Sans" charset="0"/>
                <a:cs typeface="Gill Sans" charset="0"/>
              </a:rPr>
              <a:t> </a:t>
            </a:r>
            <a:r>
              <a:rPr lang="en-US" sz="4000" b="1" dirty="0" err="1">
                <a:solidFill>
                  <a:srgbClr val="001F67"/>
                </a:solidFill>
                <a:latin typeface="Garamond" pitchFamily="18" charset="0"/>
                <a:ea typeface="Gill Sans" charset="0"/>
                <a:cs typeface="Gill Sans" charset="0"/>
              </a:rPr>
              <a:t>une</a:t>
            </a:r>
            <a:r>
              <a:rPr lang="en-US" sz="4000" b="1" dirty="0">
                <a:solidFill>
                  <a:srgbClr val="001F67"/>
                </a:solidFill>
                <a:latin typeface="Garamond" pitchFamily="18" charset="0"/>
                <a:ea typeface="Gill Sans" charset="0"/>
                <a:cs typeface="Gill Sans" charset="0"/>
              </a:rPr>
              <a:t> inductance </a:t>
            </a:r>
            <a:endParaRPr lang="fr-FR" dirty="0"/>
          </a:p>
        </p:txBody>
      </p:sp>
      <p:sp>
        <p:nvSpPr>
          <p:cNvPr id="116740" name="Rectangle 5"/>
          <p:cNvSpPr>
            <a:spLocks noChangeArrowheads="1"/>
          </p:cNvSpPr>
          <p:nvPr/>
        </p:nvSpPr>
        <p:spPr bwMode="auto">
          <a:xfrm>
            <a:off x="1073150" y="4805363"/>
            <a:ext cx="10929938" cy="1200150"/>
          </a:xfrm>
          <a:prstGeom prst="rect">
            <a:avLst/>
          </a:prstGeom>
          <a:noFill/>
          <a:ln w="9525">
            <a:noFill/>
            <a:miter lim="800000"/>
            <a:headEnd/>
            <a:tailEnd/>
          </a:ln>
        </p:spPr>
        <p:txBody>
          <a:bodyPr>
            <a:spAutoFit/>
          </a:bodyPr>
          <a:lstStyle/>
          <a:p>
            <a:pPr algn="just"/>
            <a:r>
              <a:rPr lang="fr-FR" sz="2400" dirty="0">
                <a:latin typeface="Gill Sans"/>
              </a:rPr>
              <a:t>A t = 0, on ferme l’interrupteur K. L’intensité va croître de 0 à E/R. Pendant la croissance de i, une f.c.é.m. e apparaît aux bornes de l’inductance, elle s’oppose à l’établissement du courant i.</a:t>
            </a:r>
          </a:p>
        </p:txBody>
      </p:sp>
      <p:pic>
        <p:nvPicPr>
          <p:cNvPr id="116741" name="Picture 4"/>
          <p:cNvPicPr>
            <a:picLocks noChangeAspect="1"/>
          </p:cNvPicPr>
          <p:nvPr/>
        </p:nvPicPr>
        <p:blipFill>
          <a:blip r:embed="rId3" cstate="print"/>
          <a:srcRect/>
          <a:stretch>
            <a:fillRect/>
          </a:stretch>
        </p:blipFill>
        <p:spPr bwMode="auto">
          <a:xfrm>
            <a:off x="7073900" y="5591175"/>
            <a:ext cx="5591175" cy="3867150"/>
          </a:xfrm>
          <a:prstGeom prst="rect">
            <a:avLst/>
          </a:prstGeom>
          <a:noFill/>
          <a:ln w="25400">
            <a:noFill/>
            <a:miter lim="800000"/>
            <a:headEnd/>
            <a:tailEnd/>
          </a:ln>
        </p:spPr>
      </p:pic>
      <p:sp>
        <p:nvSpPr>
          <p:cNvPr id="116742" name="Rectangle 8"/>
          <p:cNvSpPr>
            <a:spLocks noChangeArrowheads="1"/>
          </p:cNvSpPr>
          <p:nvPr/>
        </p:nvSpPr>
        <p:spPr bwMode="auto">
          <a:xfrm>
            <a:off x="1029792" y="6821016"/>
            <a:ext cx="3429000" cy="461963"/>
          </a:xfrm>
          <a:prstGeom prst="rect">
            <a:avLst/>
          </a:prstGeom>
          <a:noFill/>
          <a:ln w="9525">
            <a:noFill/>
            <a:miter lim="800000"/>
            <a:headEnd/>
            <a:tailEnd/>
          </a:ln>
        </p:spPr>
        <p:txBody>
          <a:bodyPr>
            <a:spAutoFit/>
          </a:bodyPr>
          <a:lstStyle/>
          <a:p>
            <a:r>
              <a:rPr lang="fr-FR" sz="2400" dirty="0">
                <a:latin typeface="Gill Sans"/>
              </a:rPr>
              <a:t>La loi de maille donne :</a:t>
            </a:r>
          </a:p>
        </p:txBody>
      </p:sp>
      <p:pic>
        <p:nvPicPr>
          <p:cNvPr id="116743" name="Picture 5"/>
          <p:cNvPicPr>
            <a:picLocks noChangeAspect="1"/>
          </p:cNvPicPr>
          <p:nvPr/>
        </p:nvPicPr>
        <p:blipFill>
          <a:blip r:embed="rId4" cstate="print"/>
          <a:srcRect/>
          <a:stretch>
            <a:fillRect/>
          </a:stretch>
        </p:blipFill>
        <p:spPr bwMode="auto">
          <a:xfrm>
            <a:off x="1073150" y="7377113"/>
            <a:ext cx="5056188" cy="114300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36870" name="Text Box 5"/>
          <p:cNvSpPr txBox="1">
            <a:spLocks noChangeArrowheads="1"/>
          </p:cNvSpPr>
          <p:nvPr/>
        </p:nvSpPr>
        <p:spPr bwMode="auto">
          <a:xfrm>
            <a:off x="12566650" y="9385300"/>
            <a:ext cx="228600" cy="368300"/>
          </a:xfrm>
          <a:prstGeom prst="rect">
            <a:avLst/>
          </a:prstGeom>
          <a:noFill/>
          <a:ln w="12700">
            <a:noFill/>
            <a:miter lim="800000"/>
            <a:headEnd/>
            <a:tailEnd/>
          </a:ln>
        </p:spPr>
        <p:txBody>
          <a:bodyPr wrap="none"/>
          <a:lstStyle/>
          <a:p>
            <a:fld id="{75D31DDF-7F2C-4668-AC94-BE6BBBEDE041}" type="slidenum">
              <a:rPr lang="en-US" sz="1800">
                <a:solidFill>
                  <a:schemeClr val="tx1"/>
                </a:solidFill>
                <a:ea typeface="Gill Sans" charset="0"/>
                <a:cs typeface="Gill Sans" charset="0"/>
              </a:rPr>
              <a:pPr/>
              <a:t>11</a:t>
            </a:fld>
            <a:endParaRPr lang="en-US" sz="1800">
              <a:solidFill>
                <a:schemeClr val="tx1"/>
              </a:solidFill>
              <a:ea typeface="Gill Sans" charset="0"/>
              <a:cs typeface="Gill Sans" charset="0"/>
            </a:endParaRPr>
          </a:p>
        </p:txBody>
      </p:sp>
      <p:sp>
        <p:nvSpPr>
          <p:cNvPr id="25607" name="Rectangle 7"/>
          <p:cNvSpPr>
            <a:spLocks/>
          </p:cNvSpPr>
          <p:nvPr/>
        </p:nvSpPr>
        <p:spPr bwMode="auto">
          <a:xfrm>
            <a:off x="215900" y="4222750"/>
            <a:ext cx="12496800" cy="469900"/>
          </a:xfrm>
          <a:prstGeom prst="rect">
            <a:avLst/>
          </a:prstGeom>
          <a:noFill/>
          <a:ln w="12700">
            <a:noFill/>
            <a:miter lim="800000"/>
            <a:headEnd/>
            <a:tailEnd/>
          </a:ln>
        </p:spPr>
        <p:txBody>
          <a:bodyPr lIns="0" tIns="0" rIns="0" bIns="0" anchor="ctr"/>
          <a:lstStyle/>
          <a:p>
            <a:pPr algn="l"/>
            <a:r>
              <a:rPr lang="en-US" sz="2400" b="1">
                <a:solidFill>
                  <a:srgbClr val="490000"/>
                </a:solidFill>
                <a:ea typeface="Gill Sans" charset="0"/>
                <a:cs typeface="Gill Sans" charset="0"/>
              </a:rPr>
              <a:t>R. </a:t>
            </a:r>
            <a:r>
              <a:rPr lang="en-US" sz="2400">
                <a:solidFill>
                  <a:srgbClr val="490000"/>
                </a:solidFill>
                <a:ea typeface="Gill Sans" charset="0"/>
                <a:cs typeface="Gill Sans" charset="0"/>
              </a:rPr>
              <a:t>L’intensité électrique se conserve le long d’un fil conducteur (pas de création/perte de charges)</a:t>
            </a:r>
          </a:p>
        </p:txBody>
      </p:sp>
      <p:sp>
        <p:nvSpPr>
          <p:cNvPr id="36873" name="Rectangle 8"/>
          <p:cNvSpPr>
            <a:spLocks/>
          </p:cNvSpPr>
          <p:nvPr/>
        </p:nvSpPr>
        <p:spPr bwMode="auto">
          <a:xfrm>
            <a:off x="204788" y="3879850"/>
            <a:ext cx="11379200" cy="812800"/>
          </a:xfrm>
          <a:prstGeom prst="rect">
            <a:avLst/>
          </a:prstGeom>
          <a:noFill/>
          <a:ln w="12700">
            <a:noFill/>
            <a:miter lim="800000"/>
            <a:headEnd/>
            <a:tailEnd/>
          </a:ln>
        </p:spPr>
        <p:txBody>
          <a:bodyPr lIns="0" tIns="0" rIns="0" bIns="0" anchor="ctr"/>
          <a:lstStyle/>
          <a:p>
            <a:pPr algn="just"/>
            <a:endParaRPr lang="en-US" sz="2400">
              <a:solidFill>
                <a:srgbClr val="002D99"/>
              </a:solidFill>
              <a:ea typeface="Gill Sans" charset="0"/>
              <a:cs typeface="Gill Sans" charset="0"/>
            </a:endParaRPr>
          </a:p>
          <a:p>
            <a:pPr algn="just"/>
            <a:endParaRPr lang="en-US" sz="2400">
              <a:solidFill>
                <a:schemeClr val="tx1"/>
              </a:solidFill>
              <a:ea typeface="Gill Sans" charset="0"/>
              <a:cs typeface="Gill Sans" charset="0"/>
            </a:endParaRPr>
          </a:p>
        </p:txBody>
      </p:sp>
      <p:sp>
        <p:nvSpPr>
          <p:cNvPr id="4" name="Rectangle 9"/>
          <p:cNvSpPr>
            <a:spLocks/>
          </p:cNvSpPr>
          <p:nvPr/>
        </p:nvSpPr>
        <p:spPr bwMode="auto">
          <a:xfrm>
            <a:off x="215900" y="1047750"/>
            <a:ext cx="12585700" cy="825500"/>
          </a:xfrm>
          <a:prstGeom prst="rect">
            <a:avLst/>
          </a:prstGeom>
          <a:noFill/>
          <a:ln w="12700">
            <a:noFill/>
            <a:miter lim="800000"/>
            <a:headEnd/>
            <a:tailEnd/>
          </a:ln>
        </p:spPr>
        <p:txBody>
          <a:bodyPr lIns="0" tIns="0" rIns="0" bIns="0" anchor="ctr"/>
          <a:lstStyle/>
          <a:p>
            <a:pPr algn="just"/>
            <a:r>
              <a:rPr lang="en-US" sz="2400" i="1">
                <a:solidFill>
                  <a:schemeClr val="tx1"/>
                </a:solidFill>
                <a:ea typeface="Gill Sans" charset="0"/>
                <a:cs typeface="Gill Sans" charset="0"/>
              </a:rPr>
              <a:t>régime variable </a:t>
            </a:r>
            <a:r>
              <a:rPr lang="en-US" sz="2400">
                <a:solidFill>
                  <a:schemeClr val="tx1"/>
                </a:solidFill>
                <a:ea typeface="Gill Sans" charset="0"/>
                <a:cs typeface="Gill Sans" charset="0"/>
              </a:rPr>
              <a:t>: l’intensité</a:t>
            </a:r>
            <a:r>
              <a:rPr lang="en-US" sz="2400" i="1">
                <a:solidFill>
                  <a:schemeClr val="tx1"/>
                </a:solidFill>
                <a:ea typeface="Gill Sans" charset="0"/>
                <a:cs typeface="Gill Sans" charset="0"/>
              </a:rPr>
              <a:t> i </a:t>
            </a:r>
            <a:r>
              <a:rPr lang="en-US" sz="2400">
                <a:solidFill>
                  <a:schemeClr val="tx1"/>
                </a:solidFill>
                <a:ea typeface="Gill Sans" charset="0"/>
                <a:cs typeface="Gill Sans" charset="0"/>
              </a:rPr>
              <a:t>du courant évolue avec le temps, mais elle peut être considérée constante sur un “petit” intervalle de temps :</a:t>
            </a:r>
          </a:p>
        </p:txBody>
      </p:sp>
      <p:pic>
        <p:nvPicPr>
          <p:cNvPr id="25610" name="Picture 10"/>
          <p:cNvPicPr>
            <a:picLocks noChangeAspect="1" noChangeArrowheads="1"/>
          </p:cNvPicPr>
          <p:nvPr/>
        </p:nvPicPr>
        <p:blipFill>
          <a:blip r:embed="rId3" cstate="print"/>
          <a:srcRect/>
          <a:stretch>
            <a:fillRect/>
          </a:stretch>
        </p:blipFill>
        <p:spPr bwMode="auto">
          <a:xfrm>
            <a:off x="3962400" y="2019300"/>
            <a:ext cx="3009900" cy="317500"/>
          </a:xfrm>
          <a:prstGeom prst="rect">
            <a:avLst/>
          </a:prstGeom>
          <a:noFill/>
          <a:ln w="12700">
            <a:noFill/>
            <a:miter lim="800000"/>
            <a:headEnd/>
            <a:tailEnd/>
          </a:ln>
        </p:spPr>
      </p:pic>
      <p:sp>
        <p:nvSpPr>
          <p:cNvPr id="25611" name="Rectangle 11"/>
          <p:cNvSpPr>
            <a:spLocks/>
          </p:cNvSpPr>
          <p:nvPr/>
        </p:nvSpPr>
        <p:spPr bwMode="auto">
          <a:xfrm>
            <a:off x="203200" y="2336800"/>
            <a:ext cx="12585700" cy="8128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Si on fait tendre l’intervalle de temps vers 0, on obtient l’intensité à l’instant t comme la dérivée temporelle de la charge :</a:t>
            </a:r>
          </a:p>
        </p:txBody>
      </p:sp>
      <p:pic>
        <p:nvPicPr>
          <p:cNvPr id="25612" name="Picture 12"/>
          <p:cNvPicPr>
            <a:picLocks noChangeAspect="1" noChangeArrowheads="1"/>
          </p:cNvPicPr>
          <p:nvPr/>
        </p:nvPicPr>
        <p:blipFill>
          <a:blip r:embed="rId4" cstate="print"/>
          <a:srcRect/>
          <a:stretch>
            <a:fillRect/>
          </a:stretch>
        </p:blipFill>
        <p:spPr bwMode="auto">
          <a:xfrm>
            <a:off x="2971800" y="3086100"/>
            <a:ext cx="4711700" cy="749300"/>
          </a:xfrm>
          <a:prstGeom prst="rect">
            <a:avLst/>
          </a:prstGeom>
          <a:noFill/>
          <a:ln w="12700">
            <a:noFill/>
            <a:miter lim="800000"/>
            <a:headEnd/>
            <a:tailEnd/>
          </a:ln>
        </p:spPr>
      </p:pic>
      <p:sp>
        <p:nvSpPr>
          <p:cNvPr id="36878" name="Rectangle 15"/>
          <p:cNvSpPr>
            <a:spLocks/>
          </p:cNvSpPr>
          <p:nvPr/>
        </p:nvSpPr>
        <p:spPr bwMode="auto">
          <a:xfrm>
            <a:off x="0" y="0"/>
            <a:ext cx="13004800" cy="457200"/>
          </a:xfrm>
          <a:prstGeom prst="rect">
            <a:avLst/>
          </a:prstGeom>
          <a:noFill/>
          <a:ln w="25400">
            <a:noFill/>
            <a:miter lim="800000"/>
            <a:headEnd/>
            <a:tailEnd/>
          </a:ln>
        </p:spPr>
        <p:txBody>
          <a:bodyPr wrap="none" anchor="ctr">
            <a:spAutoFit/>
          </a:bodyPr>
          <a:lstStyle/>
          <a:p>
            <a:pPr indent="449263" algn="l" eaLnBrk="0" hangingPunct="0"/>
            <a:r>
              <a:rPr lang="fr-FR" sz="1100">
                <a:latin typeface="Calibri" pitchFamily="34" charset="0"/>
                <a:ea typeface="Calibri" pitchFamily="34" charset="0"/>
                <a:cs typeface="Times New Roman" pitchFamily="18" charset="0"/>
              </a:rPr>
              <a:t>                                                  </a:t>
            </a:r>
            <a:endParaRPr lang="fr-FR" sz="1200">
              <a:ea typeface="Calibri" pitchFamily="34" charset="0"/>
              <a:cs typeface="Times New Roman" pitchFamily="18" charset="0"/>
            </a:endParaRPr>
          </a:p>
          <a:p>
            <a:pPr indent="449263" algn="l" eaLnBrk="0" hangingPunct="0"/>
            <a:r>
              <a:rPr lang="fr-FR" sz="1100">
                <a:latin typeface="Calibri" pitchFamily="34" charset="0"/>
                <a:ea typeface="Calibri" pitchFamily="34" charset="0"/>
                <a:cs typeface="Times New Roman" pitchFamily="18" charset="0"/>
              </a:rPr>
              <a:t>  </a:t>
            </a:r>
            <a:endParaRPr lang="fr-FR">
              <a:ea typeface="Calibri" pitchFamily="34"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10"/>
                                        </p:tgtEl>
                                        <p:attrNameLst>
                                          <p:attrName>style.visibility</p:attrName>
                                        </p:attrNameLst>
                                      </p:cBhvr>
                                      <p:to>
                                        <p:strVal val="visible"/>
                                      </p:to>
                                    </p:set>
                                    <p:anim calcmode="lin" valueType="num">
                                      <p:cBhvr additive="base">
                                        <p:cTn id="13" dur="500" fill="hold"/>
                                        <p:tgtEl>
                                          <p:spTgt spid="25610"/>
                                        </p:tgtEl>
                                        <p:attrNameLst>
                                          <p:attrName>ppt_x</p:attrName>
                                        </p:attrNameLst>
                                      </p:cBhvr>
                                      <p:tavLst>
                                        <p:tav tm="0">
                                          <p:val>
                                            <p:strVal val="#ppt_x"/>
                                          </p:val>
                                        </p:tav>
                                        <p:tav tm="100000">
                                          <p:val>
                                            <p:strVal val="#ppt_x"/>
                                          </p:val>
                                        </p:tav>
                                      </p:tavLst>
                                    </p:anim>
                                    <p:anim calcmode="lin" valueType="num">
                                      <p:cBhvr additive="base">
                                        <p:cTn id="14" dur="500" fill="hold"/>
                                        <p:tgtEl>
                                          <p:spTgt spid="256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11"/>
                                        </p:tgtEl>
                                        <p:attrNameLst>
                                          <p:attrName>style.visibility</p:attrName>
                                        </p:attrNameLst>
                                      </p:cBhvr>
                                      <p:to>
                                        <p:strVal val="visible"/>
                                      </p:to>
                                    </p:set>
                                    <p:anim calcmode="lin" valueType="num">
                                      <p:cBhvr additive="base">
                                        <p:cTn id="19" dur="500" fill="hold"/>
                                        <p:tgtEl>
                                          <p:spTgt spid="25611"/>
                                        </p:tgtEl>
                                        <p:attrNameLst>
                                          <p:attrName>ppt_x</p:attrName>
                                        </p:attrNameLst>
                                      </p:cBhvr>
                                      <p:tavLst>
                                        <p:tav tm="0">
                                          <p:val>
                                            <p:strVal val="#ppt_x"/>
                                          </p:val>
                                        </p:tav>
                                        <p:tav tm="100000">
                                          <p:val>
                                            <p:strVal val="#ppt_x"/>
                                          </p:val>
                                        </p:tav>
                                      </p:tavLst>
                                    </p:anim>
                                    <p:anim calcmode="lin" valueType="num">
                                      <p:cBhvr additive="base">
                                        <p:cTn id="20" dur="500" fill="hold"/>
                                        <p:tgtEl>
                                          <p:spTgt spid="256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612"/>
                                        </p:tgtEl>
                                        <p:attrNameLst>
                                          <p:attrName>style.visibility</p:attrName>
                                        </p:attrNameLst>
                                      </p:cBhvr>
                                      <p:to>
                                        <p:strVal val="visible"/>
                                      </p:to>
                                    </p:set>
                                    <p:anim calcmode="lin" valueType="num">
                                      <p:cBhvr additive="base">
                                        <p:cTn id="25" dur="500" fill="hold"/>
                                        <p:tgtEl>
                                          <p:spTgt spid="25612"/>
                                        </p:tgtEl>
                                        <p:attrNameLst>
                                          <p:attrName>ppt_x</p:attrName>
                                        </p:attrNameLst>
                                      </p:cBhvr>
                                      <p:tavLst>
                                        <p:tav tm="0">
                                          <p:val>
                                            <p:strVal val="#ppt_x"/>
                                          </p:val>
                                        </p:tav>
                                        <p:tav tm="100000">
                                          <p:val>
                                            <p:strVal val="#ppt_x"/>
                                          </p:val>
                                        </p:tav>
                                      </p:tavLst>
                                    </p:anim>
                                    <p:anim calcmode="lin" valueType="num">
                                      <p:cBhvr additive="base">
                                        <p:cTn id="26" dur="500" fill="hold"/>
                                        <p:tgtEl>
                                          <p:spTgt spid="256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07"/>
                                        </p:tgtEl>
                                        <p:attrNameLst>
                                          <p:attrName>style.visibility</p:attrName>
                                        </p:attrNameLst>
                                      </p:cBhvr>
                                      <p:to>
                                        <p:strVal val="visible"/>
                                      </p:to>
                                    </p:set>
                                    <p:anim calcmode="lin" valueType="num">
                                      <p:cBhvr additive="base">
                                        <p:cTn id="31" dur="500" fill="hold"/>
                                        <p:tgtEl>
                                          <p:spTgt spid="25607"/>
                                        </p:tgtEl>
                                        <p:attrNameLst>
                                          <p:attrName>ppt_x</p:attrName>
                                        </p:attrNameLst>
                                      </p:cBhvr>
                                      <p:tavLst>
                                        <p:tav tm="0">
                                          <p:val>
                                            <p:strVal val="#ppt_x"/>
                                          </p:val>
                                        </p:tav>
                                        <p:tav tm="100000">
                                          <p:val>
                                            <p:strVal val="#ppt_x"/>
                                          </p:val>
                                        </p:tav>
                                      </p:tavLst>
                                    </p:anim>
                                    <p:anim calcmode="lin" valueType="num">
                                      <p:cBhvr additive="base">
                                        <p:cTn id="32"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utoUpdateAnimBg="0"/>
      <p:bldP spid="4" grpId="0" autoUpdateAnimBg="0"/>
      <p:bldP spid="25611"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ChangeArrowheads="1"/>
          </p:cNvSpPr>
          <p:nvPr/>
        </p:nvSpPr>
        <p:spPr bwMode="auto">
          <a:xfrm>
            <a:off x="2359024" y="1233488"/>
            <a:ext cx="8175823" cy="461665"/>
          </a:xfrm>
          <a:prstGeom prst="rect">
            <a:avLst/>
          </a:prstGeom>
          <a:noFill/>
          <a:ln w="9525">
            <a:noFill/>
            <a:miter lim="800000"/>
            <a:headEnd/>
            <a:tailEnd/>
          </a:ln>
        </p:spPr>
        <p:txBody>
          <a:bodyPr wrap="square">
            <a:spAutoFit/>
          </a:bodyPr>
          <a:lstStyle/>
          <a:p>
            <a:r>
              <a:rPr lang="fr-FR" sz="2400" dirty="0">
                <a:latin typeface="Gill Sans"/>
              </a:rPr>
              <a:t>On reconnaît une équation différentielle du premier ordre.</a:t>
            </a:r>
          </a:p>
        </p:txBody>
      </p:sp>
      <p:pic>
        <p:nvPicPr>
          <p:cNvPr id="117764" name="Picture 3"/>
          <p:cNvPicPr>
            <a:picLocks noChangeAspect="1"/>
          </p:cNvPicPr>
          <p:nvPr/>
        </p:nvPicPr>
        <p:blipFill>
          <a:blip r:embed="rId2" cstate="print"/>
          <a:srcRect/>
          <a:stretch>
            <a:fillRect/>
          </a:stretch>
        </p:blipFill>
        <p:spPr bwMode="auto">
          <a:xfrm>
            <a:off x="3359150" y="3590925"/>
            <a:ext cx="9401175" cy="3571875"/>
          </a:xfrm>
          <a:prstGeom prst="rect">
            <a:avLst/>
          </a:prstGeom>
          <a:noFill/>
          <a:ln w="25400">
            <a:noFill/>
            <a:miter lim="800000"/>
            <a:headEnd/>
            <a:tailEnd/>
          </a:ln>
        </p:spPr>
      </p:pic>
      <p:sp>
        <p:nvSpPr>
          <p:cNvPr id="117765" name="Rectangle 6"/>
          <p:cNvSpPr>
            <a:spLocks noChangeArrowheads="1"/>
          </p:cNvSpPr>
          <p:nvPr/>
        </p:nvSpPr>
        <p:spPr bwMode="auto">
          <a:xfrm>
            <a:off x="644525" y="7305675"/>
            <a:ext cx="11144250" cy="1938338"/>
          </a:xfrm>
          <a:prstGeom prst="rect">
            <a:avLst/>
          </a:prstGeom>
          <a:noFill/>
          <a:ln w="9525">
            <a:noFill/>
            <a:miter lim="800000"/>
            <a:headEnd/>
            <a:tailEnd/>
          </a:ln>
        </p:spPr>
        <p:txBody>
          <a:bodyPr>
            <a:spAutoFit/>
          </a:bodyPr>
          <a:lstStyle/>
          <a:p>
            <a:endParaRPr lang="fr-FR" sz="2400" dirty="0">
              <a:latin typeface="Garamond" pitchFamily="18" charset="0"/>
            </a:endParaRPr>
          </a:p>
          <a:p>
            <a:r>
              <a:rPr lang="fr-FR" sz="2400" dirty="0">
                <a:latin typeface="Gill Sans"/>
              </a:rPr>
              <a:t>L’évolution de l’intensité en fonction du temps est exponentielle</a:t>
            </a:r>
            <a:r>
              <a:rPr lang="fr-FR" sz="2400" i="1" dirty="0">
                <a:latin typeface="Gill Sans"/>
              </a:rPr>
              <a:t>.</a:t>
            </a:r>
          </a:p>
          <a:p>
            <a:r>
              <a:rPr lang="fr-FR" sz="2400" dirty="0">
                <a:latin typeface="Gill Sans"/>
              </a:rPr>
              <a:t>Comme on l’a vu pour les condensateurs, on pourra considérer le courant</a:t>
            </a:r>
          </a:p>
          <a:p>
            <a:r>
              <a:rPr lang="fr-FR" sz="2400" dirty="0">
                <a:latin typeface="Gill Sans"/>
              </a:rPr>
              <a:t>comme ayant atteint sa valeur finale E/R au bout de 5</a:t>
            </a:r>
            <a:r>
              <a:rPr lang="fr-FR" sz="2400" dirty="0">
                <a:latin typeface="Garamond" pitchFamily="18" charset="0"/>
              </a:rPr>
              <a:t> </a:t>
            </a:r>
            <a:r>
              <a:rPr lang="fr-FR" sz="2400" dirty="0">
                <a:latin typeface="Symbol" pitchFamily="18" charset="2"/>
              </a:rPr>
              <a:t>t</a:t>
            </a:r>
            <a:r>
              <a:rPr lang="fr-FR" sz="2400" dirty="0">
                <a:latin typeface="Garamond" pitchFamily="18" charset="0"/>
              </a:rPr>
              <a:t> (à 1% près).</a:t>
            </a:r>
          </a:p>
          <a:p>
            <a:r>
              <a:rPr lang="fr-FR" sz="2400" dirty="0">
                <a:latin typeface="Garamond" pitchFamily="18" charset="0"/>
              </a:rPr>
              <a:t>,</a:t>
            </a:r>
          </a:p>
        </p:txBody>
      </p:sp>
      <p:pic>
        <p:nvPicPr>
          <p:cNvPr id="461826" name="Picture 2"/>
          <p:cNvPicPr>
            <a:picLocks noChangeAspect="1" noChangeArrowheads="1"/>
          </p:cNvPicPr>
          <p:nvPr/>
        </p:nvPicPr>
        <p:blipFill>
          <a:blip r:embed="rId3" cstate="print"/>
          <a:srcRect/>
          <a:stretch>
            <a:fillRect/>
          </a:stretch>
        </p:blipFill>
        <p:spPr bwMode="auto">
          <a:xfrm>
            <a:off x="5854328" y="1924472"/>
            <a:ext cx="2124075" cy="1162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p:cNvPicPr>
          <p:nvPr/>
        </p:nvPicPr>
        <p:blipFill>
          <a:blip r:embed="rId2" cstate="print"/>
          <a:srcRect/>
          <a:stretch>
            <a:fillRect/>
          </a:stretch>
        </p:blipFill>
        <p:spPr bwMode="auto">
          <a:xfrm>
            <a:off x="8931275" y="2090738"/>
            <a:ext cx="3367088" cy="6634162"/>
          </a:xfrm>
          <a:prstGeom prst="rect">
            <a:avLst/>
          </a:prstGeom>
          <a:noFill/>
          <a:ln w="25400">
            <a:noFill/>
            <a:miter lim="800000"/>
            <a:headEnd/>
            <a:tailEnd/>
          </a:ln>
        </p:spPr>
      </p:pic>
      <p:sp>
        <p:nvSpPr>
          <p:cNvPr id="119811" name="Rectangle 4"/>
          <p:cNvSpPr>
            <a:spLocks noChangeArrowheads="1"/>
          </p:cNvSpPr>
          <p:nvPr/>
        </p:nvSpPr>
        <p:spPr bwMode="auto">
          <a:xfrm>
            <a:off x="573088" y="1804988"/>
            <a:ext cx="6502400" cy="6001643"/>
          </a:xfrm>
          <a:prstGeom prst="rect">
            <a:avLst/>
          </a:prstGeom>
          <a:noFill/>
          <a:ln w="9525">
            <a:noFill/>
            <a:miter lim="800000"/>
            <a:headEnd/>
            <a:tailEnd/>
          </a:ln>
        </p:spPr>
        <p:txBody>
          <a:bodyPr>
            <a:spAutoFit/>
          </a:bodyPr>
          <a:lstStyle/>
          <a:p>
            <a:pPr algn="just"/>
            <a:r>
              <a:rPr lang="fr-FR" sz="2400" dirty="0">
                <a:latin typeface="Gill Sans"/>
              </a:rPr>
              <a:t>En basculant le commutateur K, on passe de la situation 1 à la situation 2.</a:t>
            </a:r>
          </a:p>
          <a:p>
            <a:pPr algn="just"/>
            <a:r>
              <a:rPr lang="fr-FR" sz="2400" dirty="0">
                <a:latin typeface="Gill Sans"/>
              </a:rPr>
              <a:t> La f.c.é.m. aux bornes de l’inductance change de signe et se transforme en f.é.m.. L’inductance va transformer l’énergie magnétique stockée en énergie électrocinétique et prolonger ainsi le passage du courant.</a:t>
            </a:r>
          </a:p>
          <a:p>
            <a:pPr algn="just"/>
            <a:r>
              <a:rPr lang="fr-FR" sz="2400" dirty="0">
                <a:latin typeface="Gill Sans"/>
              </a:rPr>
              <a:t>Juste après le basculement du commutateur K, l’intensité du courant électrique dans l’inductance</a:t>
            </a:r>
          </a:p>
          <a:p>
            <a:pPr algn="just"/>
            <a:r>
              <a:rPr lang="fr-FR" sz="2400" dirty="0">
                <a:latin typeface="Gill Sans"/>
              </a:rPr>
              <a:t>possède la valeur qu’elle avait juste avant le basculement de celui-ci. L’intensité va diminuer jusqu’à la</a:t>
            </a:r>
          </a:p>
          <a:p>
            <a:pPr algn="just"/>
            <a:r>
              <a:rPr lang="fr-FR" sz="2400" dirty="0">
                <a:latin typeface="Gill Sans"/>
              </a:rPr>
              <a:t>valeur 0. Soit i sa valeur à l’instant t. L’équation de maille du circuit n°2 donne :</a:t>
            </a:r>
          </a:p>
        </p:txBody>
      </p:sp>
      <p:pic>
        <p:nvPicPr>
          <p:cNvPr id="119813" name="Picture 4"/>
          <p:cNvPicPr>
            <a:picLocks noChangeAspect="1"/>
          </p:cNvPicPr>
          <p:nvPr/>
        </p:nvPicPr>
        <p:blipFill>
          <a:blip r:embed="rId3" cstate="print"/>
          <a:srcRect/>
          <a:stretch>
            <a:fillRect/>
          </a:stretch>
        </p:blipFill>
        <p:spPr bwMode="auto">
          <a:xfrm>
            <a:off x="7582520" y="8693224"/>
            <a:ext cx="1304925" cy="500062"/>
          </a:xfrm>
          <a:prstGeom prst="rect">
            <a:avLst/>
          </a:prstGeom>
          <a:noFill/>
          <a:ln w="25400">
            <a:noFill/>
            <a:miter lim="800000"/>
            <a:headEnd/>
            <a:tailEnd/>
          </a:ln>
        </p:spPr>
      </p:pic>
      <p:sp>
        <p:nvSpPr>
          <p:cNvPr id="6" name="Rectangle 3"/>
          <p:cNvSpPr>
            <a:spLocks noChangeArrowheads="1"/>
          </p:cNvSpPr>
          <p:nvPr/>
        </p:nvSpPr>
        <p:spPr bwMode="auto">
          <a:xfrm>
            <a:off x="2644775" y="447675"/>
            <a:ext cx="7894638" cy="708025"/>
          </a:xfrm>
          <a:prstGeom prst="rect">
            <a:avLst/>
          </a:prstGeom>
          <a:noFill/>
          <a:ln w="9525">
            <a:noFill/>
            <a:miter lim="800000"/>
            <a:headEnd/>
            <a:tailEnd/>
          </a:ln>
        </p:spPr>
        <p:txBody>
          <a:bodyPr>
            <a:spAutoFit/>
          </a:bodyPr>
          <a:lstStyle/>
          <a:p>
            <a:r>
              <a:rPr lang="en-US" sz="4000" b="1" dirty="0">
                <a:solidFill>
                  <a:srgbClr val="001F67"/>
                </a:solidFill>
                <a:latin typeface="Garamond" pitchFamily="18" charset="0"/>
                <a:ea typeface="Gill Sans" charset="0"/>
                <a:cs typeface="Gill Sans" charset="0"/>
              </a:rPr>
              <a:t> </a:t>
            </a:r>
            <a:r>
              <a:rPr lang="en-US" sz="4000" b="1" dirty="0" err="1" smtClean="0">
                <a:solidFill>
                  <a:srgbClr val="001F67"/>
                </a:solidFill>
                <a:latin typeface="Garamond" pitchFamily="18" charset="0"/>
                <a:ea typeface="Gill Sans" charset="0"/>
                <a:cs typeface="Gill Sans" charset="0"/>
              </a:rPr>
              <a:t>Décharge</a:t>
            </a:r>
            <a:r>
              <a:rPr lang="en-US" sz="4000" b="1" dirty="0" smtClean="0">
                <a:solidFill>
                  <a:srgbClr val="001F67"/>
                </a:solidFill>
                <a:latin typeface="Garamond" pitchFamily="18" charset="0"/>
                <a:ea typeface="Gill Sans" charset="0"/>
                <a:cs typeface="Gill Sans" charset="0"/>
              </a:rPr>
              <a:t> </a:t>
            </a:r>
            <a:r>
              <a:rPr lang="en-US" sz="4000" b="1" dirty="0" err="1">
                <a:solidFill>
                  <a:srgbClr val="001F67"/>
                </a:solidFill>
                <a:latin typeface="Garamond" pitchFamily="18" charset="0"/>
                <a:ea typeface="Gill Sans" charset="0"/>
                <a:cs typeface="Gill Sans" charset="0"/>
              </a:rPr>
              <a:t>dans</a:t>
            </a:r>
            <a:r>
              <a:rPr lang="en-US" sz="4000" b="1" dirty="0">
                <a:solidFill>
                  <a:srgbClr val="001F67"/>
                </a:solidFill>
                <a:latin typeface="Garamond" pitchFamily="18" charset="0"/>
                <a:ea typeface="Gill Sans" charset="0"/>
                <a:cs typeface="Gill Sans" charset="0"/>
              </a:rPr>
              <a:t> </a:t>
            </a:r>
            <a:r>
              <a:rPr lang="en-US" sz="4000" b="1" dirty="0" err="1">
                <a:solidFill>
                  <a:srgbClr val="001F67"/>
                </a:solidFill>
                <a:latin typeface="Garamond" pitchFamily="18" charset="0"/>
                <a:ea typeface="Gill Sans" charset="0"/>
                <a:cs typeface="Gill Sans" charset="0"/>
              </a:rPr>
              <a:t>une</a:t>
            </a:r>
            <a:r>
              <a:rPr lang="en-US" sz="4000" b="1" dirty="0">
                <a:solidFill>
                  <a:srgbClr val="001F67"/>
                </a:solidFill>
                <a:latin typeface="Garamond" pitchFamily="18" charset="0"/>
                <a:ea typeface="Gill Sans" charset="0"/>
                <a:cs typeface="Gill Sans" charset="0"/>
              </a:rPr>
              <a:t> inductance </a:t>
            </a:r>
            <a:endParaRPr lang="fr-FR" dirty="0"/>
          </a:p>
        </p:txBody>
      </p:sp>
      <p:pic>
        <p:nvPicPr>
          <p:cNvPr id="462850" name="Picture 2"/>
          <p:cNvPicPr>
            <a:picLocks noChangeAspect="1" noChangeArrowheads="1"/>
          </p:cNvPicPr>
          <p:nvPr/>
        </p:nvPicPr>
        <p:blipFill>
          <a:blip r:embed="rId4" cstate="print"/>
          <a:srcRect/>
          <a:stretch>
            <a:fillRect/>
          </a:stretch>
        </p:blipFill>
        <p:spPr bwMode="auto">
          <a:xfrm>
            <a:off x="2181920" y="7973144"/>
            <a:ext cx="4267200" cy="1085850"/>
          </a:xfrm>
          <a:prstGeom prst="rect">
            <a:avLst/>
          </a:prstGeom>
          <a:noFill/>
          <a:ln w="9525">
            <a:noFill/>
            <a:miter lim="800000"/>
            <a:headEnd/>
            <a:tailEnd/>
          </a:ln>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p:cNvPicPr>
          <p:nvPr/>
        </p:nvPicPr>
        <p:blipFill>
          <a:blip r:embed="rId2" cstate="print"/>
          <a:srcRect/>
          <a:stretch>
            <a:fillRect/>
          </a:stretch>
        </p:blipFill>
        <p:spPr bwMode="auto">
          <a:xfrm>
            <a:off x="453728" y="1420416"/>
            <a:ext cx="12144375" cy="6323012"/>
          </a:xfrm>
          <a:prstGeom prst="rect">
            <a:avLst/>
          </a:prstGeom>
          <a:noFill/>
          <a:ln w="25400">
            <a:noFill/>
            <a:miter lim="800000"/>
            <a:headEnd/>
            <a:tailEnd/>
          </a:ln>
        </p:spPr>
      </p:pic>
      <p:pic>
        <p:nvPicPr>
          <p:cNvPr id="118787" name="Picture 3"/>
          <p:cNvPicPr>
            <a:picLocks noChangeAspect="1"/>
          </p:cNvPicPr>
          <p:nvPr/>
        </p:nvPicPr>
        <p:blipFill>
          <a:blip r:embed="rId3" cstate="print"/>
          <a:srcRect/>
          <a:stretch>
            <a:fillRect/>
          </a:stretch>
        </p:blipFill>
        <p:spPr bwMode="auto">
          <a:xfrm>
            <a:off x="1930400" y="7662863"/>
            <a:ext cx="10850563" cy="1057275"/>
          </a:xfrm>
          <a:prstGeom prst="rect">
            <a:avLst/>
          </a:prstGeom>
          <a:noFill/>
          <a:ln w="25400">
            <a:noFill/>
            <a:miter lim="800000"/>
            <a:headEnd/>
            <a:tailEnd/>
          </a:ln>
        </p:spPr>
      </p:pic>
      <p:pic>
        <p:nvPicPr>
          <p:cNvPr id="463874" name="Picture 2"/>
          <p:cNvPicPr>
            <a:picLocks noChangeAspect="1" noChangeArrowheads="1"/>
          </p:cNvPicPr>
          <p:nvPr/>
        </p:nvPicPr>
        <p:blipFill>
          <a:blip r:embed="rId4" cstate="print"/>
          <a:srcRect/>
          <a:stretch>
            <a:fillRect/>
          </a:stretch>
        </p:blipFill>
        <p:spPr bwMode="auto">
          <a:xfrm>
            <a:off x="5638304" y="484312"/>
            <a:ext cx="1809750" cy="819150"/>
          </a:xfrm>
          <a:prstGeom prst="rect">
            <a:avLst/>
          </a:prstGeom>
          <a:noFill/>
          <a:ln w="9525">
            <a:noFill/>
            <a:miter lim="800000"/>
            <a:headEnd/>
            <a:tailEnd/>
          </a:ln>
        </p:spPr>
      </p:pic>
      <p:pic>
        <p:nvPicPr>
          <p:cNvPr id="5" name="Picture 4"/>
          <p:cNvPicPr>
            <a:picLocks noChangeAspect="1"/>
          </p:cNvPicPr>
          <p:nvPr/>
        </p:nvPicPr>
        <p:blipFill>
          <a:blip r:embed="rId5" cstate="print"/>
          <a:srcRect/>
          <a:stretch>
            <a:fillRect/>
          </a:stretch>
        </p:blipFill>
        <p:spPr bwMode="auto">
          <a:xfrm>
            <a:off x="8950672" y="700336"/>
            <a:ext cx="1304925" cy="500062"/>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1C705BA6-DB9A-40EC-BE40-75F77ACBEC54}" type="slidenum">
              <a:rPr lang="en-US" sz="1800">
                <a:solidFill>
                  <a:schemeClr val="tx1"/>
                </a:solidFill>
                <a:ea typeface="Gill Sans" charset="0"/>
                <a:cs typeface="Gill Sans" charset="0"/>
              </a:rPr>
              <a:pPr/>
              <a:t>113</a:t>
            </a:fld>
            <a:endParaRPr lang="en-US" sz="1800">
              <a:solidFill>
                <a:schemeClr val="tx1"/>
              </a:solidFill>
              <a:ea typeface="Gill Sans" charset="0"/>
              <a:cs typeface="Gill Sans" charset="0"/>
            </a:endParaRPr>
          </a:p>
        </p:txBody>
      </p:sp>
      <p:sp>
        <p:nvSpPr>
          <p:cNvPr id="128007" name="Rectangle 6"/>
          <p:cNvSpPr>
            <a:spLocks/>
          </p:cNvSpPr>
          <p:nvPr/>
        </p:nvSpPr>
        <p:spPr bwMode="auto">
          <a:xfrm>
            <a:off x="330200" y="1377950"/>
            <a:ext cx="11976100" cy="11684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On considère le montage suivant : un condensateur initialement chargé est branché aux bornes d’une bobine. On considère ces deux dipôles idéaux, c’est-à-dire on néglige une dissipation par effet Joule donc pas de résistance R.</a:t>
            </a:r>
          </a:p>
        </p:txBody>
      </p:sp>
      <p:sp>
        <p:nvSpPr>
          <p:cNvPr id="128008" name="Rectangle 7"/>
          <p:cNvSpPr>
            <a:spLocks/>
          </p:cNvSpPr>
          <p:nvPr/>
        </p:nvSpPr>
        <p:spPr bwMode="auto">
          <a:xfrm>
            <a:off x="457200" y="2730500"/>
            <a:ext cx="11976100" cy="2247900"/>
          </a:xfrm>
          <a:prstGeom prst="rect">
            <a:avLst/>
          </a:prstGeom>
          <a:noFill/>
          <a:ln w="12700">
            <a:noFill/>
            <a:miter lim="800000"/>
            <a:headEnd/>
            <a:tailEnd/>
          </a:ln>
        </p:spPr>
        <p:txBody>
          <a:bodyPr lIns="0" tIns="0" rIns="0" bIns="0" anchor="ctr"/>
          <a:lstStyle/>
          <a:p>
            <a:pPr algn="just"/>
            <a:r>
              <a:rPr lang="en-US" sz="2400" dirty="0" err="1">
                <a:solidFill>
                  <a:schemeClr val="tx1"/>
                </a:solidFill>
                <a:ea typeface="Gill Sans" charset="0"/>
                <a:cs typeface="Gill Sans" charset="0"/>
              </a:rPr>
              <a:t>Méthode</a:t>
            </a:r>
            <a:r>
              <a:rPr lang="en-US" sz="2400" dirty="0">
                <a:solidFill>
                  <a:schemeClr val="tx1"/>
                </a:solidFill>
                <a:ea typeface="Gill Sans" charset="0"/>
                <a:cs typeface="Gill Sans" charset="0"/>
              </a:rPr>
              <a:t> : </a:t>
            </a:r>
          </a:p>
          <a:p>
            <a:pPr algn="just">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Mettre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sur</a:t>
            </a:r>
            <a:r>
              <a:rPr lang="en-US" sz="2400" dirty="0">
                <a:solidFill>
                  <a:schemeClr val="tx1"/>
                </a:solidFill>
                <a:ea typeface="Gill Sans" charset="0"/>
                <a:cs typeface="Gill Sans" charset="0"/>
              </a:rPr>
              <a:t> le </a:t>
            </a:r>
            <a:r>
              <a:rPr lang="en-US" sz="2400" dirty="0" err="1">
                <a:solidFill>
                  <a:schemeClr val="tx1"/>
                </a:solidFill>
                <a:ea typeface="Gill Sans" charset="0"/>
                <a:cs typeface="Gill Sans" charset="0"/>
              </a:rPr>
              <a:t>schéma</a:t>
            </a:r>
            <a:r>
              <a:rPr lang="en-US" sz="2400" dirty="0">
                <a:solidFill>
                  <a:schemeClr val="tx1"/>
                </a:solidFill>
                <a:ea typeface="Gill Sans" charset="0"/>
                <a:cs typeface="Gill Sans" charset="0"/>
              </a:rPr>
              <a:t> les conventions de courant, tension aux </a:t>
            </a:r>
            <a:r>
              <a:rPr lang="en-US" sz="2400" dirty="0" err="1">
                <a:solidFill>
                  <a:schemeClr val="tx1"/>
                </a:solidFill>
                <a:ea typeface="Gill Sans" charset="0"/>
                <a:cs typeface="Gill Sans" charset="0"/>
              </a:rPr>
              <a:t>bornes</a:t>
            </a:r>
            <a:r>
              <a:rPr lang="en-US" sz="2400" dirty="0">
                <a:solidFill>
                  <a:schemeClr val="tx1"/>
                </a:solidFill>
                <a:ea typeface="Gill Sans" charset="0"/>
                <a:cs typeface="Gill Sans" charset="0"/>
              </a:rPr>
              <a:t> etc...</a:t>
            </a:r>
          </a:p>
          <a:p>
            <a:pPr algn="just">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Écrire</a:t>
            </a:r>
            <a:r>
              <a:rPr lang="en-US" sz="2400" dirty="0">
                <a:solidFill>
                  <a:schemeClr val="tx1"/>
                </a:solidFill>
                <a:ea typeface="Gill Sans" charset="0"/>
                <a:cs typeface="Gill Sans" charset="0"/>
              </a:rPr>
              <a:t> les </a:t>
            </a:r>
            <a:r>
              <a:rPr lang="en-US" sz="2400" dirty="0" err="1">
                <a:solidFill>
                  <a:schemeClr val="tx1"/>
                </a:solidFill>
                <a:ea typeface="Gill Sans" charset="0"/>
                <a:cs typeface="Gill Sans" charset="0"/>
              </a:rPr>
              <a:t>équations</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loi</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mailles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caractéristique</a:t>
            </a:r>
            <a:r>
              <a:rPr lang="en-US" sz="2400" dirty="0">
                <a:solidFill>
                  <a:schemeClr val="tx1"/>
                </a:solidFill>
                <a:ea typeface="Gill Sans" charset="0"/>
                <a:cs typeface="Gill Sans" charset="0"/>
              </a:rPr>
              <a:t> de la </a:t>
            </a:r>
            <a:r>
              <a:rPr lang="en-US" sz="2400" dirty="0" err="1">
                <a:solidFill>
                  <a:schemeClr val="tx1"/>
                </a:solidFill>
                <a:ea typeface="Gill Sans" charset="0"/>
                <a:cs typeface="Gill Sans" charset="0"/>
              </a:rPr>
              <a:t>bobine</a:t>
            </a:r>
            <a:r>
              <a:rPr lang="en-US" sz="2400" dirty="0">
                <a:solidFill>
                  <a:schemeClr val="tx1"/>
                </a:solidFill>
                <a:ea typeface="Gill Sans" charset="0"/>
                <a:cs typeface="Gill Sans" charset="0"/>
              </a:rPr>
              <a:t> et du </a:t>
            </a:r>
            <a:r>
              <a:rPr lang="en-US" sz="2400" dirty="0" err="1">
                <a:solidFill>
                  <a:schemeClr val="tx1"/>
                </a:solidFill>
                <a:ea typeface="Gill Sans" charset="0"/>
                <a:cs typeface="Gill Sans" charset="0"/>
              </a:rPr>
              <a:t>condensateur</a:t>
            </a:r>
            <a:endParaRPr lang="en-US" sz="2400" dirty="0">
              <a:solidFill>
                <a:schemeClr val="tx1"/>
              </a:solidFill>
              <a:ea typeface="Gill Sans" charset="0"/>
              <a:cs typeface="Gill Sans" charset="0"/>
            </a:endParaRPr>
          </a:p>
          <a:p>
            <a:pPr algn="just">
              <a:buClr>
                <a:srgbClr val="000000"/>
              </a:buClr>
              <a:buSzPct val="125000"/>
              <a:buFont typeface="Gill Sans" charset="0"/>
              <a:buChar char="•"/>
            </a:pPr>
            <a:r>
              <a:rPr lang="en-US" sz="2400" dirty="0">
                <a:solidFill>
                  <a:schemeClr val="tx1"/>
                </a:solidFill>
                <a:ea typeface="Gill Sans" charset="0"/>
                <a:cs typeface="Gill Sans" charset="0"/>
              </a:rPr>
              <a:t> On </a:t>
            </a:r>
            <a:r>
              <a:rPr lang="en-US" sz="2400" dirty="0" err="1">
                <a:solidFill>
                  <a:schemeClr val="tx1"/>
                </a:solidFill>
                <a:ea typeface="Gill Sans" charset="0"/>
                <a:cs typeface="Gill Sans" charset="0"/>
              </a:rPr>
              <a:t>obtient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équation</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différentielle</a:t>
            </a:r>
            <a:r>
              <a:rPr lang="en-US" sz="2400" dirty="0">
                <a:solidFill>
                  <a:schemeClr val="tx1"/>
                </a:solidFill>
                <a:ea typeface="Gill Sans" charset="0"/>
                <a:cs typeface="Gill Sans" charset="0"/>
              </a:rPr>
              <a:t> du second </a:t>
            </a:r>
            <a:r>
              <a:rPr lang="en-US" sz="2400" dirty="0" err="1">
                <a:solidFill>
                  <a:schemeClr val="tx1"/>
                </a:solidFill>
                <a:ea typeface="Gill Sans" charset="0"/>
                <a:cs typeface="Gill Sans" charset="0"/>
              </a:rPr>
              <a:t>ordre</a:t>
            </a:r>
            <a:r>
              <a:rPr lang="en-US" sz="2400" dirty="0">
                <a:solidFill>
                  <a:schemeClr val="tx1"/>
                </a:solidFill>
                <a:ea typeface="Gill Sans" charset="0"/>
                <a:cs typeface="Gill Sans" charset="0"/>
              </a:rPr>
              <a:t> de la charge </a:t>
            </a:r>
            <a:r>
              <a:rPr lang="en-US" sz="2400" i="1" dirty="0">
                <a:solidFill>
                  <a:schemeClr val="tx1"/>
                </a:solidFill>
                <a:ea typeface="Gill Sans" charset="0"/>
                <a:cs typeface="Gill Sans" charset="0"/>
              </a:rPr>
              <a:t>q</a:t>
            </a:r>
            <a:r>
              <a:rPr lang="en-US" sz="2400" dirty="0">
                <a:solidFill>
                  <a:schemeClr val="tx1"/>
                </a:solidFill>
                <a:ea typeface="Gill Sans" charset="0"/>
                <a:cs typeface="Gill Sans" charset="0"/>
              </a:rPr>
              <a:t> (par </a:t>
            </a:r>
            <a:r>
              <a:rPr lang="en-US" sz="2400" dirty="0" err="1">
                <a:solidFill>
                  <a:schemeClr val="tx1"/>
                </a:solidFill>
                <a:ea typeface="Gill Sans" charset="0"/>
                <a:cs typeface="Gill Sans" charset="0"/>
              </a:rPr>
              <a:t>exemple</a:t>
            </a:r>
            <a:r>
              <a:rPr lang="en-US" sz="2400" dirty="0">
                <a:solidFill>
                  <a:schemeClr val="tx1"/>
                </a:solidFill>
                <a:ea typeface="Gill Sans" charset="0"/>
                <a:cs typeface="Gill Sans" charset="0"/>
              </a:rPr>
              <a:t>).</a:t>
            </a:r>
          </a:p>
          <a:p>
            <a:pPr algn="just">
              <a:buClr>
                <a:srgbClr val="000000"/>
              </a:buClr>
              <a:buSzPct val="125000"/>
              <a:buFont typeface="Gill Sans" charset="0"/>
              <a:buChar char="•"/>
            </a:pPr>
            <a:r>
              <a:rPr lang="en-US" sz="2400" dirty="0">
                <a:solidFill>
                  <a:schemeClr val="tx1"/>
                </a:solidFill>
                <a:ea typeface="Gill Sans" charset="0"/>
                <a:cs typeface="Gill Sans" charset="0"/>
              </a:rPr>
              <a:t> Conditions </a:t>
            </a:r>
            <a:r>
              <a:rPr lang="en-US" sz="2400" dirty="0" err="1">
                <a:solidFill>
                  <a:schemeClr val="tx1"/>
                </a:solidFill>
                <a:ea typeface="Gill Sans" charset="0"/>
                <a:cs typeface="Gill Sans" charset="0"/>
              </a:rPr>
              <a:t>initiales</a:t>
            </a:r>
            <a:r>
              <a:rPr lang="en-US" sz="2400" dirty="0">
                <a:solidFill>
                  <a:schemeClr val="tx1"/>
                </a:solidFill>
                <a:ea typeface="Gill Sans" charset="0"/>
                <a:cs typeface="Gill Sans" charset="0"/>
              </a:rPr>
              <a:t> : la tension (</a:t>
            </a:r>
            <a:r>
              <a:rPr lang="en-US" sz="2400" dirty="0" err="1">
                <a:solidFill>
                  <a:schemeClr val="tx1"/>
                </a:solidFill>
                <a:ea typeface="Gill Sans" charset="0"/>
                <a:cs typeface="Gill Sans" charset="0"/>
              </a:rPr>
              <a:t>donc</a:t>
            </a:r>
            <a:r>
              <a:rPr lang="en-US" sz="2400" dirty="0">
                <a:solidFill>
                  <a:schemeClr val="tx1"/>
                </a:solidFill>
                <a:ea typeface="Gill Sans" charset="0"/>
                <a:cs typeface="Gill Sans" charset="0"/>
              </a:rPr>
              <a:t> la charge) aux </a:t>
            </a:r>
            <a:r>
              <a:rPr lang="en-US" sz="2400" dirty="0" err="1">
                <a:solidFill>
                  <a:schemeClr val="tx1"/>
                </a:solidFill>
                <a:ea typeface="Gill Sans" charset="0"/>
                <a:cs typeface="Gill Sans" charset="0"/>
              </a:rPr>
              <a:t>bornes</a:t>
            </a:r>
            <a:r>
              <a:rPr lang="en-US" sz="2400" dirty="0">
                <a:solidFill>
                  <a:schemeClr val="tx1"/>
                </a:solidFill>
                <a:ea typeface="Gill Sans" charset="0"/>
                <a:cs typeface="Gill Sans" charset="0"/>
              </a:rPr>
              <a:t> du </a:t>
            </a:r>
            <a:r>
              <a:rPr lang="en-US" sz="2400" dirty="0" err="1">
                <a:solidFill>
                  <a:schemeClr val="tx1"/>
                </a:solidFill>
                <a:ea typeface="Gill Sans" charset="0"/>
                <a:cs typeface="Gill Sans" charset="0"/>
              </a:rPr>
              <a:t>condensateur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continue et </a:t>
            </a:r>
            <a:r>
              <a:rPr lang="en-US" sz="2400" dirty="0" err="1">
                <a:solidFill>
                  <a:schemeClr val="tx1"/>
                </a:solidFill>
                <a:ea typeface="Gill Sans" charset="0"/>
                <a:cs typeface="Gill Sans" charset="0"/>
              </a:rPr>
              <a:t>l’intensité</a:t>
            </a:r>
            <a:r>
              <a:rPr lang="en-US" sz="2400" dirty="0">
                <a:solidFill>
                  <a:schemeClr val="tx1"/>
                </a:solidFill>
                <a:ea typeface="Gill Sans" charset="0"/>
                <a:cs typeface="Gill Sans" charset="0"/>
              </a:rPr>
              <a:t> qui traverse la </a:t>
            </a:r>
            <a:r>
              <a:rPr lang="en-US" sz="2400" dirty="0" err="1">
                <a:solidFill>
                  <a:schemeClr val="tx1"/>
                </a:solidFill>
                <a:ea typeface="Gill Sans" charset="0"/>
                <a:cs typeface="Gill Sans" charset="0"/>
              </a:rPr>
              <a:t>bobine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continue.</a:t>
            </a:r>
          </a:p>
        </p:txBody>
      </p:sp>
      <p:sp>
        <p:nvSpPr>
          <p:cNvPr id="128009" name="Rectangle 8"/>
          <p:cNvSpPr>
            <a:spLocks/>
          </p:cNvSpPr>
          <p:nvPr/>
        </p:nvSpPr>
        <p:spPr bwMode="auto">
          <a:xfrm>
            <a:off x="508000" y="7334250"/>
            <a:ext cx="43434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solution de type sinusoidal : </a:t>
            </a:r>
          </a:p>
        </p:txBody>
      </p:sp>
      <p:sp>
        <p:nvSpPr>
          <p:cNvPr id="128010" name="Rectangle 9"/>
          <p:cNvSpPr>
            <a:spLocks/>
          </p:cNvSpPr>
          <p:nvPr/>
        </p:nvSpPr>
        <p:spPr bwMode="auto">
          <a:xfrm>
            <a:off x="508000" y="8020050"/>
            <a:ext cx="30861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avec</a:t>
            </a:r>
          </a:p>
        </p:txBody>
      </p:sp>
      <p:sp>
        <p:nvSpPr>
          <p:cNvPr id="128011" name="Rectangle 10"/>
          <p:cNvSpPr>
            <a:spLocks/>
          </p:cNvSpPr>
          <p:nvPr/>
        </p:nvSpPr>
        <p:spPr bwMode="auto">
          <a:xfrm>
            <a:off x="419866" y="856734"/>
            <a:ext cx="1811393"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4. </a:t>
            </a:r>
            <a:r>
              <a:rPr lang="en-US" sz="2400" b="1" u="sng" dirty="0">
                <a:solidFill>
                  <a:srgbClr val="2B4714"/>
                </a:solidFill>
                <a:ea typeface="Gill Sans" charset="0"/>
                <a:cs typeface="Gill Sans" charset="0"/>
              </a:rPr>
              <a:t>Circuit LC</a:t>
            </a:r>
          </a:p>
        </p:txBody>
      </p:sp>
      <p:pic>
        <p:nvPicPr>
          <p:cNvPr id="128012" name="Picture 11"/>
          <p:cNvPicPr>
            <a:picLocks noChangeAspect="1" noChangeArrowheads="1"/>
          </p:cNvPicPr>
          <p:nvPr/>
        </p:nvPicPr>
        <p:blipFill>
          <a:blip r:embed="rId3" cstate="print"/>
          <a:srcRect/>
          <a:stretch>
            <a:fillRect/>
          </a:stretch>
        </p:blipFill>
        <p:spPr bwMode="auto">
          <a:xfrm>
            <a:off x="4127500" y="5346700"/>
            <a:ext cx="2895600" cy="1689100"/>
          </a:xfrm>
          <a:prstGeom prst="rect">
            <a:avLst/>
          </a:prstGeom>
          <a:noFill/>
          <a:ln w="12700">
            <a:noFill/>
            <a:miter lim="800000"/>
            <a:headEnd/>
            <a:tailEnd/>
          </a:ln>
        </p:spPr>
      </p:pic>
      <p:pic>
        <p:nvPicPr>
          <p:cNvPr id="128013" name="Picture 12"/>
          <p:cNvPicPr>
            <a:picLocks noChangeAspect="1" noChangeArrowheads="1"/>
          </p:cNvPicPr>
          <p:nvPr/>
        </p:nvPicPr>
        <p:blipFill>
          <a:blip r:embed="rId4" cstate="print"/>
          <a:srcRect/>
          <a:stretch>
            <a:fillRect/>
          </a:stretch>
        </p:blipFill>
        <p:spPr bwMode="auto">
          <a:xfrm>
            <a:off x="4486176" y="7397080"/>
            <a:ext cx="2565400" cy="342900"/>
          </a:xfrm>
          <a:prstGeom prst="rect">
            <a:avLst/>
          </a:prstGeom>
          <a:noFill/>
          <a:ln w="12700">
            <a:noFill/>
            <a:miter lim="800000"/>
            <a:headEnd/>
            <a:tailEnd/>
          </a:ln>
        </p:spPr>
      </p:pic>
      <p:pic>
        <p:nvPicPr>
          <p:cNvPr id="128014" name="Picture 13"/>
          <p:cNvPicPr>
            <a:picLocks noChangeAspect="1" noChangeArrowheads="1"/>
          </p:cNvPicPr>
          <p:nvPr/>
        </p:nvPicPr>
        <p:blipFill>
          <a:blip r:embed="rId5" cstate="print"/>
          <a:srcRect/>
          <a:stretch>
            <a:fillRect/>
          </a:stretch>
        </p:blipFill>
        <p:spPr bwMode="auto">
          <a:xfrm>
            <a:off x="1473200" y="7874000"/>
            <a:ext cx="1587500" cy="762000"/>
          </a:xfrm>
          <a:prstGeom prst="rect">
            <a:avLst/>
          </a:prstGeom>
          <a:noFill/>
          <a:ln w="12700">
            <a:noFill/>
            <a:miter lim="800000"/>
            <a:headEnd/>
            <a:tailEnd/>
          </a:ln>
        </p:spPr>
      </p:pic>
      <p:sp>
        <p:nvSpPr>
          <p:cNvPr id="128015" name="Rectangle 14"/>
          <p:cNvSpPr>
            <a:spLocks/>
          </p:cNvSpPr>
          <p:nvPr/>
        </p:nvSpPr>
        <p:spPr bwMode="auto">
          <a:xfrm>
            <a:off x="3594100" y="8020050"/>
            <a:ext cx="46355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la pulsation propre du circuit.</a:t>
            </a:r>
          </a:p>
        </p:txBody>
      </p:sp>
      <p:sp>
        <p:nvSpPr>
          <p:cNvPr id="128016" name="Rectangle 15"/>
          <p:cNvSpPr>
            <a:spLocks/>
          </p:cNvSpPr>
          <p:nvPr/>
        </p:nvSpPr>
        <p:spPr bwMode="auto">
          <a:xfrm>
            <a:off x="584200" y="8629650"/>
            <a:ext cx="11468100" cy="8128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Oscillateur linéaire et pas de dissipation d’énergie : l’énergie magnétique de la bobine est transformée en énergie électrostatique du condensateur</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231862B3-94DD-4C7E-8D61-27DE1F3BA888}" type="slidenum">
              <a:rPr lang="en-US" sz="1800">
                <a:solidFill>
                  <a:schemeClr val="tx1"/>
                </a:solidFill>
                <a:ea typeface="Gill Sans" charset="0"/>
                <a:cs typeface="Gill Sans" charset="0"/>
              </a:rPr>
              <a:pPr/>
              <a:t>114</a:t>
            </a:fld>
            <a:endParaRPr lang="en-US" sz="1800">
              <a:solidFill>
                <a:schemeClr val="tx1"/>
              </a:solidFill>
              <a:ea typeface="Gill Sans" charset="0"/>
              <a:cs typeface="Gill Sans" charset="0"/>
            </a:endParaRPr>
          </a:p>
        </p:txBody>
      </p:sp>
      <p:sp>
        <p:nvSpPr>
          <p:cNvPr id="129031" name="Rectangle 6"/>
          <p:cNvSpPr>
            <a:spLocks/>
          </p:cNvSpPr>
          <p:nvPr/>
        </p:nvSpPr>
        <p:spPr bwMode="auto">
          <a:xfrm>
            <a:off x="457200" y="1473200"/>
            <a:ext cx="11976100" cy="4699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On ajoute au circuit LC une résistance </a:t>
            </a:r>
            <a:r>
              <a:rPr lang="en-US" sz="2400" i="1">
                <a:solidFill>
                  <a:schemeClr val="tx1"/>
                </a:solidFill>
                <a:ea typeface="Gill Sans" charset="0"/>
                <a:cs typeface="Gill Sans" charset="0"/>
              </a:rPr>
              <a:t>R </a:t>
            </a:r>
            <a:r>
              <a:rPr lang="en-US" sz="2400">
                <a:solidFill>
                  <a:schemeClr val="tx1"/>
                </a:solidFill>
                <a:ea typeface="Gill Sans" charset="0"/>
                <a:cs typeface="Gill Sans" charset="0"/>
              </a:rPr>
              <a:t>en série.</a:t>
            </a:r>
          </a:p>
        </p:txBody>
      </p:sp>
      <p:sp>
        <p:nvSpPr>
          <p:cNvPr id="129032" name="Rectangle 7"/>
          <p:cNvSpPr>
            <a:spLocks/>
          </p:cNvSpPr>
          <p:nvPr/>
        </p:nvSpPr>
        <p:spPr bwMode="auto">
          <a:xfrm>
            <a:off x="508000" y="2209800"/>
            <a:ext cx="11976100" cy="2247900"/>
          </a:xfrm>
          <a:prstGeom prst="rect">
            <a:avLst/>
          </a:prstGeom>
          <a:noFill/>
          <a:ln w="12700">
            <a:noFill/>
            <a:miter lim="800000"/>
            <a:headEnd/>
            <a:tailEnd/>
          </a:ln>
        </p:spPr>
        <p:txBody>
          <a:bodyPr lIns="0" tIns="0" rIns="0" bIns="0" anchor="ctr"/>
          <a:lstStyle/>
          <a:p>
            <a:pPr algn="just"/>
            <a:r>
              <a:rPr lang="en-US" sz="2400" dirty="0" err="1">
                <a:solidFill>
                  <a:schemeClr val="tx1"/>
                </a:solidFill>
                <a:ea typeface="Gill Sans" charset="0"/>
                <a:cs typeface="Gill Sans" charset="0"/>
              </a:rPr>
              <a:t>Méthode</a:t>
            </a:r>
            <a:r>
              <a:rPr lang="en-US" sz="2400" dirty="0">
                <a:solidFill>
                  <a:schemeClr val="tx1"/>
                </a:solidFill>
                <a:ea typeface="Gill Sans" charset="0"/>
                <a:cs typeface="Gill Sans" charset="0"/>
              </a:rPr>
              <a:t> : </a:t>
            </a:r>
          </a:p>
          <a:p>
            <a:pPr algn="just">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Mettre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sur</a:t>
            </a:r>
            <a:r>
              <a:rPr lang="en-US" sz="2400" dirty="0">
                <a:solidFill>
                  <a:schemeClr val="tx1"/>
                </a:solidFill>
                <a:ea typeface="Gill Sans" charset="0"/>
                <a:cs typeface="Gill Sans" charset="0"/>
              </a:rPr>
              <a:t> le </a:t>
            </a:r>
            <a:r>
              <a:rPr lang="en-US" sz="2400" dirty="0" err="1">
                <a:solidFill>
                  <a:schemeClr val="tx1"/>
                </a:solidFill>
                <a:ea typeface="Gill Sans" charset="0"/>
                <a:cs typeface="Gill Sans" charset="0"/>
              </a:rPr>
              <a:t>schéma</a:t>
            </a:r>
            <a:r>
              <a:rPr lang="en-US" sz="2400" dirty="0">
                <a:solidFill>
                  <a:schemeClr val="tx1"/>
                </a:solidFill>
                <a:ea typeface="Gill Sans" charset="0"/>
                <a:cs typeface="Gill Sans" charset="0"/>
              </a:rPr>
              <a:t> les conventions de courant, tension aux </a:t>
            </a:r>
            <a:r>
              <a:rPr lang="en-US" sz="2400" dirty="0" err="1">
                <a:solidFill>
                  <a:schemeClr val="tx1"/>
                </a:solidFill>
                <a:ea typeface="Gill Sans" charset="0"/>
                <a:cs typeface="Gill Sans" charset="0"/>
              </a:rPr>
              <a:t>bornes</a:t>
            </a:r>
            <a:r>
              <a:rPr lang="en-US" sz="2400" dirty="0">
                <a:solidFill>
                  <a:schemeClr val="tx1"/>
                </a:solidFill>
                <a:ea typeface="Gill Sans" charset="0"/>
                <a:cs typeface="Gill Sans" charset="0"/>
              </a:rPr>
              <a:t> etc...</a:t>
            </a:r>
          </a:p>
          <a:p>
            <a:pPr algn="just">
              <a:buClr>
                <a:srgbClr val="000000"/>
              </a:buClr>
              <a:buSzPct val="125000"/>
              <a:buFont typeface="Gill Sans" charset="0"/>
              <a:buChar char="•"/>
            </a:pP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Écrire</a:t>
            </a:r>
            <a:r>
              <a:rPr lang="en-US" sz="2400" dirty="0">
                <a:solidFill>
                  <a:schemeClr val="tx1"/>
                </a:solidFill>
                <a:ea typeface="Gill Sans" charset="0"/>
                <a:cs typeface="Gill Sans" charset="0"/>
              </a:rPr>
              <a:t> les </a:t>
            </a:r>
            <a:r>
              <a:rPr lang="en-US" sz="2400" dirty="0" err="1">
                <a:solidFill>
                  <a:schemeClr val="tx1"/>
                </a:solidFill>
                <a:ea typeface="Gill Sans" charset="0"/>
                <a:cs typeface="Gill Sans" charset="0"/>
              </a:rPr>
              <a:t>équations</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loi</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mailles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caractéristique</a:t>
            </a:r>
            <a:r>
              <a:rPr lang="en-US" sz="2400" dirty="0">
                <a:solidFill>
                  <a:schemeClr val="tx1"/>
                </a:solidFill>
                <a:ea typeface="Gill Sans" charset="0"/>
                <a:cs typeface="Gill Sans" charset="0"/>
              </a:rPr>
              <a:t> de la </a:t>
            </a:r>
            <a:r>
              <a:rPr lang="en-US" sz="2400" dirty="0" err="1">
                <a:solidFill>
                  <a:schemeClr val="tx1"/>
                </a:solidFill>
                <a:ea typeface="Gill Sans" charset="0"/>
                <a:cs typeface="Gill Sans" charset="0"/>
              </a:rPr>
              <a:t>bobine</a:t>
            </a:r>
            <a:r>
              <a:rPr lang="en-US" sz="2400" dirty="0">
                <a:solidFill>
                  <a:schemeClr val="tx1"/>
                </a:solidFill>
                <a:ea typeface="Gill Sans" charset="0"/>
                <a:cs typeface="Gill Sans" charset="0"/>
              </a:rPr>
              <a:t> et du </a:t>
            </a:r>
            <a:r>
              <a:rPr lang="en-US" sz="2400" dirty="0" err="1">
                <a:solidFill>
                  <a:schemeClr val="tx1"/>
                </a:solidFill>
                <a:ea typeface="Gill Sans" charset="0"/>
                <a:cs typeface="Gill Sans" charset="0"/>
              </a:rPr>
              <a:t>condensateur</a:t>
            </a:r>
            <a:endParaRPr lang="en-US" sz="2400" dirty="0">
              <a:solidFill>
                <a:schemeClr val="tx1"/>
              </a:solidFill>
              <a:ea typeface="Gill Sans" charset="0"/>
              <a:cs typeface="Gill Sans" charset="0"/>
            </a:endParaRPr>
          </a:p>
          <a:p>
            <a:pPr algn="just">
              <a:buClr>
                <a:srgbClr val="000000"/>
              </a:buClr>
              <a:buSzPct val="125000"/>
              <a:buFont typeface="Gill Sans" charset="0"/>
              <a:buChar char="•"/>
            </a:pPr>
            <a:r>
              <a:rPr lang="en-US" sz="2400" dirty="0">
                <a:solidFill>
                  <a:schemeClr val="tx1"/>
                </a:solidFill>
                <a:ea typeface="Gill Sans" charset="0"/>
                <a:cs typeface="Gill Sans" charset="0"/>
              </a:rPr>
              <a:t> On </a:t>
            </a:r>
            <a:r>
              <a:rPr lang="en-US" sz="2400" dirty="0" err="1">
                <a:solidFill>
                  <a:schemeClr val="tx1"/>
                </a:solidFill>
                <a:ea typeface="Gill Sans" charset="0"/>
                <a:cs typeface="Gill Sans" charset="0"/>
              </a:rPr>
              <a:t>obtient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équation</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différentielle</a:t>
            </a:r>
            <a:r>
              <a:rPr lang="en-US" sz="2400" dirty="0">
                <a:solidFill>
                  <a:schemeClr val="tx1"/>
                </a:solidFill>
                <a:ea typeface="Gill Sans" charset="0"/>
                <a:cs typeface="Gill Sans" charset="0"/>
              </a:rPr>
              <a:t> du second </a:t>
            </a:r>
            <a:r>
              <a:rPr lang="en-US" sz="2400" dirty="0" err="1">
                <a:solidFill>
                  <a:schemeClr val="tx1"/>
                </a:solidFill>
                <a:ea typeface="Gill Sans" charset="0"/>
                <a:cs typeface="Gill Sans" charset="0"/>
              </a:rPr>
              <a:t>ordre</a:t>
            </a:r>
            <a:r>
              <a:rPr lang="en-US" sz="2400" dirty="0">
                <a:solidFill>
                  <a:schemeClr val="tx1"/>
                </a:solidFill>
                <a:ea typeface="Gill Sans" charset="0"/>
                <a:cs typeface="Gill Sans" charset="0"/>
              </a:rPr>
              <a:t> de la charge </a:t>
            </a:r>
            <a:r>
              <a:rPr lang="en-US" sz="2400" i="1" dirty="0">
                <a:solidFill>
                  <a:schemeClr val="tx1"/>
                </a:solidFill>
                <a:ea typeface="Gill Sans" charset="0"/>
                <a:cs typeface="Gill Sans" charset="0"/>
              </a:rPr>
              <a:t>q</a:t>
            </a:r>
            <a:r>
              <a:rPr lang="en-US" sz="2400" dirty="0">
                <a:solidFill>
                  <a:schemeClr val="tx1"/>
                </a:solidFill>
                <a:ea typeface="Gill Sans" charset="0"/>
                <a:cs typeface="Gill Sans" charset="0"/>
              </a:rPr>
              <a:t> (par </a:t>
            </a:r>
            <a:r>
              <a:rPr lang="en-US" sz="2400" dirty="0" err="1">
                <a:solidFill>
                  <a:schemeClr val="tx1"/>
                </a:solidFill>
                <a:ea typeface="Gill Sans" charset="0"/>
                <a:cs typeface="Gill Sans" charset="0"/>
              </a:rPr>
              <a:t>exemple</a:t>
            </a:r>
            <a:r>
              <a:rPr lang="en-US" sz="2400" dirty="0">
                <a:solidFill>
                  <a:schemeClr val="tx1"/>
                </a:solidFill>
                <a:ea typeface="Gill Sans" charset="0"/>
                <a:cs typeface="Gill Sans" charset="0"/>
              </a:rPr>
              <a:t>).</a:t>
            </a:r>
          </a:p>
          <a:p>
            <a:pPr algn="just">
              <a:buClr>
                <a:srgbClr val="000000"/>
              </a:buClr>
              <a:buSzPct val="125000"/>
              <a:buFont typeface="Gill Sans" charset="0"/>
              <a:buChar char="•"/>
            </a:pPr>
            <a:r>
              <a:rPr lang="en-US" sz="2400" dirty="0">
                <a:solidFill>
                  <a:schemeClr val="tx1"/>
                </a:solidFill>
                <a:ea typeface="Gill Sans" charset="0"/>
                <a:cs typeface="Gill Sans" charset="0"/>
              </a:rPr>
              <a:t> Conditions </a:t>
            </a:r>
            <a:r>
              <a:rPr lang="en-US" sz="2400" dirty="0" err="1">
                <a:solidFill>
                  <a:schemeClr val="tx1"/>
                </a:solidFill>
                <a:ea typeface="Gill Sans" charset="0"/>
                <a:cs typeface="Gill Sans" charset="0"/>
              </a:rPr>
              <a:t>initiales</a:t>
            </a:r>
            <a:r>
              <a:rPr lang="en-US" sz="2400" dirty="0">
                <a:solidFill>
                  <a:schemeClr val="tx1"/>
                </a:solidFill>
                <a:ea typeface="Gill Sans" charset="0"/>
                <a:cs typeface="Gill Sans" charset="0"/>
              </a:rPr>
              <a:t> : la tension (</a:t>
            </a:r>
            <a:r>
              <a:rPr lang="en-US" sz="2400" dirty="0" err="1">
                <a:solidFill>
                  <a:schemeClr val="tx1"/>
                </a:solidFill>
                <a:ea typeface="Gill Sans" charset="0"/>
                <a:cs typeface="Gill Sans" charset="0"/>
              </a:rPr>
              <a:t>donc</a:t>
            </a:r>
            <a:r>
              <a:rPr lang="en-US" sz="2400" dirty="0">
                <a:solidFill>
                  <a:schemeClr val="tx1"/>
                </a:solidFill>
                <a:ea typeface="Gill Sans" charset="0"/>
                <a:cs typeface="Gill Sans" charset="0"/>
              </a:rPr>
              <a:t> la charge) aux </a:t>
            </a:r>
            <a:r>
              <a:rPr lang="en-US" sz="2400" dirty="0" err="1">
                <a:solidFill>
                  <a:schemeClr val="tx1"/>
                </a:solidFill>
                <a:ea typeface="Gill Sans" charset="0"/>
                <a:cs typeface="Gill Sans" charset="0"/>
              </a:rPr>
              <a:t>bornes</a:t>
            </a:r>
            <a:r>
              <a:rPr lang="en-US" sz="2400" dirty="0">
                <a:solidFill>
                  <a:schemeClr val="tx1"/>
                </a:solidFill>
                <a:ea typeface="Gill Sans" charset="0"/>
                <a:cs typeface="Gill Sans" charset="0"/>
              </a:rPr>
              <a:t> du </a:t>
            </a:r>
            <a:r>
              <a:rPr lang="en-US" sz="2400" dirty="0" err="1">
                <a:solidFill>
                  <a:schemeClr val="tx1"/>
                </a:solidFill>
                <a:ea typeface="Gill Sans" charset="0"/>
                <a:cs typeface="Gill Sans" charset="0"/>
              </a:rPr>
              <a:t>condensateur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continue et </a:t>
            </a:r>
            <a:r>
              <a:rPr lang="en-US" sz="2400" dirty="0" err="1">
                <a:solidFill>
                  <a:schemeClr val="tx1"/>
                </a:solidFill>
                <a:ea typeface="Gill Sans" charset="0"/>
                <a:cs typeface="Gill Sans" charset="0"/>
              </a:rPr>
              <a:t>l’intensité</a:t>
            </a:r>
            <a:r>
              <a:rPr lang="en-US" sz="2400" dirty="0">
                <a:solidFill>
                  <a:schemeClr val="tx1"/>
                </a:solidFill>
                <a:ea typeface="Gill Sans" charset="0"/>
                <a:cs typeface="Gill Sans" charset="0"/>
              </a:rPr>
              <a:t> qui traverse la </a:t>
            </a:r>
            <a:r>
              <a:rPr lang="en-US" sz="2400" dirty="0" err="1">
                <a:solidFill>
                  <a:schemeClr val="tx1"/>
                </a:solidFill>
                <a:ea typeface="Gill Sans" charset="0"/>
                <a:cs typeface="Gill Sans" charset="0"/>
              </a:rPr>
              <a:t>bobine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continue.</a:t>
            </a:r>
          </a:p>
        </p:txBody>
      </p:sp>
      <p:sp>
        <p:nvSpPr>
          <p:cNvPr id="129033" name="Rectangle 8"/>
          <p:cNvSpPr>
            <a:spLocks/>
          </p:cNvSpPr>
          <p:nvPr/>
        </p:nvSpPr>
        <p:spPr bwMode="auto">
          <a:xfrm>
            <a:off x="508000" y="7359650"/>
            <a:ext cx="12700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On pose </a:t>
            </a:r>
          </a:p>
        </p:txBody>
      </p:sp>
      <p:sp>
        <p:nvSpPr>
          <p:cNvPr id="129034" name="Rectangle 9"/>
          <p:cNvSpPr>
            <a:spLocks/>
          </p:cNvSpPr>
          <p:nvPr/>
        </p:nvSpPr>
        <p:spPr bwMode="auto">
          <a:xfrm>
            <a:off x="365607" y="856734"/>
            <a:ext cx="2034211" cy="369332"/>
          </a:xfrm>
          <a:prstGeom prst="rect">
            <a:avLst/>
          </a:prstGeom>
          <a:noFill/>
          <a:ln w="12700">
            <a:noFill/>
            <a:miter lim="800000"/>
            <a:headEnd/>
            <a:tailEnd/>
          </a:ln>
        </p:spPr>
        <p:txBody>
          <a:bodyPr wrap="none" lIns="0" tIns="0" rIns="0" bIns="0" anchor="ctr">
            <a:spAutoFit/>
          </a:bodyPr>
          <a:lstStyle/>
          <a:p>
            <a:pPr algn="just"/>
            <a:r>
              <a:rPr lang="en-US" sz="2400" b="1" u="sng" dirty="0">
                <a:solidFill>
                  <a:srgbClr val="2B4714"/>
                </a:solidFill>
                <a:ea typeface="Gill Sans" charset="0"/>
                <a:cs typeface="Gill Sans" charset="0"/>
              </a:rPr>
              <a:t>5</a:t>
            </a:r>
            <a:r>
              <a:rPr lang="en-US" sz="2400" b="1" u="sng" dirty="0" smtClean="0">
                <a:solidFill>
                  <a:srgbClr val="2B4714"/>
                </a:solidFill>
                <a:ea typeface="Gill Sans" charset="0"/>
                <a:cs typeface="Gill Sans" charset="0"/>
              </a:rPr>
              <a:t>. </a:t>
            </a:r>
            <a:r>
              <a:rPr lang="en-US" sz="2400" b="1" u="sng" dirty="0">
                <a:solidFill>
                  <a:srgbClr val="2B4714"/>
                </a:solidFill>
                <a:ea typeface="Gill Sans" charset="0"/>
                <a:cs typeface="Gill Sans" charset="0"/>
              </a:rPr>
              <a:t>Circuit RLC</a:t>
            </a:r>
          </a:p>
        </p:txBody>
      </p:sp>
      <p:pic>
        <p:nvPicPr>
          <p:cNvPr id="129035" name="Picture 10"/>
          <p:cNvPicPr>
            <a:picLocks noChangeAspect="1" noChangeArrowheads="1"/>
          </p:cNvPicPr>
          <p:nvPr/>
        </p:nvPicPr>
        <p:blipFill>
          <a:blip r:embed="rId3" cstate="print"/>
          <a:srcRect/>
          <a:stretch>
            <a:fillRect/>
          </a:stretch>
        </p:blipFill>
        <p:spPr bwMode="auto">
          <a:xfrm>
            <a:off x="2514600" y="7327900"/>
            <a:ext cx="1587500" cy="762000"/>
          </a:xfrm>
          <a:prstGeom prst="rect">
            <a:avLst/>
          </a:prstGeom>
          <a:noFill/>
          <a:ln w="12700">
            <a:noFill/>
            <a:miter lim="800000"/>
            <a:headEnd/>
            <a:tailEnd/>
          </a:ln>
        </p:spPr>
      </p:pic>
      <p:sp>
        <p:nvSpPr>
          <p:cNvPr id="129036" name="Rectangle 11"/>
          <p:cNvSpPr>
            <a:spLocks/>
          </p:cNvSpPr>
          <p:nvPr/>
        </p:nvSpPr>
        <p:spPr bwMode="auto">
          <a:xfrm>
            <a:off x="1549400" y="8159750"/>
            <a:ext cx="46355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pulsation propre du circuit.</a:t>
            </a:r>
          </a:p>
        </p:txBody>
      </p:sp>
      <p:sp>
        <p:nvSpPr>
          <p:cNvPr id="129037" name="Rectangle 12"/>
          <p:cNvSpPr>
            <a:spLocks/>
          </p:cNvSpPr>
          <p:nvPr/>
        </p:nvSpPr>
        <p:spPr bwMode="auto">
          <a:xfrm>
            <a:off x="5410200" y="7512050"/>
            <a:ext cx="12700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et </a:t>
            </a:r>
          </a:p>
        </p:txBody>
      </p:sp>
      <p:pic>
        <p:nvPicPr>
          <p:cNvPr id="129038" name="Picture 13"/>
          <p:cNvPicPr>
            <a:picLocks noChangeAspect="1" noChangeArrowheads="1"/>
          </p:cNvPicPr>
          <p:nvPr/>
        </p:nvPicPr>
        <p:blipFill>
          <a:blip r:embed="rId3" cstate="print"/>
          <a:srcRect/>
          <a:stretch>
            <a:fillRect/>
          </a:stretch>
        </p:blipFill>
        <p:spPr bwMode="auto">
          <a:xfrm>
            <a:off x="17767300" y="10960100"/>
            <a:ext cx="1587500" cy="762000"/>
          </a:xfrm>
          <a:prstGeom prst="rect">
            <a:avLst/>
          </a:prstGeom>
          <a:noFill/>
          <a:ln w="12700">
            <a:noFill/>
            <a:miter lim="800000"/>
            <a:headEnd/>
            <a:tailEnd/>
          </a:ln>
        </p:spPr>
      </p:pic>
      <p:pic>
        <p:nvPicPr>
          <p:cNvPr id="129039" name="Picture 14"/>
          <p:cNvPicPr>
            <a:picLocks noChangeAspect="1" noChangeArrowheads="1"/>
          </p:cNvPicPr>
          <p:nvPr/>
        </p:nvPicPr>
        <p:blipFill>
          <a:blip r:embed="rId4" cstate="print"/>
          <a:srcRect/>
          <a:stretch>
            <a:fillRect/>
          </a:stretch>
        </p:blipFill>
        <p:spPr bwMode="auto">
          <a:xfrm>
            <a:off x="6591300" y="7480300"/>
            <a:ext cx="1054100" cy="685800"/>
          </a:xfrm>
          <a:prstGeom prst="rect">
            <a:avLst/>
          </a:prstGeom>
          <a:noFill/>
          <a:ln w="12700">
            <a:noFill/>
            <a:miter lim="800000"/>
            <a:headEnd/>
            <a:tailEnd/>
          </a:ln>
        </p:spPr>
      </p:pic>
      <p:sp>
        <p:nvSpPr>
          <p:cNvPr id="129040" name="Rectangle 15"/>
          <p:cNvSpPr>
            <a:spLocks/>
          </p:cNvSpPr>
          <p:nvPr/>
        </p:nvSpPr>
        <p:spPr bwMode="auto">
          <a:xfrm>
            <a:off x="6184900" y="8159750"/>
            <a:ext cx="46355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facteur d’amortissement</a:t>
            </a:r>
          </a:p>
        </p:txBody>
      </p:sp>
      <p:pic>
        <p:nvPicPr>
          <p:cNvPr id="129041" name="Picture 16"/>
          <p:cNvPicPr>
            <a:picLocks noChangeAspect="1" noChangeArrowheads="1"/>
          </p:cNvPicPr>
          <p:nvPr/>
        </p:nvPicPr>
        <p:blipFill>
          <a:blip r:embed="rId5" cstate="print"/>
          <a:srcRect/>
          <a:stretch>
            <a:fillRect/>
          </a:stretch>
        </p:blipFill>
        <p:spPr bwMode="auto">
          <a:xfrm>
            <a:off x="3302000" y="4622800"/>
            <a:ext cx="4216400" cy="20066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5E2F2E07-BCE9-44ED-947F-56D0AE8C739B}" type="slidenum">
              <a:rPr lang="en-US" sz="1800">
                <a:solidFill>
                  <a:schemeClr val="tx1"/>
                </a:solidFill>
                <a:ea typeface="Gill Sans" charset="0"/>
                <a:cs typeface="Gill Sans" charset="0"/>
              </a:rPr>
              <a:pPr/>
              <a:t>115</a:t>
            </a:fld>
            <a:endParaRPr lang="en-US" sz="1800">
              <a:solidFill>
                <a:schemeClr val="tx1"/>
              </a:solidFill>
              <a:ea typeface="Gill Sans" charset="0"/>
              <a:cs typeface="Gill Sans" charset="0"/>
            </a:endParaRPr>
          </a:p>
        </p:txBody>
      </p:sp>
      <p:pic>
        <p:nvPicPr>
          <p:cNvPr id="130056" name="Picture 7"/>
          <p:cNvPicPr>
            <a:picLocks noChangeAspect="1" noChangeArrowheads="1"/>
          </p:cNvPicPr>
          <p:nvPr/>
        </p:nvPicPr>
        <p:blipFill>
          <a:blip r:embed="rId3" cstate="print"/>
          <a:srcRect/>
          <a:stretch>
            <a:fillRect/>
          </a:stretch>
        </p:blipFill>
        <p:spPr bwMode="auto">
          <a:xfrm>
            <a:off x="17767300" y="10960100"/>
            <a:ext cx="1587500" cy="762000"/>
          </a:xfrm>
          <a:prstGeom prst="rect">
            <a:avLst/>
          </a:prstGeom>
          <a:noFill/>
          <a:ln w="12700">
            <a:noFill/>
            <a:miter lim="800000"/>
            <a:headEnd/>
            <a:tailEnd/>
          </a:ln>
        </p:spPr>
      </p:pic>
      <p:sp>
        <p:nvSpPr>
          <p:cNvPr id="130057" name="Rectangle 8"/>
          <p:cNvSpPr>
            <a:spLocks/>
          </p:cNvSpPr>
          <p:nvPr/>
        </p:nvSpPr>
        <p:spPr bwMode="auto">
          <a:xfrm>
            <a:off x="304800" y="1263650"/>
            <a:ext cx="35052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Soient :</a:t>
            </a:r>
          </a:p>
        </p:txBody>
      </p:sp>
      <p:sp>
        <p:nvSpPr>
          <p:cNvPr id="130058" name="Rectangle 9"/>
          <p:cNvSpPr>
            <a:spLocks/>
          </p:cNvSpPr>
          <p:nvPr/>
        </p:nvSpPr>
        <p:spPr bwMode="auto">
          <a:xfrm>
            <a:off x="368300" y="6076950"/>
            <a:ext cx="58801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On a alors les équivalences suivantes :</a:t>
            </a:r>
          </a:p>
        </p:txBody>
      </p:sp>
      <p:pic>
        <p:nvPicPr>
          <p:cNvPr id="130059" name="Picture 10"/>
          <p:cNvPicPr>
            <a:picLocks noChangeAspect="1" noChangeArrowheads="1"/>
          </p:cNvPicPr>
          <p:nvPr/>
        </p:nvPicPr>
        <p:blipFill>
          <a:blip r:embed="rId4" cstate="print"/>
          <a:srcRect/>
          <a:stretch>
            <a:fillRect/>
          </a:stretch>
        </p:blipFill>
        <p:spPr bwMode="auto">
          <a:xfrm>
            <a:off x="673100" y="1727200"/>
            <a:ext cx="10210800" cy="2514600"/>
          </a:xfrm>
          <a:prstGeom prst="rect">
            <a:avLst/>
          </a:prstGeom>
          <a:noFill/>
          <a:ln w="12700">
            <a:noFill/>
            <a:miter lim="800000"/>
            <a:headEnd/>
            <a:tailEnd/>
          </a:ln>
        </p:spPr>
      </p:pic>
      <p:sp>
        <p:nvSpPr>
          <p:cNvPr id="130060" name="Rectangle 11"/>
          <p:cNvSpPr>
            <a:spLocks/>
          </p:cNvSpPr>
          <p:nvPr/>
        </p:nvSpPr>
        <p:spPr bwMode="auto">
          <a:xfrm>
            <a:off x="304800" y="4718050"/>
            <a:ext cx="119761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Pour étudier l’équation différentielle il faut étudier le discriminant réduit :</a:t>
            </a:r>
          </a:p>
        </p:txBody>
      </p:sp>
      <p:pic>
        <p:nvPicPr>
          <p:cNvPr id="130061" name="Picture 12"/>
          <p:cNvPicPr>
            <a:picLocks noChangeAspect="1" noChangeArrowheads="1"/>
          </p:cNvPicPr>
          <p:nvPr/>
        </p:nvPicPr>
        <p:blipFill>
          <a:blip r:embed="rId5" cstate="print"/>
          <a:srcRect/>
          <a:stretch>
            <a:fillRect/>
          </a:stretch>
        </p:blipFill>
        <p:spPr bwMode="auto">
          <a:xfrm>
            <a:off x="4330700" y="5359400"/>
            <a:ext cx="1790700" cy="381000"/>
          </a:xfrm>
          <a:prstGeom prst="rect">
            <a:avLst/>
          </a:prstGeom>
          <a:noFill/>
          <a:ln w="12700">
            <a:noFill/>
            <a:miter lim="800000"/>
            <a:headEnd/>
            <a:tailEnd/>
          </a:ln>
        </p:spPr>
      </p:pic>
      <p:pic>
        <p:nvPicPr>
          <p:cNvPr id="130062" name="Picture 13"/>
          <p:cNvPicPr>
            <a:picLocks noChangeAspect="1" noChangeArrowheads="1"/>
          </p:cNvPicPr>
          <p:nvPr/>
        </p:nvPicPr>
        <p:blipFill>
          <a:blip r:embed="rId6" cstate="print"/>
          <a:srcRect/>
          <a:stretch>
            <a:fillRect/>
          </a:stretch>
        </p:blipFill>
        <p:spPr bwMode="auto">
          <a:xfrm>
            <a:off x="2311400" y="6870700"/>
            <a:ext cx="6934200" cy="685800"/>
          </a:xfrm>
          <a:prstGeom prst="rect">
            <a:avLst/>
          </a:prstGeom>
          <a:noFill/>
          <a:ln w="12700">
            <a:noFill/>
            <a:miter lim="800000"/>
            <a:headEnd/>
            <a:tailEnd/>
          </a:ln>
        </p:spPr>
      </p:pic>
      <p:sp>
        <p:nvSpPr>
          <p:cNvPr id="130063" name="Rectangle 14"/>
          <p:cNvSpPr>
            <a:spLocks/>
          </p:cNvSpPr>
          <p:nvPr/>
        </p:nvSpPr>
        <p:spPr bwMode="auto">
          <a:xfrm>
            <a:off x="368300" y="8210550"/>
            <a:ext cx="72517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Le type de solution dépend du signe du discriminant</a:t>
            </a: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CC365E86-ACBC-4CE0-899C-01E84C049C82}" type="slidenum">
              <a:rPr lang="en-US" sz="1800">
                <a:solidFill>
                  <a:schemeClr val="tx1"/>
                </a:solidFill>
                <a:ea typeface="Gill Sans" charset="0"/>
                <a:cs typeface="Gill Sans" charset="0"/>
              </a:rPr>
              <a:pPr/>
              <a:t>116</a:t>
            </a:fld>
            <a:endParaRPr lang="en-US" sz="1800">
              <a:solidFill>
                <a:schemeClr val="tx1"/>
              </a:solidFill>
              <a:ea typeface="Gill Sans" charset="0"/>
              <a:cs typeface="Gill Sans" charset="0"/>
            </a:endParaRPr>
          </a:p>
        </p:txBody>
      </p:sp>
      <p:pic>
        <p:nvPicPr>
          <p:cNvPr id="131079" name="Picture 6"/>
          <p:cNvPicPr>
            <a:picLocks noChangeAspect="1" noChangeArrowheads="1"/>
          </p:cNvPicPr>
          <p:nvPr/>
        </p:nvPicPr>
        <p:blipFill>
          <a:blip r:embed="rId3" cstate="print"/>
          <a:srcRect/>
          <a:stretch>
            <a:fillRect/>
          </a:stretch>
        </p:blipFill>
        <p:spPr bwMode="auto">
          <a:xfrm>
            <a:off x="17767300" y="10960100"/>
            <a:ext cx="1587500" cy="762000"/>
          </a:xfrm>
          <a:prstGeom prst="rect">
            <a:avLst/>
          </a:prstGeom>
          <a:noFill/>
          <a:ln w="12700">
            <a:noFill/>
            <a:miter lim="800000"/>
            <a:headEnd/>
            <a:tailEnd/>
          </a:ln>
        </p:spPr>
      </p:pic>
      <p:pic>
        <p:nvPicPr>
          <p:cNvPr id="131080" name="Picture 7"/>
          <p:cNvPicPr>
            <a:picLocks noChangeAspect="1" noChangeArrowheads="1"/>
          </p:cNvPicPr>
          <p:nvPr/>
        </p:nvPicPr>
        <p:blipFill>
          <a:blip r:embed="rId4" cstate="print"/>
          <a:srcRect/>
          <a:stretch>
            <a:fillRect/>
          </a:stretch>
        </p:blipFill>
        <p:spPr bwMode="auto">
          <a:xfrm>
            <a:off x="493713" y="812800"/>
            <a:ext cx="11645900" cy="5486400"/>
          </a:xfrm>
          <a:prstGeom prst="rect">
            <a:avLst/>
          </a:prstGeom>
          <a:noFill/>
          <a:ln w="12700">
            <a:noFill/>
            <a:miter lim="800000"/>
            <a:headEnd/>
            <a:tailEnd/>
          </a:ln>
        </p:spPr>
      </p:pic>
      <p:pic>
        <p:nvPicPr>
          <p:cNvPr id="131081" name="Picture 8"/>
          <p:cNvPicPr>
            <a:picLocks noChangeAspect="1" noChangeArrowheads="1"/>
          </p:cNvPicPr>
          <p:nvPr/>
        </p:nvPicPr>
        <p:blipFill>
          <a:blip r:embed="rId5" cstate="print"/>
          <a:srcRect/>
          <a:stretch>
            <a:fillRect/>
          </a:stretch>
        </p:blipFill>
        <p:spPr bwMode="auto">
          <a:xfrm>
            <a:off x="8191500" y="5892800"/>
            <a:ext cx="4319588" cy="3238500"/>
          </a:xfrm>
          <a:prstGeom prst="rect">
            <a:avLst/>
          </a:prstGeom>
          <a:noFill/>
          <a:ln w="12700">
            <a:noFill/>
            <a:miter lim="800000"/>
            <a:headEnd/>
            <a:tailEnd/>
          </a:ln>
        </p:spPr>
      </p:pic>
      <p:pic>
        <p:nvPicPr>
          <p:cNvPr id="131082" name="Picture 9"/>
          <p:cNvPicPr>
            <a:picLocks noChangeAspect="1" noChangeArrowheads="1"/>
          </p:cNvPicPr>
          <p:nvPr/>
        </p:nvPicPr>
        <p:blipFill>
          <a:blip r:embed="rId6" cstate="print"/>
          <a:srcRect/>
          <a:stretch>
            <a:fillRect/>
          </a:stretch>
        </p:blipFill>
        <p:spPr bwMode="auto">
          <a:xfrm>
            <a:off x="4343400" y="5892800"/>
            <a:ext cx="4319588" cy="3238500"/>
          </a:xfrm>
          <a:prstGeom prst="rect">
            <a:avLst/>
          </a:prstGeom>
          <a:noFill/>
          <a:ln w="12700">
            <a:noFill/>
            <a:miter lim="800000"/>
            <a:headEnd/>
            <a:tailEnd/>
          </a:ln>
        </p:spPr>
      </p:pic>
      <p:pic>
        <p:nvPicPr>
          <p:cNvPr id="131083" name="Picture 10"/>
          <p:cNvPicPr>
            <a:picLocks noChangeAspect="1" noChangeArrowheads="1"/>
          </p:cNvPicPr>
          <p:nvPr/>
        </p:nvPicPr>
        <p:blipFill>
          <a:blip r:embed="rId7" cstate="print"/>
          <a:srcRect/>
          <a:stretch>
            <a:fillRect/>
          </a:stretch>
        </p:blipFill>
        <p:spPr bwMode="auto">
          <a:xfrm>
            <a:off x="0" y="5892800"/>
            <a:ext cx="4319588" cy="32385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
          <p:cNvSpPr>
            <a:spLocks noGrp="1" noChangeArrowheads="1"/>
          </p:cNvSpPr>
          <p:nvPr>
            <p:ph type="title"/>
          </p:nvPr>
        </p:nvSpPr>
        <p:spPr>
          <a:xfrm>
            <a:off x="1461840" y="1348408"/>
            <a:ext cx="10464800" cy="2438400"/>
          </a:xfrm>
        </p:spPr>
        <p:txBody>
          <a:bodyPr/>
          <a:lstStyle/>
          <a:p>
            <a:pPr eaLnBrk="1" hangingPunct="1"/>
            <a:r>
              <a:rPr lang="en-US" dirty="0" smtClean="0"/>
              <a:t> V.  </a:t>
            </a:r>
            <a:r>
              <a:rPr lang="en-US" dirty="0" err="1" smtClean="0"/>
              <a:t>Analogie</a:t>
            </a:r>
            <a:r>
              <a:rPr lang="en-US" dirty="0" smtClean="0"/>
              <a:t> avec les </a:t>
            </a:r>
            <a:r>
              <a:rPr lang="en-US" dirty="0" err="1" smtClean="0"/>
              <a:t>oscillateurs</a:t>
            </a:r>
            <a:r>
              <a:rPr lang="en-US" dirty="0" smtClean="0"/>
              <a:t> </a:t>
            </a:r>
            <a:r>
              <a:rPr lang="en-US" dirty="0" err="1" smtClean="0"/>
              <a:t>mécaniques</a:t>
            </a:r>
            <a:endParaRPr lang="en-US" dirty="0" smtClean="0"/>
          </a:p>
        </p:txBody>
      </p:sp>
      <p:pic>
        <p:nvPicPr>
          <p:cNvPr id="358404" name="Picture 4" descr="http://www.cnrs.fr/cnrs-images/physiqueaulycee/images/xoscilla/omimg.jpg"/>
          <p:cNvPicPr>
            <a:picLocks noChangeAspect="1" noChangeArrowheads="1"/>
          </p:cNvPicPr>
          <p:nvPr/>
        </p:nvPicPr>
        <p:blipFill>
          <a:blip r:embed="rId3" cstate="print"/>
          <a:srcRect/>
          <a:stretch>
            <a:fillRect/>
          </a:stretch>
        </p:blipFill>
        <p:spPr bwMode="auto">
          <a:xfrm>
            <a:off x="2037904" y="5452864"/>
            <a:ext cx="3810000" cy="2857500"/>
          </a:xfrm>
          <a:prstGeom prst="rect">
            <a:avLst/>
          </a:prstGeom>
          <a:noFill/>
        </p:spPr>
      </p:pic>
      <p:pic>
        <p:nvPicPr>
          <p:cNvPr id="358405" name="Picture 5"/>
          <p:cNvPicPr>
            <a:picLocks noChangeAspect="1" noChangeArrowheads="1"/>
          </p:cNvPicPr>
          <p:nvPr/>
        </p:nvPicPr>
        <p:blipFill>
          <a:blip r:embed="rId4" cstate="print"/>
          <a:srcRect/>
          <a:stretch>
            <a:fillRect/>
          </a:stretch>
        </p:blipFill>
        <p:spPr bwMode="auto">
          <a:xfrm>
            <a:off x="9310712" y="5308848"/>
            <a:ext cx="1190625" cy="3429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64929483-1234-443A-954B-655D22D3629D}" type="slidenum">
              <a:rPr lang="en-US" sz="1800">
                <a:solidFill>
                  <a:schemeClr val="tx1"/>
                </a:solidFill>
                <a:ea typeface="Gill Sans" charset="0"/>
                <a:cs typeface="Gill Sans" charset="0"/>
              </a:rPr>
              <a:pPr/>
              <a:t>118</a:t>
            </a:fld>
            <a:endParaRPr lang="en-US" sz="1800">
              <a:solidFill>
                <a:schemeClr val="tx1"/>
              </a:solidFill>
              <a:ea typeface="Gill Sans" charset="0"/>
              <a:cs typeface="Gill Sans" charset="0"/>
            </a:endParaRPr>
          </a:p>
        </p:txBody>
      </p:sp>
      <p:pic>
        <p:nvPicPr>
          <p:cNvPr id="133127" name="Picture 6"/>
          <p:cNvPicPr>
            <a:picLocks noChangeAspect="1" noChangeArrowheads="1"/>
          </p:cNvPicPr>
          <p:nvPr/>
        </p:nvPicPr>
        <p:blipFill>
          <a:blip r:embed="rId3" cstate="print"/>
          <a:srcRect/>
          <a:stretch>
            <a:fillRect/>
          </a:stretch>
        </p:blipFill>
        <p:spPr bwMode="auto">
          <a:xfrm>
            <a:off x="17767300" y="10960100"/>
            <a:ext cx="1587500" cy="762000"/>
          </a:xfrm>
          <a:prstGeom prst="rect">
            <a:avLst/>
          </a:prstGeom>
          <a:noFill/>
          <a:ln w="12700">
            <a:noFill/>
            <a:miter lim="800000"/>
            <a:headEnd/>
            <a:tailEnd/>
          </a:ln>
        </p:spPr>
      </p:pic>
      <p:sp>
        <p:nvSpPr>
          <p:cNvPr id="133129" name="Rectangle 8"/>
          <p:cNvSpPr>
            <a:spLocks/>
          </p:cNvSpPr>
          <p:nvPr/>
        </p:nvSpPr>
        <p:spPr bwMode="auto">
          <a:xfrm>
            <a:off x="254000" y="1581150"/>
            <a:ext cx="11976100" cy="1879600"/>
          </a:xfrm>
          <a:prstGeom prst="rect">
            <a:avLst/>
          </a:prstGeom>
          <a:noFill/>
          <a:ln w="12700">
            <a:noFill/>
            <a:miter lim="800000"/>
            <a:headEnd/>
            <a:tailEnd/>
          </a:ln>
        </p:spPr>
        <p:txBody>
          <a:bodyPr lIns="0" tIns="0" rIns="0" bIns="0" anchor="ctr"/>
          <a:lstStyle/>
          <a:p>
            <a:pPr algn="just"/>
            <a:r>
              <a:rPr lang="en-US" sz="2400" dirty="0">
                <a:solidFill>
                  <a:schemeClr val="tx1"/>
                </a:solidFill>
                <a:ea typeface="Gill Sans" charset="0"/>
                <a:cs typeface="Gill Sans" charset="0"/>
              </a:rPr>
              <a:t>Un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pièce </a:t>
            </a:r>
            <a:r>
              <a:rPr lang="en-US" sz="2400" dirty="0" err="1">
                <a:solidFill>
                  <a:schemeClr val="tx1"/>
                </a:solidFill>
                <a:ea typeface="Gill Sans" charset="0"/>
                <a:cs typeface="Gill Sans" charset="0"/>
              </a:rPr>
              <a:t>mécanique</a:t>
            </a:r>
            <a:r>
              <a:rPr lang="en-US" sz="2400" dirty="0">
                <a:solidFill>
                  <a:schemeClr val="tx1"/>
                </a:solidFill>
                <a:ea typeface="Gill Sans" charset="0"/>
                <a:cs typeface="Gill Sans" charset="0"/>
              </a:rPr>
              <a:t> qui </a:t>
            </a:r>
            <a:r>
              <a:rPr lang="en-US" sz="2400" dirty="0" err="1">
                <a:solidFill>
                  <a:schemeClr val="tx1"/>
                </a:solidFill>
                <a:ea typeface="Gill Sans" charset="0"/>
                <a:cs typeface="Gill Sans" charset="0"/>
              </a:rPr>
              <a:t>tulise</a:t>
            </a:r>
            <a:r>
              <a:rPr lang="en-US" sz="2400" dirty="0">
                <a:solidFill>
                  <a:schemeClr val="tx1"/>
                </a:solidFill>
                <a:ea typeface="Gill Sans" charset="0"/>
                <a:cs typeface="Gill Sans" charset="0"/>
              </a:rPr>
              <a:t> les </a:t>
            </a:r>
            <a:r>
              <a:rPr lang="en-US" sz="2400" dirty="0" err="1">
                <a:solidFill>
                  <a:schemeClr val="tx1"/>
                </a:solidFill>
                <a:ea typeface="Gill Sans" charset="0"/>
                <a:cs typeface="Gill Sans" charset="0"/>
              </a:rPr>
              <a:t>propriétés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élastiques</a:t>
            </a:r>
            <a:r>
              <a:rPr lang="en-US" sz="2400" dirty="0">
                <a:solidFill>
                  <a:schemeClr val="tx1"/>
                </a:solidFill>
                <a:ea typeface="Gill Sans" charset="0"/>
                <a:cs typeface="Gill Sans" charset="0"/>
              </a:rPr>
              <a:t> pour absorber de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mécanique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Ainsi</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tendu</a:t>
            </a:r>
            <a:r>
              <a:rPr lang="en-US" sz="2400" dirty="0">
                <a:solidFill>
                  <a:schemeClr val="tx1"/>
                </a:solidFill>
                <a:ea typeface="Gill Sans" charset="0"/>
                <a:cs typeface="Gill Sans" charset="0"/>
              </a:rPr>
              <a:t> a de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potentiel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qu’il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peut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transformé</a:t>
            </a:r>
            <a:r>
              <a:rPr lang="en-US" sz="2400" dirty="0">
                <a:solidFill>
                  <a:schemeClr val="tx1"/>
                </a:solidFill>
                <a:ea typeface="Gill Sans" charset="0"/>
                <a:cs typeface="Gill Sans" charset="0"/>
              </a:rPr>
              <a:t> en </a:t>
            </a:r>
            <a:r>
              <a:rPr lang="en-US" sz="2400" dirty="0" err="1">
                <a:solidFill>
                  <a:schemeClr val="tx1"/>
                </a:solidFill>
                <a:ea typeface="Gill Sans" charset="0"/>
                <a:cs typeface="Gill Sans" charset="0"/>
              </a:rPr>
              <a:t>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cinétique</a:t>
            </a:r>
            <a:r>
              <a:rPr lang="en-US" sz="2400" dirty="0">
                <a:solidFill>
                  <a:schemeClr val="tx1"/>
                </a:solidFill>
                <a:ea typeface="Gill Sans" charset="0"/>
                <a:cs typeface="Gill Sans" charset="0"/>
              </a:rPr>
              <a:t>)</a:t>
            </a:r>
          </a:p>
          <a:p>
            <a:pPr algn="just"/>
            <a:r>
              <a:rPr lang="en-US" sz="2400" dirty="0">
                <a:solidFill>
                  <a:schemeClr val="tx1"/>
                </a:solidFill>
                <a:ea typeface="Gill Sans" charset="0"/>
                <a:cs typeface="Gill Sans" charset="0"/>
              </a:rPr>
              <a:t>Un </a:t>
            </a:r>
            <a:r>
              <a:rPr lang="en-US" sz="2400" dirty="0" err="1">
                <a:solidFill>
                  <a:schemeClr val="tx1"/>
                </a:solidFill>
                <a:ea typeface="Gill Sans" charset="0"/>
                <a:cs typeface="Gill Sans" charset="0"/>
              </a:rPr>
              <a:t>système</a:t>
            </a:r>
            <a:r>
              <a:rPr lang="en-US" sz="2400" dirty="0">
                <a:solidFill>
                  <a:schemeClr val="tx1"/>
                </a:solidFill>
                <a:ea typeface="Gill Sans" charset="0"/>
                <a:cs typeface="Gill Sans" charset="0"/>
              </a:rPr>
              <a:t> masse-</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système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mécanique</a:t>
            </a:r>
            <a:r>
              <a:rPr lang="en-US" sz="2400" dirty="0">
                <a:solidFill>
                  <a:schemeClr val="tx1"/>
                </a:solidFill>
                <a:ea typeface="Gill Sans" charset="0"/>
                <a:cs typeface="Gill Sans" charset="0"/>
              </a:rPr>
              <a:t> à </a:t>
            </a:r>
            <a:r>
              <a:rPr lang="en-US" sz="2400" dirty="0">
                <a:solidFill>
                  <a:schemeClr val="tx1"/>
                </a:solidFill>
                <a:ea typeface="Gill Sans" charset="0"/>
                <a:cs typeface="Gill Sans" charset="0"/>
                <a:hlinkClick r:id="rId4"/>
              </a:rPr>
              <a:t>un </a:t>
            </a:r>
            <a:r>
              <a:rPr lang="en-US" sz="2400" dirty="0" err="1">
                <a:solidFill>
                  <a:schemeClr val="tx1"/>
                </a:solidFill>
                <a:ea typeface="Gill Sans" charset="0"/>
                <a:cs typeface="Gill Sans" charset="0"/>
                <a:hlinkClick r:id="rId4"/>
              </a:rPr>
              <a:t>degré</a:t>
            </a:r>
            <a:r>
              <a:rPr lang="en-US" sz="2400" dirty="0">
                <a:solidFill>
                  <a:schemeClr val="tx1"/>
                </a:solidFill>
                <a:ea typeface="Gill Sans" charset="0"/>
                <a:cs typeface="Gill Sans" charset="0"/>
                <a:hlinkClick r:id="rId4"/>
              </a:rPr>
              <a:t> de </a:t>
            </a:r>
            <a:r>
              <a:rPr lang="en-US" sz="2400" dirty="0" err="1">
                <a:solidFill>
                  <a:schemeClr val="tx1"/>
                </a:solidFill>
                <a:ea typeface="Gill Sans" charset="0"/>
                <a:cs typeface="Gill Sans" charset="0"/>
                <a:hlinkClick r:id="rId4"/>
              </a:rPr>
              <a:t>liberté</a:t>
            </a:r>
            <a:r>
              <a:rPr lang="en-US" sz="2400" dirty="0">
                <a:solidFill>
                  <a:schemeClr val="tx1"/>
                </a:solidFill>
                <a:ea typeface="Gill Sans" charset="0"/>
                <a:cs typeface="Gill Sans" charset="0"/>
              </a:rPr>
              <a:t>. Il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constitué</a:t>
            </a:r>
            <a:r>
              <a:rPr lang="en-US" sz="2400" dirty="0">
                <a:solidFill>
                  <a:schemeClr val="tx1"/>
                </a:solidFill>
                <a:ea typeface="Gill Sans" charset="0"/>
                <a:cs typeface="Gill Sans" charset="0"/>
              </a:rPr>
              <a:t> par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masse </a:t>
            </a:r>
            <a:r>
              <a:rPr lang="en-US" sz="2400" dirty="0" err="1">
                <a:solidFill>
                  <a:schemeClr val="tx1"/>
                </a:solidFill>
                <a:ea typeface="Gill Sans" charset="0"/>
                <a:cs typeface="Gill Sans" charset="0"/>
              </a:rPr>
              <a:t>accrochée</a:t>
            </a:r>
            <a:r>
              <a:rPr lang="en-US" sz="2400" dirty="0">
                <a:solidFill>
                  <a:schemeClr val="tx1"/>
                </a:solidFill>
                <a:ea typeface="Gill Sans" charset="0"/>
                <a:cs typeface="Gill Sans" charset="0"/>
              </a:rPr>
              <a:t> à un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contrainte</a:t>
            </a:r>
            <a:r>
              <a:rPr lang="en-US" sz="2400" dirty="0">
                <a:solidFill>
                  <a:schemeClr val="tx1"/>
                </a:solidFill>
                <a:ea typeface="Gill Sans" charset="0"/>
                <a:cs typeface="Gill Sans" charset="0"/>
              </a:rPr>
              <a:t> </a:t>
            </a:r>
            <a:r>
              <a:rPr lang="en-US" sz="2400" dirty="0" smtClean="0">
                <a:solidFill>
                  <a:schemeClr val="tx1"/>
                </a:solidFill>
                <a:ea typeface="Gill Sans" charset="0"/>
                <a:cs typeface="Gill Sans" charset="0"/>
              </a:rPr>
              <a:t>de se </a:t>
            </a:r>
            <a:r>
              <a:rPr lang="en-US" sz="2400" dirty="0" err="1" smtClean="0">
                <a:solidFill>
                  <a:schemeClr val="tx1"/>
                </a:solidFill>
                <a:ea typeface="Gill Sans" charset="0"/>
                <a:cs typeface="Gill Sans" charset="0"/>
              </a:rPr>
              <a:t>déplacer</a:t>
            </a:r>
            <a:r>
              <a:rPr lang="en-US" sz="2400" dirty="0" smtClean="0">
                <a:solidFill>
                  <a:schemeClr val="tx1"/>
                </a:solidFill>
                <a:ea typeface="Gill Sans" charset="0"/>
                <a:cs typeface="Gill Sans" charset="0"/>
              </a:rPr>
              <a:t>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seule</a:t>
            </a:r>
            <a:r>
              <a:rPr lang="en-US" sz="2400" dirty="0">
                <a:solidFill>
                  <a:schemeClr val="tx1"/>
                </a:solidFill>
                <a:ea typeface="Gill Sans" charset="0"/>
                <a:cs typeface="Gill Sans" charset="0"/>
              </a:rPr>
              <a:t> direction.</a:t>
            </a:r>
          </a:p>
        </p:txBody>
      </p:sp>
      <p:sp>
        <p:nvSpPr>
          <p:cNvPr id="133130" name="Rectangle 9"/>
          <p:cNvSpPr>
            <a:spLocks/>
          </p:cNvSpPr>
          <p:nvPr/>
        </p:nvSpPr>
        <p:spPr bwMode="auto">
          <a:xfrm>
            <a:off x="254000" y="3644900"/>
            <a:ext cx="11976100" cy="1536700"/>
          </a:xfrm>
          <a:prstGeom prst="rect">
            <a:avLst/>
          </a:prstGeom>
          <a:noFill/>
          <a:ln w="12700">
            <a:noFill/>
            <a:miter lim="800000"/>
            <a:headEnd/>
            <a:tailEnd/>
          </a:ln>
        </p:spPr>
        <p:txBody>
          <a:bodyPr lIns="0" tIns="0" rIns="0" bIns="0" anchor="ctr"/>
          <a:lstStyle/>
          <a:p>
            <a:pPr algn="just"/>
            <a:r>
              <a:rPr lang="en-US" sz="2400" dirty="0">
                <a:solidFill>
                  <a:schemeClr val="tx1"/>
                </a:solidFill>
                <a:ea typeface="Gill Sans" charset="0"/>
                <a:cs typeface="Gill Sans" charset="0"/>
              </a:rPr>
              <a:t>On </a:t>
            </a:r>
            <a:r>
              <a:rPr lang="en-US" sz="2400" dirty="0" err="1">
                <a:solidFill>
                  <a:schemeClr val="tx1"/>
                </a:solidFill>
                <a:ea typeface="Gill Sans" charset="0"/>
                <a:cs typeface="Gill Sans" charset="0"/>
              </a:rPr>
              <a:t>appelle</a:t>
            </a:r>
            <a:r>
              <a:rPr lang="en-US" sz="2400" dirty="0">
                <a:solidFill>
                  <a:schemeClr val="tx1"/>
                </a:solidFill>
                <a:ea typeface="Gill Sans" charset="0"/>
                <a:cs typeface="Gill Sans" charset="0"/>
              </a:rPr>
              <a:t> </a:t>
            </a:r>
            <a:r>
              <a:rPr lang="en-US" sz="2400" i="1" dirty="0">
                <a:solidFill>
                  <a:schemeClr val="tx1"/>
                </a:solidFill>
                <a:ea typeface="Gill Sans" charset="0"/>
                <a:cs typeface="Gill Sans" charset="0"/>
              </a:rPr>
              <a:t> k </a:t>
            </a:r>
            <a:r>
              <a:rPr lang="en-US" sz="2400" dirty="0">
                <a:solidFill>
                  <a:schemeClr val="tx1"/>
                </a:solidFill>
                <a:ea typeface="Gill Sans" charset="0"/>
                <a:cs typeface="Gill Sans" charset="0"/>
              </a:rPr>
              <a:t>la </a:t>
            </a:r>
            <a:r>
              <a:rPr lang="en-US" sz="2400" dirty="0" err="1">
                <a:solidFill>
                  <a:schemeClr val="tx1"/>
                </a:solidFill>
                <a:ea typeface="Gill Sans" charset="0"/>
                <a:cs typeface="Gill Sans" charset="0"/>
              </a:rPr>
              <a:t>raideur</a:t>
            </a:r>
            <a:r>
              <a:rPr lang="en-US" sz="2400" dirty="0">
                <a:solidFill>
                  <a:schemeClr val="tx1"/>
                </a:solidFill>
                <a:ea typeface="Gill Sans" charset="0"/>
                <a:cs typeface="Gill Sans" charset="0"/>
              </a:rPr>
              <a:t> du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Soit</a:t>
            </a:r>
            <a:r>
              <a:rPr lang="en-US" sz="2400" dirty="0">
                <a:solidFill>
                  <a:schemeClr val="tx1"/>
                </a:solidFill>
                <a:ea typeface="Gill Sans" charset="0"/>
                <a:cs typeface="Gill Sans" charset="0"/>
              </a:rPr>
              <a:t> x0 la position au repos du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c’est</a:t>
            </a:r>
            <a:r>
              <a:rPr lang="en-US" sz="2400" dirty="0">
                <a:solidFill>
                  <a:schemeClr val="tx1"/>
                </a:solidFill>
                <a:ea typeface="Gill Sans" charset="0"/>
                <a:cs typeface="Gill Sans" charset="0"/>
              </a:rPr>
              <a:t>-à-dire sans masse). </a:t>
            </a:r>
            <a:r>
              <a:rPr lang="en-US" sz="2400" dirty="0" err="1">
                <a:solidFill>
                  <a:schemeClr val="tx1"/>
                </a:solidFill>
                <a:ea typeface="Gill Sans" charset="0"/>
                <a:cs typeface="Gill Sans" charset="0"/>
              </a:rPr>
              <a:t>Alors</a:t>
            </a:r>
            <a:r>
              <a:rPr lang="en-US" sz="2400" dirty="0">
                <a:solidFill>
                  <a:schemeClr val="tx1"/>
                </a:solidFill>
                <a:ea typeface="Gill Sans" charset="0"/>
                <a:cs typeface="Gill Sans" charset="0"/>
              </a:rPr>
              <a:t> on suppose </a:t>
            </a:r>
            <a:r>
              <a:rPr lang="en-US" sz="2400" dirty="0" err="1">
                <a:solidFill>
                  <a:schemeClr val="tx1"/>
                </a:solidFill>
                <a:ea typeface="Gill Sans" charset="0"/>
                <a:cs typeface="Gill Sans" charset="0"/>
              </a:rPr>
              <a:t>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c’est</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linéaire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c’est</a:t>
            </a:r>
            <a:r>
              <a:rPr lang="en-US" sz="2400" dirty="0">
                <a:solidFill>
                  <a:schemeClr val="tx1"/>
                </a:solidFill>
                <a:ea typeface="Gill Sans" charset="0"/>
                <a:cs typeface="Gill Sans" charset="0"/>
              </a:rPr>
              <a:t>-à-dire </a:t>
            </a:r>
            <a:r>
              <a:rPr lang="en-US" sz="2400" dirty="0" err="1">
                <a:solidFill>
                  <a:schemeClr val="tx1"/>
                </a:solidFill>
                <a:ea typeface="Gill Sans" charset="0"/>
                <a:cs typeface="Gill Sans" charset="0"/>
              </a:rPr>
              <a:t>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si</a:t>
            </a:r>
            <a:r>
              <a:rPr lang="en-US" sz="2400" dirty="0">
                <a:solidFill>
                  <a:schemeClr val="tx1"/>
                </a:solidFill>
                <a:ea typeface="Gill Sans" charset="0"/>
                <a:cs typeface="Gill Sans" charset="0"/>
              </a:rPr>
              <a:t> on </a:t>
            </a:r>
            <a:r>
              <a:rPr lang="en-US" sz="2400" dirty="0" err="1">
                <a:solidFill>
                  <a:schemeClr val="tx1"/>
                </a:solidFill>
                <a:ea typeface="Gill Sans" charset="0"/>
                <a:cs typeface="Gill Sans" charset="0"/>
              </a:rPr>
              <a:t>varie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sa</a:t>
            </a:r>
            <a:r>
              <a:rPr lang="en-US" sz="2400" dirty="0">
                <a:solidFill>
                  <a:schemeClr val="tx1"/>
                </a:solidFill>
                <a:ea typeface="Gill Sans" charset="0"/>
                <a:cs typeface="Gill Sans" charset="0"/>
              </a:rPr>
              <a:t> position </a:t>
            </a:r>
            <a:r>
              <a:rPr lang="en-US" sz="2400" dirty="0" err="1">
                <a:solidFill>
                  <a:schemeClr val="tx1"/>
                </a:solidFill>
                <a:ea typeface="Gill Sans" charset="0"/>
                <a:cs typeface="Gill Sans" charset="0"/>
              </a:rPr>
              <a:t>d’équilibre</a:t>
            </a:r>
            <a:r>
              <a:rPr lang="en-US" sz="2400" dirty="0">
                <a:solidFill>
                  <a:schemeClr val="tx1"/>
                </a:solidFill>
                <a:ea typeface="Gill Sans" charset="0"/>
                <a:cs typeface="Gill Sans" charset="0"/>
              </a:rPr>
              <a:t> de (x-x0) </a:t>
            </a:r>
            <a:r>
              <a:rPr lang="en-US" sz="2400" dirty="0" err="1">
                <a:solidFill>
                  <a:schemeClr val="tx1"/>
                </a:solidFill>
                <a:ea typeface="Gill Sans" charset="0"/>
                <a:cs typeface="Gill Sans" charset="0"/>
              </a:rPr>
              <a:t>alors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exerce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force F=-k(x-x0). Par la suite on suppose x0=0 pour simplifier.</a:t>
            </a:r>
          </a:p>
        </p:txBody>
      </p:sp>
      <p:sp>
        <p:nvSpPr>
          <p:cNvPr id="133131" name="Rectangle 10"/>
          <p:cNvSpPr>
            <a:spLocks/>
          </p:cNvSpPr>
          <p:nvPr/>
        </p:nvSpPr>
        <p:spPr bwMode="auto">
          <a:xfrm>
            <a:off x="254000" y="5124450"/>
            <a:ext cx="11976100" cy="2235200"/>
          </a:xfrm>
          <a:prstGeom prst="rect">
            <a:avLst/>
          </a:prstGeom>
          <a:noFill/>
          <a:ln w="12700">
            <a:noFill/>
            <a:miter lim="800000"/>
            <a:headEnd/>
            <a:tailEnd/>
          </a:ln>
        </p:spPr>
        <p:txBody>
          <a:bodyPr lIns="0" tIns="0" rIns="0" bIns="0" anchor="ctr"/>
          <a:lstStyle/>
          <a:p>
            <a:pPr algn="just"/>
            <a:r>
              <a:rPr lang="en-US" sz="2400" dirty="0">
                <a:solidFill>
                  <a:schemeClr val="tx1"/>
                </a:solidFill>
                <a:ea typeface="Gill Sans" charset="0"/>
                <a:cs typeface="Gill Sans" charset="0"/>
              </a:rPr>
              <a:t>On suppose un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suspendu</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dont</a:t>
            </a:r>
            <a:r>
              <a:rPr lang="en-US" sz="2400" dirty="0">
                <a:solidFill>
                  <a:schemeClr val="tx1"/>
                </a:solidFill>
                <a:ea typeface="Gill Sans" charset="0"/>
                <a:cs typeface="Gill Sans" charset="0"/>
              </a:rPr>
              <a:t> on </a:t>
            </a:r>
            <a:r>
              <a:rPr lang="en-US" sz="2400" dirty="0" err="1">
                <a:solidFill>
                  <a:schemeClr val="tx1"/>
                </a:solidFill>
                <a:ea typeface="Gill Sans" charset="0"/>
                <a:cs typeface="Gill Sans" charset="0"/>
              </a:rPr>
              <a:t>ajoute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masse M</a:t>
            </a:r>
          </a:p>
          <a:p>
            <a:pPr algn="just"/>
            <a:r>
              <a:rPr lang="en-US" sz="2400" dirty="0" err="1">
                <a:solidFill>
                  <a:schemeClr val="tx1"/>
                </a:solidFill>
                <a:ea typeface="Gill Sans" charset="0"/>
                <a:cs typeface="Gill Sans" charset="0"/>
              </a:rPr>
              <a:t>établissement</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équations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différentielles</a:t>
            </a:r>
            <a:endParaRPr lang="en-US" sz="2400" dirty="0">
              <a:solidFill>
                <a:schemeClr val="tx1"/>
              </a:solidFill>
              <a:ea typeface="Gill Sans" charset="0"/>
              <a:cs typeface="Gill Sans" charset="0"/>
            </a:endParaRPr>
          </a:p>
          <a:p>
            <a:pPr algn="just"/>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bilan</a:t>
            </a:r>
            <a:r>
              <a:rPr lang="en-US" sz="2400" dirty="0">
                <a:solidFill>
                  <a:schemeClr val="tx1"/>
                </a:solidFill>
                <a:ea typeface="Gill Sans" charset="0"/>
                <a:cs typeface="Gill Sans" charset="0"/>
              </a:rPr>
              <a:t> des forces </a:t>
            </a:r>
            <a:r>
              <a:rPr lang="en-US" sz="2400" dirty="0" err="1">
                <a:solidFill>
                  <a:schemeClr val="tx1"/>
                </a:solidFill>
                <a:ea typeface="Gill Sans" charset="0"/>
                <a:cs typeface="Gill Sans" charset="0"/>
              </a:rPr>
              <a:t>sur</a:t>
            </a:r>
            <a:r>
              <a:rPr lang="en-US" sz="2400" dirty="0">
                <a:solidFill>
                  <a:schemeClr val="tx1"/>
                </a:solidFill>
                <a:ea typeface="Gill Sans" charset="0"/>
                <a:cs typeface="Gill Sans" charset="0"/>
              </a:rPr>
              <a:t> la masse</a:t>
            </a:r>
          </a:p>
          <a:p>
            <a:pPr algn="just"/>
            <a:r>
              <a:rPr lang="en-US" sz="2400" dirty="0">
                <a:solidFill>
                  <a:schemeClr val="tx1"/>
                </a:solidFill>
                <a:ea typeface="Gill Sans" charset="0"/>
                <a:cs typeface="Gill Sans" charset="0"/>
              </a:rPr>
              <a:t>* RFD</a:t>
            </a:r>
          </a:p>
          <a:p>
            <a:pPr algn="just"/>
            <a:r>
              <a:rPr lang="en-US" sz="2400" dirty="0">
                <a:solidFill>
                  <a:schemeClr val="tx1"/>
                </a:solidFill>
                <a:ea typeface="Gill Sans" charset="0"/>
                <a:cs typeface="Gill Sans" charset="0"/>
              </a:rPr>
              <a:t>--&gt; </a:t>
            </a:r>
            <a:r>
              <a:rPr lang="en-US" sz="2400" dirty="0" err="1" smtClean="0">
                <a:solidFill>
                  <a:schemeClr val="tx1"/>
                </a:solidFill>
                <a:ea typeface="Gill Sans" charset="0"/>
                <a:cs typeface="Gill Sans" charset="0"/>
              </a:rPr>
              <a:t>Équation</a:t>
            </a:r>
            <a:r>
              <a:rPr lang="en-US" sz="2400" dirty="0" smtClean="0">
                <a:solidFill>
                  <a:schemeClr val="tx1"/>
                </a:solidFill>
                <a:ea typeface="Gill Sans" charset="0"/>
                <a:cs typeface="Gill Sans" charset="0"/>
              </a:rPr>
              <a:t> </a:t>
            </a:r>
            <a:r>
              <a:rPr lang="en-US" sz="2400" dirty="0" err="1" smtClean="0">
                <a:solidFill>
                  <a:schemeClr val="tx1"/>
                </a:solidFill>
                <a:ea typeface="Gill Sans" charset="0"/>
                <a:cs typeface="Gill Sans" charset="0"/>
              </a:rPr>
              <a:t>différentielle</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du second </a:t>
            </a:r>
            <a:r>
              <a:rPr lang="en-US" sz="2400" dirty="0" err="1">
                <a:solidFill>
                  <a:schemeClr val="tx1"/>
                </a:solidFill>
                <a:ea typeface="Gill Sans" charset="0"/>
                <a:cs typeface="Gill Sans" charset="0"/>
              </a:rPr>
              <a:t>ordre</a:t>
            </a:r>
            <a:endParaRPr lang="en-US" sz="2400" dirty="0">
              <a:solidFill>
                <a:schemeClr val="tx1"/>
              </a:solidFill>
              <a:ea typeface="Gill Sans" charset="0"/>
              <a:cs typeface="Gill Sans" charset="0"/>
            </a:endParaRPr>
          </a:p>
          <a:p>
            <a:pPr algn="just"/>
            <a:r>
              <a:rPr lang="en-US" sz="2400" dirty="0">
                <a:solidFill>
                  <a:schemeClr val="tx1"/>
                </a:solidFill>
                <a:ea typeface="Gill Sans" charset="0"/>
                <a:cs typeface="Gill Sans" charset="0"/>
              </a:rPr>
              <a:t>* condition </a:t>
            </a:r>
            <a:r>
              <a:rPr lang="en-US" sz="2400" dirty="0" err="1">
                <a:solidFill>
                  <a:schemeClr val="tx1"/>
                </a:solidFill>
                <a:ea typeface="Gill Sans" charset="0"/>
                <a:cs typeface="Gill Sans" charset="0"/>
              </a:rPr>
              <a:t>initiale</a:t>
            </a:r>
            <a:r>
              <a:rPr lang="en-US" sz="2400" dirty="0">
                <a:solidFill>
                  <a:schemeClr val="tx1"/>
                </a:solidFill>
                <a:ea typeface="Gill Sans" charset="0"/>
                <a:cs typeface="Gill Sans" charset="0"/>
              </a:rPr>
              <a:t> position et </a:t>
            </a:r>
            <a:r>
              <a:rPr lang="en-US" sz="2400" dirty="0" err="1">
                <a:solidFill>
                  <a:schemeClr val="tx1"/>
                </a:solidFill>
                <a:ea typeface="Gill Sans" charset="0"/>
                <a:cs typeface="Gill Sans" charset="0"/>
              </a:rPr>
              <a:t>vitesse</a:t>
            </a:r>
            <a:endParaRPr lang="en-US" sz="2400" dirty="0">
              <a:solidFill>
                <a:schemeClr val="tx1"/>
              </a:solidFill>
              <a:ea typeface="Gill Sans" charset="0"/>
              <a:cs typeface="Gill Sans" charset="0"/>
            </a:endParaRPr>
          </a:p>
        </p:txBody>
      </p:sp>
      <p:pic>
        <p:nvPicPr>
          <p:cNvPr id="356353" name="Picture 1"/>
          <p:cNvPicPr>
            <a:picLocks noChangeAspect="1" noChangeArrowheads="1"/>
          </p:cNvPicPr>
          <p:nvPr/>
        </p:nvPicPr>
        <p:blipFill>
          <a:blip r:embed="rId5" cstate="print"/>
          <a:srcRect/>
          <a:stretch>
            <a:fillRect/>
          </a:stretch>
        </p:blipFill>
        <p:spPr bwMode="auto">
          <a:xfrm>
            <a:off x="10462840" y="5236840"/>
            <a:ext cx="1190625" cy="3429000"/>
          </a:xfrm>
          <a:prstGeom prst="rect">
            <a:avLst/>
          </a:prstGeom>
          <a:noFill/>
          <a:ln w="9525">
            <a:noFill/>
            <a:miter lim="800000"/>
            <a:headEnd/>
            <a:tailEnd/>
          </a:ln>
        </p:spPr>
      </p:pic>
      <p:sp>
        <p:nvSpPr>
          <p:cNvPr id="10" name="Rectangle 9"/>
          <p:cNvSpPr>
            <a:spLocks/>
          </p:cNvSpPr>
          <p:nvPr/>
        </p:nvSpPr>
        <p:spPr bwMode="auto">
          <a:xfrm>
            <a:off x="309712" y="844352"/>
            <a:ext cx="3784690"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1. </a:t>
            </a:r>
            <a:r>
              <a:rPr lang="en-US" sz="2400" b="1" u="sng" dirty="0" err="1" smtClean="0">
                <a:solidFill>
                  <a:srgbClr val="2B4714"/>
                </a:solidFill>
                <a:ea typeface="Gill Sans" charset="0"/>
                <a:cs typeface="Gill Sans" charset="0"/>
              </a:rPr>
              <a:t>Système</a:t>
            </a:r>
            <a:r>
              <a:rPr lang="en-US" sz="2400" b="1" u="sng" dirty="0" smtClean="0">
                <a:solidFill>
                  <a:srgbClr val="2B4714"/>
                </a:solidFill>
                <a:ea typeface="Gill Sans" charset="0"/>
                <a:cs typeface="Gill Sans" charset="0"/>
              </a:rPr>
              <a:t> masse </a:t>
            </a:r>
            <a:r>
              <a:rPr lang="en-US" sz="2400" b="1" u="sng" dirty="0" err="1" smtClean="0">
                <a:solidFill>
                  <a:srgbClr val="2B4714"/>
                </a:solidFill>
                <a:ea typeface="Gill Sans" charset="0"/>
                <a:cs typeface="Gill Sans" charset="0"/>
              </a:rPr>
              <a:t>ressort</a:t>
            </a:r>
            <a:endParaRPr lang="en-US" sz="2400" b="1" u="sng" dirty="0">
              <a:solidFill>
                <a:srgbClr val="2B4714"/>
              </a:solidFill>
              <a:ea typeface="Gill Sans" charset="0"/>
              <a:cs typeface="Gill Sans" charset="0"/>
            </a:endParaRPr>
          </a:p>
        </p:txBody>
      </p:sp>
      <p:pic>
        <p:nvPicPr>
          <p:cNvPr id="456706" name="Picture 2"/>
          <p:cNvPicPr>
            <a:picLocks noChangeAspect="1" noChangeArrowheads="1"/>
          </p:cNvPicPr>
          <p:nvPr/>
        </p:nvPicPr>
        <p:blipFill>
          <a:blip r:embed="rId6" cstate="print"/>
          <a:srcRect/>
          <a:stretch>
            <a:fillRect/>
          </a:stretch>
        </p:blipFill>
        <p:spPr bwMode="auto">
          <a:xfrm>
            <a:off x="4486176" y="7685112"/>
            <a:ext cx="2324100" cy="942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30D11126-FC66-44CF-80B8-DB4D9E8E266C}" type="slidenum">
              <a:rPr lang="en-US" sz="1800">
                <a:solidFill>
                  <a:schemeClr val="tx1"/>
                </a:solidFill>
                <a:ea typeface="Gill Sans" charset="0"/>
                <a:cs typeface="Gill Sans" charset="0"/>
              </a:rPr>
              <a:pPr/>
              <a:t>119</a:t>
            </a:fld>
            <a:endParaRPr lang="en-US" sz="1800">
              <a:solidFill>
                <a:schemeClr val="tx1"/>
              </a:solidFill>
              <a:ea typeface="Gill Sans" charset="0"/>
              <a:cs typeface="Gill Sans" charset="0"/>
            </a:endParaRPr>
          </a:p>
        </p:txBody>
      </p:sp>
      <p:pic>
        <p:nvPicPr>
          <p:cNvPr id="134151" name="Picture 6"/>
          <p:cNvPicPr>
            <a:picLocks noChangeAspect="1" noChangeArrowheads="1"/>
          </p:cNvPicPr>
          <p:nvPr/>
        </p:nvPicPr>
        <p:blipFill>
          <a:blip r:embed="rId3" cstate="print"/>
          <a:srcRect/>
          <a:stretch>
            <a:fillRect/>
          </a:stretch>
        </p:blipFill>
        <p:spPr bwMode="auto">
          <a:xfrm>
            <a:off x="17767300" y="10960100"/>
            <a:ext cx="1587500" cy="762000"/>
          </a:xfrm>
          <a:prstGeom prst="rect">
            <a:avLst/>
          </a:prstGeom>
          <a:noFill/>
          <a:ln w="12700">
            <a:noFill/>
            <a:miter lim="800000"/>
            <a:headEnd/>
            <a:tailEnd/>
          </a:ln>
        </p:spPr>
      </p:pic>
      <p:sp>
        <p:nvSpPr>
          <p:cNvPr id="134153" name="Rectangle 8"/>
          <p:cNvSpPr>
            <a:spLocks/>
          </p:cNvSpPr>
          <p:nvPr/>
        </p:nvSpPr>
        <p:spPr bwMode="auto">
          <a:xfrm>
            <a:off x="381000" y="2724150"/>
            <a:ext cx="11976100" cy="2946400"/>
          </a:xfrm>
          <a:prstGeom prst="rect">
            <a:avLst/>
          </a:prstGeom>
          <a:noFill/>
          <a:ln w="12700">
            <a:noFill/>
            <a:miter lim="800000"/>
            <a:headEnd/>
            <a:tailEnd/>
          </a:ln>
        </p:spPr>
        <p:txBody>
          <a:bodyPr lIns="0" tIns="0" rIns="0" bIns="0" anchor="ctr"/>
          <a:lstStyle/>
          <a:p>
            <a:pPr algn="just"/>
            <a:r>
              <a:rPr lang="en-US" sz="2400" dirty="0" err="1">
                <a:solidFill>
                  <a:schemeClr val="tx1"/>
                </a:solidFill>
                <a:ea typeface="Gill Sans" charset="0"/>
                <a:cs typeface="Gill Sans" charset="0"/>
              </a:rPr>
              <a:t>Pourquoi</a:t>
            </a:r>
            <a:r>
              <a:rPr lang="en-US" sz="2400" dirty="0">
                <a:solidFill>
                  <a:schemeClr val="tx1"/>
                </a:solidFill>
                <a:ea typeface="Gill Sans" charset="0"/>
                <a:cs typeface="Gill Sans" charset="0"/>
              </a:rPr>
              <a:t> ?</a:t>
            </a:r>
          </a:p>
          <a:p>
            <a:pPr algn="just"/>
            <a:r>
              <a:rPr lang="en-US" sz="2400" dirty="0">
                <a:solidFill>
                  <a:schemeClr val="tx1"/>
                </a:solidFill>
                <a:ea typeface="Gill Sans" charset="0"/>
                <a:cs typeface="Gill Sans" charset="0"/>
              </a:rPr>
              <a:t>Vision </a:t>
            </a:r>
            <a:r>
              <a:rPr lang="en-US" sz="2400" dirty="0" err="1">
                <a:solidFill>
                  <a:schemeClr val="tx1"/>
                </a:solidFill>
                <a:ea typeface="Gill Sans" charset="0"/>
                <a:cs typeface="Gill Sans" charset="0"/>
              </a:rPr>
              <a:t>énergétique</a:t>
            </a:r>
            <a:r>
              <a:rPr lang="en-US" sz="2400" dirty="0">
                <a:solidFill>
                  <a:schemeClr val="tx1"/>
                </a:solidFill>
                <a:ea typeface="Gill Sans" charset="0"/>
                <a:cs typeface="Gill Sans" charset="0"/>
              </a:rPr>
              <a:t> : la position x </a:t>
            </a:r>
            <a:r>
              <a:rPr lang="en-US" sz="2400" dirty="0" err="1">
                <a:solidFill>
                  <a:schemeClr val="tx1"/>
                </a:solidFill>
                <a:ea typeface="Gill Sans" charset="0"/>
                <a:cs typeface="Gill Sans" charset="0"/>
              </a:rPr>
              <a:t>détermine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smtClean="0">
                <a:solidFill>
                  <a:schemeClr val="tx1"/>
                </a:solidFill>
                <a:ea typeface="Gill Sans" charset="0"/>
                <a:cs typeface="Gill Sans" charset="0"/>
              </a:rPr>
              <a:t>emmagasinée</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par le </a:t>
            </a:r>
            <a:r>
              <a:rPr lang="en-US" sz="2400" dirty="0" err="1">
                <a:solidFill>
                  <a:schemeClr val="tx1"/>
                </a:solidFill>
                <a:ea typeface="Gill Sans" charset="0"/>
                <a:cs typeface="Gill Sans" charset="0"/>
              </a:rPr>
              <a:t>ressort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comme</a:t>
            </a:r>
            <a:r>
              <a:rPr lang="en-US" sz="2400" dirty="0">
                <a:solidFill>
                  <a:schemeClr val="tx1"/>
                </a:solidFill>
                <a:ea typeface="Gill Sans" charset="0"/>
                <a:cs typeface="Gill Sans" charset="0"/>
              </a:rPr>
              <a:t> la charge </a:t>
            </a:r>
            <a:r>
              <a:rPr lang="en-US" sz="2400" dirty="0" err="1">
                <a:solidFill>
                  <a:schemeClr val="tx1"/>
                </a:solidFill>
                <a:ea typeface="Gill Sans" charset="0"/>
                <a:cs typeface="Gill Sans" charset="0"/>
              </a:rPr>
              <a:t>détermine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smtClean="0">
                <a:solidFill>
                  <a:schemeClr val="tx1"/>
                </a:solidFill>
                <a:ea typeface="Gill Sans" charset="0"/>
                <a:cs typeface="Gill Sans" charset="0"/>
              </a:rPr>
              <a:t>emmagasinée</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par le </a:t>
            </a:r>
            <a:r>
              <a:rPr lang="en-US" sz="2400" dirty="0" err="1">
                <a:solidFill>
                  <a:schemeClr val="tx1"/>
                </a:solidFill>
                <a:ea typeface="Gill Sans" charset="0"/>
                <a:cs typeface="Gill Sans" charset="0"/>
              </a:rPr>
              <a:t>condensateur</a:t>
            </a:r>
            <a:r>
              <a:rPr lang="en-US" sz="2400" dirty="0">
                <a:solidFill>
                  <a:schemeClr val="tx1"/>
                </a:solidFill>
                <a:ea typeface="Gill Sans" charset="0"/>
                <a:cs typeface="Gill Sans" charset="0"/>
              </a:rPr>
              <a:t> et C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l’équivalent</a:t>
            </a:r>
            <a:r>
              <a:rPr lang="en-US" sz="2400" dirty="0">
                <a:solidFill>
                  <a:schemeClr val="tx1"/>
                </a:solidFill>
                <a:ea typeface="Gill Sans" charset="0"/>
                <a:cs typeface="Gill Sans" charset="0"/>
              </a:rPr>
              <a:t> de </a:t>
            </a:r>
            <a:r>
              <a:rPr lang="en-US" sz="2400" dirty="0" smtClean="0">
                <a:solidFill>
                  <a:schemeClr val="tx1"/>
                </a:solidFill>
                <a:ea typeface="Gill Sans" charset="0"/>
                <a:cs typeface="Gill Sans" charset="0"/>
              </a:rPr>
              <a:t>k.</a:t>
            </a:r>
            <a:endParaRPr lang="en-US" sz="2400" dirty="0">
              <a:solidFill>
                <a:schemeClr val="tx1"/>
              </a:solidFill>
              <a:ea typeface="Gill Sans" charset="0"/>
              <a:cs typeface="Gill Sans" charset="0"/>
            </a:endParaRPr>
          </a:p>
          <a:p>
            <a:pPr algn="just"/>
            <a:r>
              <a:rPr lang="en-US" sz="2400" dirty="0" err="1">
                <a:solidFill>
                  <a:schemeClr val="tx1"/>
                </a:solidFill>
                <a:ea typeface="Gill Sans" charset="0"/>
                <a:cs typeface="Gill Sans" charset="0"/>
              </a:rPr>
              <a:t>Ensuite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l’inertie</a:t>
            </a:r>
            <a:r>
              <a:rPr lang="en-US" sz="2400" dirty="0">
                <a:solidFill>
                  <a:schemeClr val="tx1"/>
                </a:solidFill>
                <a:ea typeface="Gill Sans" charset="0"/>
                <a:cs typeface="Gill Sans" charset="0"/>
              </a:rPr>
              <a:t> de la masse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équivalente</a:t>
            </a:r>
            <a:r>
              <a:rPr lang="en-US" sz="2400" dirty="0">
                <a:solidFill>
                  <a:schemeClr val="tx1"/>
                </a:solidFill>
                <a:ea typeface="Gill Sans" charset="0"/>
                <a:cs typeface="Gill Sans" charset="0"/>
              </a:rPr>
              <a:t> à “</a:t>
            </a:r>
            <a:r>
              <a:rPr lang="en-US" sz="2400" dirty="0" err="1">
                <a:solidFill>
                  <a:schemeClr val="tx1"/>
                </a:solidFill>
                <a:ea typeface="Gill Sans" charset="0"/>
                <a:cs typeface="Gill Sans" charset="0"/>
              </a:rPr>
              <a:t>l’inertie</a:t>
            </a:r>
            <a:r>
              <a:rPr lang="en-US" sz="2400" dirty="0">
                <a:solidFill>
                  <a:schemeClr val="tx1"/>
                </a:solidFill>
                <a:ea typeface="Gill Sans" charset="0"/>
                <a:cs typeface="Gill Sans" charset="0"/>
              </a:rPr>
              <a:t>” </a:t>
            </a:r>
            <a:r>
              <a:rPr lang="en-US" sz="2400" dirty="0" err="1" smtClean="0">
                <a:solidFill>
                  <a:schemeClr val="tx1"/>
                </a:solidFill>
                <a:ea typeface="Gill Sans" charset="0"/>
                <a:cs typeface="Gill Sans" charset="0"/>
              </a:rPr>
              <a:t>électrique</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a:p>
            <a:pPr algn="just"/>
            <a:r>
              <a:rPr lang="en-US" sz="2400" dirty="0" err="1">
                <a:solidFill>
                  <a:schemeClr val="tx1"/>
                </a:solidFill>
                <a:ea typeface="Gill Sans" charset="0"/>
                <a:cs typeface="Gill Sans" charset="0"/>
              </a:rPr>
              <a:t>Ainsi</a:t>
            </a:r>
            <a:endParaRPr lang="en-US" sz="2400" dirty="0">
              <a:solidFill>
                <a:schemeClr val="tx1"/>
              </a:solidFill>
              <a:ea typeface="Gill Sans" charset="0"/>
              <a:cs typeface="Gill Sans" charset="0"/>
            </a:endParaRPr>
          </a:p>
          <a:p>
            <a:pPr algn="just"/>
            <a:r>
              <a:rPr lang="en-US" sz="2400" dirty="0" err="1">
                <a:solidFill>
                  <a:schemeClr val="tx1"/>
                </a:solidFill>
                <a:ea typeface="Gill Sans" charset="0"/>
                <a:cs typeface="Gill Sans" charset="0"/>
              </a:rPr>
              <a:t>M</a:t>
            </a:r>
            <a:r>
              <a:rPr lang="en-US" sz="2400" dirty="0" err="1" smtClean="0">
                <a:solidFill>
                  <a:schemeClr val="tx1"/>
                </a:solidFill>
                <a:ea typeface="Gill Sans" charset="0"/>
                <a:cs typeface="Gill Sans" charset="0"/>
              </a:rPr>
              <a:t>éca</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 </a:t>
            </a:r>
            <a:r>
              <a:rPr lang="en-US" sz="2400" dirty="0" smtClean="0">
                <a:solidFill>
                  <a:schemeClr val="tx1"/>
                </a:solidFill>
                <a:ea typeface="Gill Sans" charset="0"/>
                <a:cs typeface="Gill Sans" charset="0"/>
              </a:rPr>
              <a:t>  </a:t>
            </a:r>
            <a:r>
              <a:rPr lang="en-US" sz="2400" dirty="0" err="1" smtClean="0">
                <a:solidFill>
                  <a:schemeClr val="tx1"/>
                </a:solidFill>
                <a:ea typeface="Gill Sans" charset="0"/>
                <a:cs typeface="Gill Sans" charset="0"/>
              </a:rPr>
              <a:t>transfert</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entre </a:t>
            </a:r>
            <a:r>
              <a:rPr lang="en-US" sz="2400" dirty="0" err="1">
                <a:solidFill>
                  <a:schemeClr val="tx1"/>
                </a:solidFill>
                <a:ea typeface="Gill Sans" charset="0"/>
                <a:cs typeface="Gill Sans" charset="0"/>
              </a:rPr>
              <a:t>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cinétique</a:t>
            </a:r>
            <a:r>
              <a:rPr lang="en-US" sz="2400" dirty="0">
                <a:solidFill>
                  <a:schemeClr val="tx1"/>
                </a:solidFill>
                <a:ea typeface="Gill Sans" charset="0"/>
                <a:cs typeface="Gill Sans" charset="0"/>
              </a:rPr>
              <a:t> et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potentielle</a:t>
            </a:r>
            <a:r>
              <a:rPr lang="en-US" sz="2400" dirty="0">
                <a:solidFill>
                  <a:schemeClr val="tx1"/>
                </a:solidFill>
                <a:ea typeface="Gill Sans" charset="0"/>
                <a:cs typeface="Gill Sans" charset="0"/>
              </a:rPr>
              <a:t> de </a:t>
            </a:r>
            <a:r>
              <a:rPr lang="en-US" sz="2400" dirty="0" err="1" smtClean="0">
                <a:solidFill>
                  <a:schemeClr val="tx1"/>
                </a:solidFill>
                <a:ea typeface="Gill Sans" charset="0"/>
                <a:cs typeface="Gill Sans" charset="0"/>
              </a:rPr>
              <a:t>ressort</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a:p>
            <a:pPr algn="just"/>
            <a:r>
              <a:rPr lang="en-US" sz="2400" dirty="0" err="1">
                <a:solidFill>
                  <a:schemeClr val="tx1"/>
                </a:solidFill>
                <a:ea typeface="Gill Sans" charset="0"/>
                <a:cs typeface="Gill Sans" charset="0"/>
              </a:rPr>
              <a:t>E</a:t>
            </a:r>
            <a:r>
              <a:rPr lang="en-US" sz="2400" dirty="0" err="1" smtClean="0">
                <a:solidFill>
                  <a:schemeClr val="tx1"/>
                </a:solidFill>
                <a:ea typeface="Gill Sans" charset="0"/>
                <a:cs typeface="Gill Sans" charset="0"/>
              </a:rPr>
              <a:t>lec</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transfert</a:t>
            </a:r>
            <a:r>
              <a:rPr lang="en-US" sz="2400" dirty="0">
                <a:solidFill>
                  <a:schemeClr val="tx1"/>
                </a:solidFill>
                <a:ea typeface="Gill Sans" charset="0"/>
                <a:cs typeface="Gill Sans" charset="0"/>
              </a:rPr>
              <a:t> entre </a:t>
            </a:r>
            <a:r>
              <a:rPr lang="en-US" sz="2400" dirty="0" err="1">
                <a:solidFill>
                  <a:schemeClr val="tx1"/>
                </a:solidFill>
                <a:ea typeface="Gill Sans" charset="0"/>
                <a:cs typeface="Gill Sans" charset="0"/>
              </a:rPr>
              <a:t>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magnétique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bobine</a:t>
            </a:r>
            <a:r>
              <a:rPr lang="en-US" sz="2400" dirty="0">
                <a:solidFill>
                  <a:schemeClr val="tx1"/>
                </a:solidFill>
                <a:ea typeface="Gill Sans" charset="0"/>
                <a:cs typeface="Gill Sans" charset="0"/>
              </a:rPr>
              <a:t> et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électrostatique</a:t>
            </a:r>
            <a:r>
              <a:rPr lang="en-US" sz="2400" dirty="0">
                <a:solidFill>
                  <a:schemeClr val="tx1"/>
                </a:solidFill>
                <a:ea typeface="Gill Sans" charset="0"/>
                <a:cs typeface="Gill Sans" charset="0"/>
              </a:rPr>
              <a:t> du </a:t>
            </a:r>
            <a:r>
              <a:rPr lang="en-US" sz="2400" dirty="0" err="1" smtClean="0">
                <a:solidFill>
                  <a:schemeClr val="tx1"/>
                </a:solidFill>
                <a:ea typeface="Gill Sans" charset="0"/>
                <a:cs typeface="Gill Sans" charset="0"/>
              </a:rPr>
              <a:t>condensateur</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a:p>
            <a:pPr algn="just"/>
            <a:endParaRPr lang="en-US" sz="2400" dirty="0">
              <a:solidFill>
                <a:schemeClr val="tx1"/>
              </a:solidFill>
              <a:ea typeface="Gill Sans" charset="0"/>
              <a:cs typeface="Gill Sans" charset="0"/>
            </a:endParaRPr>
          </a:p>
        </p:txBody>
      </p:sp>
      <p:sp>
        <p:nvSpPr>
          <p:cNvPr id="134155" name="Rectangle 10"/>
          <p:cNvSpPr>
            <a:spLocks/>
          </p:cNvSpPr>
          <p:nvPr/>
        </p:nvSpPr>
        <p:spPr bwMode="auto">
          <a:xfrm>
            <a:off x="381720" y="1636440"/>
            <a:ext cx="11976100" cy="812800"/>
          </a:xfrm>
          <a:prstGeom prst="rect">
            <a:avLst/>
          </a:prstGeom>
          <a:noFill/>
          <a:ln w="12700">
            <a:noFill/>
            <a:miter lim="800000"/>
            <a:headEnd/>
            <a:tailEnd/>
          </a:ln>
        </p:spPr>
        <p:txBody>
          <a:bodyPr lIns="0" tIns="0" rIns="0" bIns="0" anchor="ctr"/>
          <a:lstStyle/>
          <a:p>
            <a:pPr algn="just"/>
            <a:r>
              <a:rPr lang="en-US" sz="2400" dirty="0" err="1" smtClean="0">
                <a:solidFill>
                  <a:schemeClr val="tx1"/>
                </a:solidFill>
                <a:ea typeface="Gill Sans" charset="0"/>
                <a:cs typeface="Gill Sans" charset="0"/>
              </a:rPr>
              <a:t>Mêmes</a:t>
            </a:r>
            <a:r>
              <a:rPr lang="en-US" sz="2400" dirty="0" smtClean="0">
                <a:solidFill>
                  <a:schemeClr val="tx1"/>
                </a:solidFill>
                <a:ea typeface="Gill Sans" charset="0"/>
                <a:cs typeface="Gill Sans" charset="0"/>
              </a:rPr>
              <a:t> </a:t>
            </a:r>
            <a:r>
              <a:rPr lang="en-US" sz="2400" dirty="0" err="1">
                <a:solidFill>
                  <a:schemeClr val="tx1"/>
                </a:solidFill>
                <a:ea typeface="Gill Sans" charset="0"/>
                <a:cs typeface="Gill Sans" charset="0"/>
              </a:rPr>
              <a:t>équations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qu’en</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électricité</a:t>
            </a:r>
            <a:r>
              <a:rPr lang="en-US" sz="2400" dirty="0">
                <a:solidFill>
                  <a:schemeClr val="tx1"/>
                </a:solidFill>
                <a:ea typeface="Gill Sans" charset="0"/>
                <a:cs typeface="Gill Sans" charset="0"/>
              </a:rPr>
              <a:t> :</a:t>
            </a:r>
          </a:p>
          <a:p>
            <a:pPr algn="just"/>
            <a:endParaRPr lang="en-US" sz="2400" dirty="0">
              <a:solidFill>
                <a:schemeClr val="tx1"/>
              </a:solidFill>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nvGraphicFramePr>
        <p:xfrm>
          <a:off x="1501775" y="804863"/>
          <a:ext cx="10358510" cy="5857919"/>
        </p:xfrm>
        <a:graphic>
          <a:graphicData uri="http://schemas.openxmlformats.org/drawingml/2006/table">
            <a:tbl>
              <a:tblPr/>
              <a:tblGrid>
                <a:gridCol w="5179255"/>
                <a:gridCol w="5179255"/>
              </a:tblGrid>
              <a:tr h="488160">
                <a:tc gridSpan="2">
                  <a:txBody>
                    <a:bodyPr/>
                    <a:lstStyle/>
                    <a:p>
                      <a:pPr algn="l">
                        <a:lnSpc>
                          <a:spcPct val="115000"/>
                        </a:lnSpc>
                        <a:spcAft>
                          <a:spcPts val="1000"/>
                        </a:spcAft>
                      </a:pPr>
                      <a:r>
                        <a:rPr lang="fr-FR" sz="2000" b="1" i="1" dirty="0">
                          <a:solidFill>
                            <a:srgbClr val="5F497A"/>
                          </a:solidFill>
                          <a:latin typeface="Calibri"/>
                          <a:ea typeface="Calibri"/>
                          <a:cs typeface="Times New Roman"/>
                        </a:rPr>
                        <a:t>Ordres de grandeur de l'intensité du courant électrique.</a:t>
                      </a:r>
                      <a:endParaRPr lang="fr-FR" sz="2000" dirty="0">
                        <a:solidFill>
                          <a:srgbClr val="5F497A"/>
                        </a:solidFill>
                        <a:latin typeface="Calibri"/>
                        <a:ea typeface="Calibri"/>
                        <a:cs typeface="Times New Roman"/>
                      </a:endParaRPr>
                    </a:p>
                  </a:txBody>
                  <a:tcPr marL="68580" marR="68580" marT="0" marB="0">
                    <a:lnL>
                      <a:noFill/>
                    </a:lnL>
                    <a:lnR>
                      <a:noFill/>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tcPr>
                </a:tc>
                <a:tc hMerge="1">
                  <a:txBody>
                    <a:bodyPr/>
                    <a:lstStyle/>
                    <a:p>
                      <a:endParaRPr lang="fr-FR"/>
                    </a:p>
                  </a:txBody>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Ordre de grandeur</a:t>
                      </a:r>
                      <a:endParaRPr lang="fr-FR" sz="2000">
                        <a:solidFill>
                          <a:srgbClr val="5F497A"/>
                        </a:solidFill>
                        <a:latin typeface="Calibri"/>
                        <a:ea typeface="Calibri"/>
                        <a:cs typeface="Times New Roman"/>
                      </a:endParaRPr>
                    </a:p>
                  </a:txBody>
                  <a:tcPr marL="68580" marR="68580" marT="0" marB="0">
                    <a:lnL>
                      <a:noFill/>
                    </a:lnL>
                    <a:lnR>
                      <a:noFill/>
                    </a:lnR>
                    <a:lnT w="12700" cap="flat" cmpd="sng" algn="ctr">
                      <a:solidFill>
                        <a:srgbClr val="8064A2"/>
                      </a:solidFill>
                      <a:prstDash val="solid"/>
                      <a:round/>
                      <a:headEnd type="none" w="med" len="med"/>
                      <a:tailEnd type="none" w="med" len="med"/>
                    </a:lnT>
                    <a:lnB>
                      <a:noFill/>
                    </a:lnB>
                    <a:solidFill>
                      <a:srgbClr val="DFD8E8"/>
                    </a:solidFill>
                  </a:tcPr>
                </a:tc>
                <a:tc>
                  <a:txBody>
                    <a:bodyPr/>
                    <a:lstStyle/>
                    <a:p>
                      <a:pPr algn="l">
                        <a:lnSpc>
                          <a:spcPct val="115000"/>
                        </a:lnSpc>
                        <a:spcAft>
                          <a:spcPts val="1000"/>
                        </a:spcAft>
                      </a:pPr>
                      <a:r>
                        <a:rPr lang="fr-FR" sz="2000" b="1" dirty="0">
                          <a:solidFill>
                            <a:srgbClr val="5F497A"/>
                          </a:solidFill>
                          <a:latin typeface="Calibri"/>
                          <a:ea typeface="Calibri"/>
                          <a:cs typeface="Times New Roman"/>
                        </a:rPr>
                        <a:t>Dispositif</a:t>
                      </a:r>
                      <a:endParaRPr lang="fr-FR" sz="2000" dirty="0">
                        <a:solidFill>
                          <a:srgbClr val="5F497A"/>
                        </a:solidFill>
                        <a:latin typeface="Calibri"/>
                        <a:ea typeface="Calibri"/>
                        <a:cs typeface="Times New Roman"/>
                      </a:endParaRPr>
                    </a:p>
                  </a:txBody>
                  <a:tcPr marL="68580" marR="68580" marT="0" marB="0">
                    <a:lnL>
                      <a:noFill/>
                    </a:lnL>
                    <a:lnR>
                      <a:noFill/>
                    </a:lnR>
                    <a:lnT w="12700" cap="flat" cmpd="sng" algn="ctr">
                      <a:solidFill>
                        <a:srgbClr val="8064A2"/>
                      </a:solidFill>
                      <a:prstDash val="solid"/>
                      <a:round/>
                      <a:headEnd type="none" w="med" len="med"/>
                      <a:tailEnd type="none" w="med" len="med"/>
                    </a:lnT>
                    <a:lnB>
                      <a:noFill/>
                    </a:lnB>
                    <a:solidFill>
                      <a:srgbClr val="DFD8E8"/>
                    </a:solidFill>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1 mA</a:t>
                      </a:r>
                      <a:endParaRPr lang="fr-FR" sz="2000">
                        <a:solidFill>
                          <a:srgbClr val="5F497A"/>
                        </a:solidFill>
                        <a:latin typeface="Calibri"/>
                        <a:ea typeface="Calibri"/>
                        <a:cs typeface="Times New Roman"/>
                      </a:endParaRPr>
                    </a:p>
                  </a:txBody>
                  <a:tcPr marL="68580" marR="68580" marT="0" marB="0">
                    <a:lnL>
                      <a:noFill/>
                    </a:lnL>
                    <a:lnR>
                      <a:noFill/>
                    </a:lnR>
                    <a:lnT>
                      <a:noFill/>
                    </a:lnT>
                    <a:lnB>
                      <a:noFill/>
                    </a:lnB>
                  </a:tcPr>
                </a:tc>
                <a:tc>
                  <a:txBody>
                    <a:bodyPr/>
                    <a:lstStyle/>
                    <a:p>
                      <a:pPr algn="l">
                        <a:lnSpc>
                          <a:spcPct val="115000"/>
                        </a:lnSpc>
                        <a:spcAft>
                          <a:spcPts val="1000"/>
                        </a:spcAft>
                      </a:pPr>
                      <a:r>
                        <a:rPr lang="fr-FR" sz="2000" dirty="0">
                          <a:solidFill>
                            <a:srgbClr val="5F497A"/>
                          </a:solidFill>
                          <a:latin typeface="Calibri"/>
                          <a:ea typeface="Calibri"/>
                          <a:cs typeface="Times New Roman"/>
                        </a:rPr>
                        <a:t>Seuil de perception</a:t>
                      </a:r>
                    </a:p>
                  </a:txBody>
                  <a:tcPr marL="68580" marR="68580" marT="0" marB="0">
                    <a:lnL>
                      <a:noFill/>
                    </a:lnL>
                    <a:lnR>
                      <a:noFill/>
                    </a:lnR>
                    <a:lnT>
                      <a:noFill/>
                    </a:lnT>
                    <a:lnB>
                      <a:noFill/>
                    </a:lnB>
                  </a:tcPr>
                </a:tc>
              </a:tr>
              <a:tr h="488160">
                <a:tc>
                  <a:txBody>
                    <a:bodyPr/>
                    <a:lstStyle/>
                    <a:p>
                      <a:pPr algn="l">
                        <a:lnSpc>
                          <a:spcPct val="115000"/>
                        </a:lnSpc>
                        <a:spcAft>
                          <a:spcPts val="1000"/>
                        </a:spcAft>
                      </a:pPr>
                      <a:r>
                        <a:rPr lang="fr-FR" sz="2000" b="1" dirty="0">
                          <a:solidFill>
                            <a:srgbClr val="5F497A"/>
                          </a:solidFill>
                          <a:latin typeface="Calibri"/>
                          <a:ea typeface="Calibri"/>
                          <a:cs typeface="Times New Roman"/>
                        </a:rPr>
                        <a:t>10 mA</a:t>
                      </a:r>
                      <a:endParaRPr lang="fr-FR" sz="2000" dirty="0">
                        <a:solidFill>
                          <a:srgbClr val="5F497A"/>
                        </a:solidFill>
                        <a:latin typeface="Calibri"/>
                        <a:ea typeface="Calibri"/>
                        <a:cs typeface="Times New Roman"/>
                      </a:endParaRPr>
                    </a:p>
                  </a:txBody>
                  <a:tcPr marL="68580" marR="68580" marT="0" marB="0">
                    <a:lnL>
                      <a:noFill/>
                    </a:lnL>
                    <a:lnR>
                      <a:noFill/>
                    </a:lnR>
                    <a:lnT>
                      <a:noFill/>
                    </a:lnT>
                    <a:lnB>
                      <a:noFill/>
                    </a:lnB>
                    <a:solidFill>
                      <a:srgbClr val="DFD8E8"/>
                    </a:solidFill>
                  </a:tcPr>
                </a:tc>
                <a:tc>
                  <a:txBody>
                    <a:bodyPr/>
                    <a:lstStyle/>
                    <a:p>
                      <a:pPr algn="l">
                        <a:lnSpc>
                          <a:spcPct val="115000"/>
                        </a:lnSpc>
                        <a:spcAft>
                          <a:spcPts val="1000"/>
                        </a:spcAft>
                      </a:pPr>
                      <a:r>
                        <a:rPr lang="fr-FR" sz="2000" dirty="0">
                          <a:solidFill>
                            <a:srgbClr val="5F497A"/>
                          </a:solidFill>
                          <a:latin typeface="Calibri"/>
                          <a:ea typeface="Calibri"/>
                          <a:cs typeface="Times New Roman"/>
                        </a:rPr>
                        <a:t>LED (Diode Electroluminescente)</a:t>
                      </a:r>
                    </a:p>
                  </a:txBody>
                  <a:tcPr marL="68580" marR="68580" marT="0" marB="0">
                    <a:lnL>
                      <a:noFill/>
                    </a:lnL>
                    <a:lnR>
                      <a:noFill/>
                    </a:lnR>
                    <a:lnT>
                      <a:noFill/>
                    </a:lnT>
                    <a:lnB>
                      <a:noFill/>
                    </a:lnB>
                    <a:solidFill>
                      <a:srgbClr val="DFD8E8"/>
                    </a:solidFill>
                  </a:tcPr>
                </a:tc>
              </a:tr>
              <a:tr h="1464479">
                <a:tc>
                  <a:txBody>
                    <a:bodyPr/>
                    <a:lstStyle/>
                    <a:p>
                      <a:pPr algn="l">
                        <a:lnSpc>
                          <a:spcPct val="115000"/>
                        </a:lnSpc>
                        <a:spcAft>
                          <a:spcPts val="1000"/>
                        </a:spcAft>
                      </a:pPr>
                      <a:r>
                        <a:rPr lang="fr-FR" sz="2000" b="1">
                          <a:solidFill>
                            <a:srgbClr val="5F497A"/>
                          </a:solidFill>
                          <a:latin typeface="Calibri"/>
                          <a:ea typeface="Calibri"/>
                          <a:cs typeface="Times New Roman"/>
                        </a:rPr>
                        <a:t>100 mA</a:t>
                      </a:r>
                      <a:endParaRPr lang="fr-FR" sz="2000">
                        <a:solidFill>
                          <a:srgbClr val="5F497A"/>
                        </a:solidFill>
                        <a:latin typeface="Calibri"/>
                        <a:ea typeface="Calibri"/>
                        <a:cs typeface="Times New Roman"/>
                      </a:endParaRPr>
                    </a:p>
                  </a:txBody>
                  <a:tcPr marL="68580" marR="68580" marT="0" marB="0">
                    <a:lnL>
                      <a:noFill/>
                    </a:lnL>
                    <a:lnR>
                      <a:noFill/>
                    </a:lnR>
                    <a:lnT>
                      <a:noFill/>
                    </a:lnT>
                    <a:lnB>
                      <a:noFill/>
                    </a:lnB>
                  </a:tcPr>
                </a:tc>
                <a:tc>
                  <a:txBody>
                    <a:bodyPr/>
                    <a:lstStyle/>
                    <a:p>
                      <a:pPr algn="l">
                        <a:lnSpc>
                          <a:spcPct val="115000"/>
                        </a:lnSpc>
                        <a:spcAft>
                          <a:spcPts val="1000"/>
                        </a:spcAft>
                      </a:pPr>
                      <a:r>
                        <a:rPr lang="fr-FR" sz="2000" u="none" strike="noStrike" dirty="0">
                          <a:solidFill>
                            <a:srgbClr val="17375E"/>
                          </a:solidFill>
                          <a:latin typeface="Calibri"/>
                          <a:ea typeface="Calibri"/>
                          <a:cs typeface="Times New Roman"/>
                          <a:hlinkClick r:id="rId2" tooltip="Électrocution"/>
                        </a:rPr>
                        <a:t>Électrocution</a:t>
                      </a:r>
                      <a:r>
                        <a:rPr lang="fr-FR" sz="2000" dirty="0">
                          <a:solidFill>
                            <a:srgbClr val="17375E"/>
                          </a:solidFill>
                          <a:latin typeface="Calibri"/>
                          <a:ea typeface="Calibri"/>
                          <a:cs typeface="Times New Roman"/>
                        </a:rPr>
                        <a:t>. Un </a:t>
                      </a:r>
                      <a:r>
                        <a:rPr lang="fr-FR" sz="2000" u="none" strike="noStrike" dirty="0">
                          <a:solidFill>
                            <a:srgbClr val="17375E"/>
                          </a:solidFill>
                          <a:latin typeface="Calibri"/>
                          <a:ea typeface="Calibri"/>
                          <a:cs typeface="Times New Roman"/>
                          <a:hlinkClick r:id="rId3" tooltip="Courant alternatif"/>
                        </a:rPr>
                        <a:t>courant alternatif</a:t>
                      </a:r>
                      <a:r>
                        <a:rPr lang="fr-FR" sz="2000" dirty="0">
                          <a:solidFill>
                            <a:srgbClr val="17375E"/>
                          </a:solidFill>
                          <a:latin typeface="Calibri"/>
                          <a:ea typeface="Calibri"/>
                          <a:cs typeface="Times New Roman"/>
                        </a:rPr>
                        <a:t> de 75 mA à 50-60 Hz appliqué durant une seconde produit une </a:t>
                      </a:r>
                      <a:r>
                        <a:rPr lang="fr-FR" sz="2000" u="none" strike="noStrike" dirty="0">
                          <a:solidFill>
                            <a:srgbClr val="17375E"/>
                          </a:solidFill>
                          <a:latin typeface="Calibri"/>
                          <a:ea typeface="Calibri"/>
                          <a:cs typeface="Times New Roman"/>
                          <a:hlinkClick r:id="rId4" tooltip="Fibrillation ventriculaire"/>
                        </a:rPr>
                        <a:t>fibrillation ventriculaire</a:t>
                      </a:r>
                      <a:r>
                        <a:rPr lang="fr-FR" sz="2000" dirty="0">
                          <a:solidFill>
                            <a:srgbClr val="17375E"/>
                          </a:solidFill>
                          <a:latin typeface="Calibri"/>
                          <a:ea typeface="Calibri"/>
                          <a:cs typeface="Times New Roman"/>
                        </a:rPr>
                        <a:t>, létale sauf intervention rapide.</a:t>
                      </a:r>
                      <a:endParaRPr lang="fr-FR" sz="2000" dirty="0">
                        <a:solidFill>
                          <a:srgbClr val="5F497A"/>
                        </a:solidFill>
                        <a:latin typeface="Calibri"/>
                        <a:ea typeface="Calibri"/>
                        <a:cs typeface="Times New Roman"/>
                      </a:endParaRPr>
                    </a:p>
                  </a:txBody>
                  <a:tcPr marL="68580" marR="68580" marT="0" marB="0">
                    <a:lnL>
                      <a:noFill/>
                    </a:lnL>
                    <a:lnR>
                      <a:noFill/>
                    </a:lnR>
                    <a:lnT>
                      <a:noFill/>
                    </a:lnT>
                    <a:lnB>
                      <a:noFill/>
                    </a:lnB>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1 A</a:t>
                      </a:r>
                      <a:endParaRPr lang="fr-FR" sz="2000">
                        <a:solidFill>
                          <a:srgbClr val="5F497A"/>
                        </a:solidFill>
                        <a:latin typeface="Calibri"/>
                        <a:ea typeface="Calibri"/>
                        <a:cs typeface="Times New Roman"/>
                      </a:endParaRPr>
                    </a:p>
                  </a:txBody>
                  <a:tcPr marL="68580" marR="68580" marT="0" marB="0">
                    <a:lnL>
                      <a:noFill/>
                    </a:lnL>
                    <a:lnR>
                      <a:noFill/>
                    </a:lnR>
                    <a:lnT>
                      <a:noFill/>
                    </a:lnT>
                    <a:lnB>
                      <a:noFill/>
                    </a:lnB>
                    <a:solidFill>
                      <a:srgbClr val="DFD8E8"/>
                    </a:solidFill>
                  </a:tcPr>
                </a:tc>
                <a:tc>
                  <a:txBody>
                    <a:bodyPr/>
                    <a:lstStyle/>
                    <a:p>
                      <a:pPr algn="l">
                        <a:lnSpc>
                          <a:spcPct val="115000"/>
                        </a:lnSpc>
                        <a:spcAft>
                          <a:spcPts val="1000"/>
                        </a:spcAft>
                      </a:pPr>
                      <a:r>
                        <a:rPr lang="fr-FR" sz="2000" u="none" strike="noStrike" dirty="0">
                          <a:solidFill>
                            <a:srgbClr val="17375E"/>
                          </a:solidFill>
                          <a:latin typeface="Calibri"/>
                          <a:ea typeface="Calibri"/>
                          <a:cs typeface="Times New Roman"/>
                          <a:hlinkClick r:id="rId5" tooltip="Ampoule à incandescence"/>
                        </a:rPr>
                        <a:t>Ampoule à incandescence</a:t>
                      </a:r>
                      <a:endParaRPr lang="fr-FR" sz="2000" dirty="0">
                        <a:solidFill>
                          <a:srgbClr val="5F497A"/>
                        </a:solidFill>
                        <a:latin typeface="Calibri"/>
                        <a:ea typeface="Calibri"/>
                        <a:cs typeface="Times New Roman"/>
                      </a:endParaRPr>
                    </a:p>
                  </a:txBody>
                  <a:tcPr marL="68580" marR="68580" marT="0" marB="0">
                    <a:lnL>
                      <a:noFill/>
                    </a:lnL>
                    <a:lnR>
                      <a:noFill/>
                    </a:lnR>
                    <a:lnT>
                      <a:noFill/>
                    </a:lnT>
                    <a:lnB>
                      <a:noFill/>
                    </a:lnB>
                    <a:solidFill>
                      <a:srgbClr val="DFD8E8"/>
                    </a:solidFill>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10 A</a:t>
                      </a:r>
                      <a:endParaRPr lang="fr-FR" sz="2000">
                        <a:solidFill>
                          <a:srgbClr val="5F497A"/>
                        </a:solidFill>
                        <a:latin typeface="Calibri"/>
                        <a:ea typeface="Calibri"/>
                        <a:cs typeface="Times New Roman"/>
                      </a:endParaRPr>
                    </a:p>
                  </a:txBody>
                  <a:tcPr marL="68580" marR="68580" marT="0" marB="0">
                    <a:lnL>
                      <a:noFill/>
                    </a:lnL>
                    <a:lnR>
                      <a:noFill/>
                    </a:lnR>
                    <a:lnT>
                      <a:noFill/>
                    </a:lnT>
                    <a:lnB>
                      <a:noFill/>
                    </a:lnB>
                  </a:tcPr>
                </a:tc>
                <a:tc>
                  <a:txBody>
                    <a:bodyPr/>
                    <a:lstStyle/>
                    <a:p>
                      <a:pPr algn="l">
                        <a:lnSpc>
                          <a:spcPct val="115000"/>
                        </a:lnSpc>
                        <a:spcAft>
                          <a:spcPts val="1000"/>
                        </a:spcAft>
                      </a:pPr>
                      <a:r>
                        <a:rPr lang="fr-FR" sz="2000" u="none" strike="noStrike" dirty="0">
                          <a:solidFill>
                            <a:srgbClr val="17375E"/>
                          </a:solidFill>
                          <a:latin typeface="Calibri"/>
                          <a:ea typeface="Calibri"/>
                          <a:cs typeface="Times New Roman"/>
                          <a:hlinkClick r:id="rId6" tooltip="Radiateur"/>
                        </a:rPr>
                        <a:t>Radiateur</a:t>
                      </a:r>
                      <a:endParaRPr lang="fr-FR" sz="2000" dirty="0">
                        <a:solidFill>
                          <a:srgbClr val="5F497A"/>
                        </a:solidFill>
                        <a:latin typeface="Calibri"/>
                        <a:ea typeface="Calibri"/>
                        <a:cs typeface="Times New Roman"/>
                      </a:endParaRPr>
                    </a:p>
                  </a:txBody>
                  <a:tcPr marL="68580" marR="68580" marT="0" marB="0">
                    <a:lnL>
                      <a:noFill/>
                    </a:lnL>
                    <a:lnR>
                      <a:noFill/>
                    </a:lnR>
                    <a:lnT>
                      <a:noFill/>
                    </a:lnT>
                    <a:lnB>
                      <a:noFill/>
                    </a:lnB>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100 A</a:t>
                      </a:r>
                      <a:endParaRPr lang="fr-FR" sz="2000">
                        <a:solidFill>
                          <a:srgbClr val="5F497A"/>
                        </a:solidFill>
                        <a:latin typeface="Calibri"/>
                        <a:ea typeface="Calibri"/>
                        <a:cs typeface="Times New Roman"/>
                      </a:endParaRPr>
                    </a:p>
                  </a:txBody>
                  <a:tcPr marL="68580" marR="68580" marT="0" marB="0">
                    <a:lnL>
                      <a:noFill/>
                    </a:lnL>
                    <a:lnR>
                      <a:noFill/>
                    </a:lnR>
                    <a:lnT>
                      <a:noFill/>
                    </a:lnT>
                    <a:lnB>
                      <a:noFill/>
                    </a:lnB>
                    <a:solidFill>
                      <a:srgbClr val="DFD8E8"/>
                    </a:solidFill>
                  </a:tcPr>
                </a:tc>
                <a:tc>
                  <a:txBody>
                    <a:bodyPr/>
                    <a:lstStyle/>
                    <a:p>
                      <a:pPr algn="l">
                        <a:lnSpc>
                          <a:spcPct val="115000"/>
                        </a:lnSpc>
                        <a:spcAft>
                          <a:spcPts val="1000"/>
                        </a:spcAft>
                      </a:pPr>
                      <a:r>
                        <a:rPr lang="fr-FR" sz="2000" u="none" strike="noStrike" dirty="0">
                          <a:solidFill>
                            <a:srgbClr val="17375E"/>
                          </a:solidFill>
                          <a:latin typeface="Calibri"/>
                          <a:ea typeface="Calibri"/>
                          <a:cs typeface="Times New Roman"/>
                          <a:hlinkClick r:id="rId7" tooltip="Démarreur"/>
                        </a:rPr>
                        <a:t>Démarreur</a:t>
                      </a:r>
                      <a:r>
                        <a:rPr lang="fr-FR" sz="2000" dirty="0">
                          <a:solidFill>
                            <a:srgbClr val="17375E"/>
                          </a:solidFill>
                          <a:latin typeface="Calibri"/>
                          <a:ea typeface="Calibri"/>
                          <a:cs typeface="Times New Roman"/>
                        </a:rPr>
                        <a:t> automobile</a:t>
                      </a:r>
                      <a:endParaRPr lang="fr-FR" sz="2000" dirty="0">
                        <a:solidFill>
                          <a:srgbClr val="5F497A"/>
                        </a:solidFill>
                        <a:latin typeface="Calibri"/>
                        <a:ea typeface="Calibri"/>
                        <a:cs typeface="Times New Roman"/>
                      </a:endParaRPr>
                    </a:p>
                  </a:txBody>
                  <a:tcPr marL="68580" marR="68580" marT="0" marB="0">
                    <a:lnL>
                      <a:noFill/>
                    </a:lnL>
                    <a:lnR>
                      <a:noFill/>
                    </a:lnR>
                    <a:lnT>
                      <a:noFill/>
                    </a:lnT>
                    <a:lnB>
                      <a:noFill/>
                    </a:lnB>
                    <a:solidFill>
                      <a:srgbClr val="DFD8E8"/>
                    </a:solidFill>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1 kA</a:t>
                      </a:r>
                      <a:endParaRPr lang="fr-FR" sz="2000">
                        <a:solidFill>
                          <a:srgbClr val="5F497A"/>
                        </a:solidFill>
                        <a:latin typeface="Calibri"/>
                        <a:ea typeface="Calibri"/>
                        <a:cs typeface="Times New Roman"/>
                      </a:endParaRPr>
                    </a:p>
                  </a:txBody>
                  <a:tcPr marL="68580" marR="68580" marT="0" marB="0">
                    <a:lnL>
                      <a:noFill/>
                    </a:lnL>
                    <a:lnR>
                      <a:noFill/>
                    </a:lnR>
                    <a:lnT>
                      <a:noFill/>
                    </a:lnT>
                    <a:lnB>
                      <a:noFill/>
                    </a:lnB>
                  </a:tcPr>
                </a:tc>
                <a:tc>
                  <a:txBody>
                    <a:bodyPr/>
                    <a:lstStyle/>
                    <a:p>
                      <a:pPr algn="l">
                        <a:lnSpc>
                          <a:spcPct val="115000"/>
                        </a:lnSpc>
                        <a:spcAft>
                          <a:spcPts val="1000"/>
                        </a:spcAft>
                      </a:pPr>
                      <a:r>
                        <a:rPr lang="fr-FR" sz="2000" dirty="0">
                          <a:solidFill>
                            <a:srgbClr val="17375E"/>
                          </a:solidFill>
                          <a:latin typeface="Calibri"/>
                          <a:ea typeface="Calibri"/>
                          <a:cs typeface="Times New Roman"/>
                        </a:rPr>
                        <a:t>Moteur de </a:t>
                      </a:r>
                      <a:r>
                        <a:rPr lang="fr-FR" sz="2000" u="none" strike="noStrike" dirty="0">
                          <a:solidFill>
                            <a:srgbClr val="17375E"/>
                          </a:solidFill>
                          <a:latin typeface="Calibri"/>
                          <a:ea typeface="Calibri"/>
                          <a:cs typeface="Times New Roman"/>
                          <a:hlinkClick r:id="rId8" tooltip="Locomotive"/>
                        </a:rPr>
                        <a:t>locomotive</a:t>
                      </a:r>
                      <a:endParaRPr lang="fr-FR" sz="2000" dirty="0">
                        <a:solidFill>
                          <a:srgbClr val="5F497A"/>
                        </a:solidFill>
                        <a:latin typeface="Calibri"/>
                        <a:ea typeface="Calibri"/>
                        <a:cs typeface="Times New Roman"/>
                      </a:endParaRPr>
                    </a:p>
                  </a:txBody>
                  <a:tcPr marL="68580" marR="68580" marT="0" marB="0">
                    <a:lnL>
                      <a:noFill/>
                    </a:lnL>
                    <a:lnR>
                      <a:noFill/>
                    </a:lnR>
                    <a:lnT>
                      <a:noFill/>
                    </a:lnT>
                    <a:lnB>
                      <a:noFill/>
                    </a:lnB>
                  </a:tcPr>
                </a:tc>
              </a:tr>
              <a:tr h="488160">
                <a:tc>
                  <a:txBody>
                    <a:bodyPr/>
                    <a:lstStyle/>
                    <a:p>
                      <a:pPr algn="l">
                        <a:lnSpc>
                          <a:spcPct val="115000"/>
                        </a:lnSpc>
                        <a:spcAft>
                          <a:spcPts val="1000"/>
                        </a:spcAft>
                      </a:pPr>
                      <a:r>
                        <a:rPr lang="fr-FR" sz="2000" b="1">
                          <a:solidFill>
                            <a:srgbClr val="5F497A"/>
                          </a:solidFill>
                          <a:latin typeface="Calibri"/>
                          <a:ea typeface="Calibri"/>
                          <a:cs typeface="Times New Roman"/>
                        </a:rPr>
                        <a:t>10 kA</a:t>
                      </a:r>
                      <a:endParaRPr lang="fr-FR" sz="2000">
                        <a:solidFill>
                          <a:srgbClr val="5F497A"/>
                        </a:solidFill>
                        <a:latin typeface="Calibri"/>
                        <a:ea typeface="Calibri"/>
                        <a:cs typeface="Times New Roman"/>
                      </a:endParaRPr>
                    </a:p>
                  </a:txBody>
                  <a:tcPr marL="68580" marR="68580" marT="0" marB="0">
                    <a:lnL>
                      <a:noFill/>
                    </a:lnL>
                    <a:lnR>
                      <a:noFill/>
                    </a:lnR>
                    <a:lnT>
                      <a:noFill/>
                    </a:lnT>
                    <a:lnB w="12700" cap="flat" cmpd="sng" algn="ctr">
                      <a:solidFill>
                        <a:srgbClr val="8064A2"/>
                      </a:solidFill>
                      <a:prstDash val="solid"/>
                      <a:round/>
                      <a:headEnd type="none" w="med" len="med"/>
                      <a:tailEnd type="none" w="med" len="med"/>
                    </a:lnB>
                    <a:solidFill>
                      <a:srgbClr val="DFD8E8"/>
                    </a:solidFill>
                  </a:tcPr>
                </a:tc>
                <a:tc>
                  <a:txBody>
                    <a:bodyPr/>
                    <a:lstStyle/>
                    <a:p>
                      <a:pPr algn="l">
                        <a:lnSpc>
                          <a:spcPct val="115000"/>
                        </a:lnSpc>
                        <a:spcAft>
                          <a:spcPts val="1000"/>
                        </a:spcAft>
                      </a:pPr>
                      <a:r>
                        <a:rPr lang="fr-FR" sz="2000" u="none" strike="noStrike" dirty="0">
                          <a:solidFill>
                            <a:srgbClr val="17375E"/>
                          </a:solidFill>
                          <a:latin typeface="Calibri"/>
                          <a:ea typeface="Calibri"/>
                          <a:cs typeface="Times New Roman"/>
                          <a:hlinkClick r:id="rId9" tooltip="Foudre"/>
                        </a:rPr>
                        <a:t>éclair</a:t>
                      </a:r>
                      <a:r>
                        <a:rPr lang="fr-FR" sz="2000" dirty="0">
                          <a:solidFill>
                            <a:srgbClr val="17375E"/>
                          </a:solidFill>
                          <a:latin typeface="Calibri"/>
                          <a:ea typeface="Calibri"/>
                          <a:cs typeface="Times New Roman"/>
                        </a:rPr>
                        <a:t> </a:t>
                      </a:r>
                      <a:r>
                        <a:rPr lang="fr-FR" sz="2000" baseline="30000" dirty="0">
                          <a:solidFill>
                            <a:srgbClr val="17375E"/>
                          </a:solidFill>
                          <a:latin typeface="Calibri"/>
                          <a:ea typeface="Calibri"/>
                          <a:cs typeface="Times New Roman"/>
                        </a:rPr>
                        <a:t> []</a:t>
                      </a:r>
                      <a:endParaRPr lang="fr-FR" sz="2000" dirty="0">
                        <a:solidFill>
                          <a:srgbClr val="5F497A"/>
                        </a:solidFill>
                        <a:latin typeface="Calibri"/>
                        <a:ea typeface="Calibri"/>
                        <a:cs typeface="Times New Roman"/>
                      </a:endParaRPr>
                    </a:p>
                  </a:txBody>
                  <a:tcPr marL="68580" marR="68580" marT="0" marB="0">
                    <a:lnL>
                      <a:noFill/>
                    </a:lnL>
                    <a:lnR>
                      <a:noFill/>
                    </a:lnR>
                    <a:lnT>
                      <a:noFill/>
                    </a:lnT>
                    <a:lnB w="12700" cap="flat" cmpd="sng" algn="ctr">
                      <a:solidFill>
                        <a:srgbClr val="8064A2"/>
                      </a:solidFill>
                      <a:prstDash val="solid"/>
                      <a:round/>
                      <a:headEnd type="none" w="med" len="med"/>
                      <a:tailEnd type="none" w="med" len="med"/>
                    </a:lnB>
                    <a:solidFill>
                      <a:srgbClr val="DFD8E8"/>
                    </a:solidFill>
                  </a:tcPr>
                </a:tc>
              </a:tr>
            </a:tbl>
          </a:graphicData>
        </a:graphic>
      </p:graphicFrame>
      <p:pic>
        <p:nvPicPr>
          <p:cNvPr id="37913" name="Image 4"/>
          <p:cNvPicPr>
            <a:picLocks noChangeAspect="1" noChangeArrowheads="1"/>
          </p:cNvPicPr>
          <p:nvPr/>
        </p:nvPicPr>
        <p:blipFill>
          <a:blip r:embed="rId10" cstate="print"/>
          <a:srcRect/>
          <a:stretch>
            <a:fillRect/>
          </a:stretch>
        </p:blipFill>
        <p:spPr bwMode="auto">
          <a:xfrm>
            <a:off x="6716713" y="7234238"/>
            <a:ext cx="1785937" cy="1927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4"/>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E46322EE-01F8-4108-B798-F94D714F2678}" type="slidenum">
              <a:rPr lang="en-US" sz="1800">
                <a:solidFill>
                  <a:schemeClr val="tx1"/>
                </a:solidFill>
                <a:ea typeface="Gill Sans" charset="0"/>
                <a:cs typeface="Gill Sans" charset="0"/>
              </a:rPr>
              <a:pPr/>
              <a:t>120</a:t>
            </a:fld>
            <a:endParaRPr lang="en-US" sz="1800">
              <a:solidFill>
                <a:schemeClr val="tx1"/>
              </a:solidFill>
              <a:ea typeface="Gill Sans" charset="0"/>
              <a:cs typeface="Gill Sans" charset="0"/>
            </a:endParaRPr>
          </a:p>
        </p:txBody>
      </p:sp>
      <p:pic>
        <p:nvPicPr>
          <p:cNvPr id="135175" name="Picture 6"/>
          <p:cNvPicPr>
            <a:picLocks noChangeAspect="1" noChangeArrowheads="1"/>
          </p:cNvPicPr>
          <p:nvPr/>
        </p:nvPicPr>
        <p:blipFill>
          <a:blip r:embed="rId3" cstate="print"/>
          <a:srcRect/>
          <a:stretch>
            <a:fillRect/>
          </a:stretch>
        </p:blipFill>
        <p:spPr bwMode="auto">
          <a:xfrm>
            <a:off x="17767300" y="10960100"/>
            <a:ext cx="1587500" cy="762000"/>
          </a:xfrm>
          <a:prstGeom prst="rect">
            <a:avLst/>
          </a:prstGeom>
          <a:noFill/>
          <a:ln w="12700">
            <a:noFill/>
            <a:miter lim="800000"/>
            <a:headEnd/>
            <a:tailEnd/>
          </a:ln>
        </p:spPr>
      </p:pic>
      <p:sp>
        <p:nvSpPr>
          <p:cNvPr id="135177" name="Rectangle 8"/>
          <p:cNvSpPr>
            <a:spLocks/>
          </p:cNvSpPr>
          <p:nvPr/>
        </p:nvSpPr>
        <p:spPr bwMode="auto">
          <a:xfrm>
            <a:off x="237704" y="1348408"/>
            <a:ext cx="11976100" cy="1168400"/>
          </a:xfrm>
          <a:prstGeom prst="rect">
            <a:avLst/>
          </a:prstGeom>
          <a:noFill/>
          <a:ln w="12700">
            <a:noFill/>
            <a:miter lim="800000"/>
            <a:headEnd/>
            <a:tailEnd/>
          </a:ln>
        </p:spPr>
        <p:txBody>
          <a:bodyPr lIns="0" tIns="0" rIns="0" bIns="0" anchor="ctr"/>
          <a:lstStyle/>
          <a:p>
            <a:pPr algn="just"/>
            <a:r>
              <a:rPr lang="en-US" sz="2400" dirty="0" smtClean="0">
                <a:solidFill>
                  <a:schemeClr val="tx1"/>
                </a:solidFill>
                <a:ea typeface="Gill Sans" charset="0"/>
                <a:cs typeface="Gill Sans" charset="0"/>
              </a:rPr>
              <a:t>On </a:t>
            </a:r>
            <a:r>
              <a:rPr lang="en-US" sz="2400" dirty="0">
                <a:solidFill>
                  <a:schemeClr val="tx1"/>
                </a:solidFill>
                <a:ea typeface="Gill Sans" charset="0"/>
                <a:cs typeface="Gill Sans" charset="0"/>
              </a:rPr>
              <a:t>suppose le </a:t>
            </a:r>
            <a:r>
              <a:rPr lang="en-US" sz="2400" dirty="0" err="1">
                <a:solidFill>
                  <a:schemeClr val="tx1"/>
                </a:solidFill>
                <a:ea typeface="Gill Sans" charset="0"/>
                <a:cs typeface="Gill Sans" charset="0"/>
              </a:rPr>
              <a:t>frottement</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l’air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sur</a:t>
            </a:r>
            <a:r>
              <a:rPr lang="en-US" sz="2400" dirty="0">
                <a:solidFill>
                  <a:schemeClr val="tx1"/>
                </a:solidFill>
                <a:ea typeface="Gill Sans" charset="0"/>
                <a:cs typeface="Gill Sans" charset="0"/>
              </a:rPr>
              <a:t> la masse pas </a:t>
            </a:r>
            <a:r>
              <a:rPr lang="en-US" sz="2400" dirty="0" err="1">
                <a:solidFill>
                  <a:schemeClr val="tx1"/>
                </a:solidFill>
                <a:ea typeface="Gill Sans" charset="0"/>
                <a:cs typeface="Gill Sans" charset="0"/>
              </a:rPr>
              <a:t>négligeable</a:t>
            </a:r>
            <a:r>
              <a:rPr lang="en-US" sz="2400" dirty="0">
                <a:solidFill>
                  <a:schemeClr val="tx1"/>
                </a:solidFill>
                <a:ea typeface="Gill Sans" charset="0"/>
                <a:cs typeface="Gill Sans" charset="0"/>
              </a:rPr>
              <a:t>  et </a:t>
            </a:r>
            <a:r>
              <a:rPr lang="en-US" sz="2400" dirty="0" err="1">
                <a:solidFill>
                  <a:schemeClr val="tx1"/>
                </a:solidFill>
                <a:ea typeface="Gill Sans" charset="0"/>
                <a:cs typeface="Gill Sans" charset="0"/>
              </a:rPr>
              <a:t>vérifiant</a:t>
            </a:r>
            <a:r>
              <a:rPr lang="en-US" sz="2400" dirty="0">
                <a:solidFill>
                  <a:schemeClr val="tx1"/>
                </a:solidFill>
                <a:ea typeface="Gill Sans" charset="0"/>
                <a:cs typeface="Gill Sans" charset="0"/>
              </a:rPr>
              <a:t> la </a:t>
            </a:r>
            <a:r>
              <a:rPr lang="en-US" sz="2400" dirty="0" err="1">
                <a:solidFill>
                  <a:schemeClr val="tx1"/>
                </a:solidFill>
                <a:ea typeface="Gill Sans" charset="0"/>
                <a:cs typeface="Gill Sans" charset="0"/>
              </a:rPr>
              <a:t>loi</a:t>
            </a:r>
            <a:r>
              <a:rPr lang="en-US" sz="2400" dirty="0">
                <a:solidFill>
                  <a:schemeClr val="tx1"/>
                </a:solidFill>
                <a:ea typeface="Gill Sans" charset="0"/>
                <a:cs typeface="Gill Sans" charset="0"/>
              </a:rPr>
              <a:t> de Stokes. </a:t>
            </a:r>
            <a:r>
              <a:rPr lang="en-US" sz="2400" dirty="0" err="1" smtClean="0">
                <a:solidFill>
                  <a:schemeClr val="tx1"/>
                </a:solidFill>
                <a:ea typeface="Gill Sans" charset="0"/>
                <a:cs typeface="Gill Sans" charset="0"/>
              </a:rPr>
              <a:t>Rétablir</a:t>
            </a:r>
            <a:r>
              <a:rPr lang="en-US" sz="2400" dirty="0" smtClean="0">
                <a:solidFill>
                  <a:schemeClr val="tx1"/>
                </a:solidFill>
                <a:ea typeface="Gill Sans" charset="0"/>
                <a:cs typeface="Gill Sans" charset="0"/>
              </a:rPr>
              <a:t> </a:t>
            </a:r>
            <a:r>
              <a:rPr lang="en-US" sz="2400" dirty="0" err="1" smtClean="0">
                <a:solidFill>
                  <a:schemeClr val="tx1"/>
                </a:solidFill>
                <a:ea typeface="Gill Sans" charset="0"/>
                <a:cs typeface="Gill Sans" charset="0"/>
              </a:rPr>
              <a:t>l’équation</a:t>
            </a:r>
            <a:r>
              <a:rPr lang="en-US" sz="2400" dirty="0" smtClean="0">
                <a:solidFill>
                  <a:schemeClr val="tx1"/>
                </a:solidFill>
                <a:ea typeface="Gill Sans" charset="0"/>
                <a:cs typeface="Gill Sans" charset="0"/>
              </a:rPr>
              <a:t> de </a:t>
            </a:r>
            <a:r>
              <a:rPr lang="en-US" sz="2400" dirty="0" err="1" smtClean="0">
                <a:solidFill>
                  <a:schemeClr val="tx1"/>
                </a:solidFill>
                <a:ea typeface="Gill Sans" charset="0"/>
                <a:cs typeface="Gill Sans" charset="0"/>
              </a:rPr>
              <a:t>l’oscillateur</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p:txBody>
      </p:sp>
      <p:sp>
        <p:nvSpPr>
          <p:cNvPr id="135178" name="Rectangle 9"/>
          <p:cNvSpPr>
            <a:spLocks/>
          </p:cNvSpPr>
          <p:nvPr/>
        </p:nvSpPr>
        <p:spPr bwMode="auto">
          <a:xfrm>
            <a:off x="381720" y="3796680"/>
            <a:ext cx="11976100" cy="457200"/>
          </a:xfrm>
          <a:prstGeom prst="rect">
            <a:avLst/>
          </a:prstGeom>
          <a:noFill/>
          <a:ln w="12700">
            <a:noFill/>
            <a:miter lim="800000"/>
            <a:headEnd/>
            <a:tailEnd/>
          </a:ln>
        </p:spPr>
        <p:txBody>
          <a:bodyPr lIns="0" tIns="0" rIns="0" bIns="0" anchor="ctr"/>
          <a:lstStyle/>
          <a:p>
            <a:pPr algn="just"/>
            <a:r>
              <a:rPr lang="en-US" sz="2400" dirty="0">
                <a:solidFill>
                  <a:schemeClr val="tx1"/>
                </a:solidFill>
                <a:ea typeface="Gill Sans" charset="0"/>
                <a:cs typeface="Gill Sans" charset="0"/>
              </a:rPr>
              <a:t>Dissipation </a:t>
            </a:r>
            <a:r>
              <a:rPr lang="en-US" sz="2400" dirty="0" err="1">
                <a:solidFill>
                  <a:schemeClr val="tx1"/>
                </a:solidFill>
                <a:ea typeface="Gill Sans" charset="0"/>
                <a:cs typeface="Gill Sans" charset="0"/>
              </a:rPr>
              <a:t>d’énergie</a:t>
            </a:r>
            <a:r>
              <a:rPr lang="en-US" sz="2400" dirty="0">
                <a:solidFill>
                  <a:schemeClr val="tx1"/>
                </a:solidFill>
                <a:ea typeface="Gill Sans" charset="0"/>
                <a:cs typeface="Gill Sans" charset="0"/>
              </a:rPr>
              <a:t> en </a:t>
            </a:r>
            <a:r>
              <a:rPr lang="en-US" sz="2400" dirty="0" err="1">
                <a:solidFill>
                  <a:schemeClr val="tx1"/>
                </a:solidFill>
                <a:ea typeface="Gill Sans" charset="0"/>
                <a:cs typeface="Gill Sans" charset="0"/>
              </a:rPr>
              <a:t>frottement</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échauffement</a:t>
            </a:r>
            <a:r>
              <a:rPr lang="en-US" sz="2400" dirty="0">
                <a:solidFill>
                  <a:schemeClr val="tx1"/>
                </a:solidFill>
                <a:ea typeface="Gill Sans" charset="0"/>
                <a:cs typeface="Gill Sans" charset="0"/>
              </a:rPr>
              <a:t> par </a:t>
            </a:r>
            <a:r>
              <a:rPr lang="en-US" sz="2400" dirty="0" err="1">
                <a:solidFill>
                  <a:schemeClr val="tx1"/>
                </a:solidFill>
                <a:ea typeface="Gill Sans" charset="0"/>
                <a:cs typeface="Gill Sans" charset="0"/>
              </a:rPr>
              <a:t>effet</a:t>
            </a:r>
            <a:r>
              <a:rPr lang="en-US" sz="2400" dirty="0">
                <a:solidFill>
                  <a:schemeClr val="tx1"/>
                </a:solidFill>
                <a:ea typeface="Gill Sans" charset="0"/>
                <a:cs typeface="Gill Sans" charset="0"/>
              </a:rPr>
              <a:t> Joule. = </a:t>
            </a:r>
            <a:r>
              <a:rPr lang="en-US" sz="2400" dirty="0" err="1">
                <a:solidFill>
                  <a:schemeClr val="tx1"/>
                </a:solidFill>
                <a:ea typeface="Gill Sans" charset="0"/>
                <a:cs typeface="Gill Sans" charset="0"/>
              </a:rPr>
              <a:t>chaleur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tous</a:t>
            </a:r>
            <a:r>
              <a:rPr lang="en-US" sz="2400" dirty="0">
                <a:solidFill>
                  <a:schemeClr val="tx1"/>
                </a:solidFill>
                <a:ea typeface="Gill Sans" charset="0"/>
                <a:cs typeface="Gill Sans" charset="0"/>
              </a:rPr>
              <a:t> les </a:t>
            </a:r>
            <a:r>
              <a:rPr lang="en-US" sz="2400" dirty="0" err="1">
                <a:solidFill>
                  <a:schemeClr val="tx1"/>
                </a:solidFill>
                <a:ea typeface="Gill Sans" charset="0"/>
                <a:cs typeface="Gill Sans" charset="0"/>
              </a:rPr>
              <a:t>cas</a:t>
            </a:r>
            <a:r>
              <a:rPr lang="en-US" sz="2400" dirty="0">
                <a:solidFill>
                  <a:schemeClr val="tx1"/>
                </a:solidFill>
                <a:ea typeface="Gill Sans" charset="0"/>
                <a:cs typeface="Gill Sans" charset="0"/>
              </a:rPr>
              <a:t> !</a:t>
            </a:r>
          </a:p>
        </p:txBody>
      </p:sp>
      <p:sp>
        <p:nvSpPr>
          <p:cNvPr id="7" name="Rectangle 9"/>
          <p:cNvSpPr>
            <a:spLocks/>
          </p:cNvSpPr>
          <p:nvPr/>
        </p:nvSpPr>
        <p:spPr bwMode="auto">
          <a:xfrm>
            <a:off x="309712" y="556320"/>
            <a:ext cx="7445949"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2. </a:t>
            </a:r>
            <a:r>
              <a:rPr lang="en-US" sz="2400" b="1" u="sng" dirty="0" err="1" smtClean="0">
                <a:solidFill>
                  <a:srgbClr val="2B4714"/>
                </a:solidFill>
                <a:ea typeface="Gill Sans" charset="0"/>
                <a:cs typeface="Gill Sans" charset="0"/>
              </a:rPr>
              <a:t>Système</a:t>
            </a:r>
            <a:r>
              <a:rPr lang="en-US" sz="2400" b="1" u="sng" dirty="0" smtClean="0">
                <a:solidFill>
                  <a:srgbClr val="2B4714"/>
                </a:solidFill>
                <a:ea typeface="Gill Sans" charset="0"/>
                <a:cs typeface="Gill Sans" charset="0"/>
              </a:rPr>
              <a:t> masse </a:t>
            </a:r>
            <a:r>
              <a:rPr lang="en-US" sz="2400" b="1" u="sng" dirty="0" err="1" smtClean="0">
                <a:solidFill>
                  <a:srgbClr val="2B4714"/>
                </a:solidFill>
                <a:ea typeface="Gill Sans" charset="0"/>
                <a:cs typeface="Gill Sans" charset="0"/>
              </a:rPr>
              <a:t>ressort</a:t>
            </a:r>
            <a:r>
              <a:rPr lang="en-US" sz="2400" b="1" u="sng" dirty="0" smtClean="0">
                <a:solidFill>
                  <a:srgbClr val="2B4714"/>
                </a:solidFill>
                <a:ea typeface="Gill Sans" charset="0"/>
                <a:cs typeface="Gill Sans" charset="0"/>
              </a:rPr>
              <a:t> avec force de </a:t>
            </a:r>
            <a:r>
              <a:rPr lang="en-US" sz="2400" b="1" u="sng" dirty="0" err="1" smtClean="0">
                <a:solidFill>
                  <a:srgbClr val="2B4714"/>
                </a:solidFill>
                <a:ea typeface="Gill Sans" charset="0"/>
                <a:cs typeface="Gill Sans" charset="0"/>
              </a:rPr>
              <a:t>frottement</a:t>
            </a:r>
            <a:endParaRPr lang="en-US" sz="2400" b="1" u="sng" dirty="0">
              <a:solidFill>
                <a:srgbClr val="2B4714"/>
              </a:solidFill>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19" name="Picture 19"/>
          <p:cNvPicPr>
            <a:picLocks noChangeAspect="1" noChangeArrowheads="1"/>
          </p:cNvPicPr>
          <p:nvPr/>
        </p:nvPicPr>
        <p:blipFill>
          <a:blip r:embed="rId2" cstate="print"/>
          <a:srcRect/>
          <a:stretch>
            <a:fillRect/>
          </a:stretch>
        </p:blipFill>
        <p:spPr bwMode="auto">
          <a:xfrm>
            <a:off x="650451" y="1924472"/>
            <a:ext cx="11862761" cy="6768752"/>
          </a:xfrm>
          <a:prstGeom prst="rect">
            <a:avLst/>
          </a:prstGeom>
          <a:noFill/>
          <a:ln w="9525">
            <a:noFill/>
            <a:miter lim="800000"/>
            <a:headEnd/>
            <a:tailEnd/>
          </a:ln>
        </p:spPr>
      </p:pic>
      <p:sp>
        <p:nvSpPr>
          <p:cNvPr id="4" name="Rectangle 9"/>
          <p:cNvSpPr>
            <a:spLocks/>
          </p:cNvSpPr>
          <p:nvPr/>
        </p:nvSpPr>
        <p:spPr bwMode="auto">
          <a:xfrm>
            <a:off x="669752" y="844352"/>
            <a:ext cx="6301020"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3. Tableau </a:t>
            </a:r>
            <a:r>
              <a:rPr lang="en-US" sz="2400" b="1" u="sng" dirty="0" err="1" smtClean="0">
                <a:solidFill>
                  <a:srgbClr val="2B4714"/>
                </a:solidFill>
                <a:ea typeface="Gill Sans" charset="0"/>
                <a:cs typeface="Gill Sans" charset="0"/>
              </a:rPr>
              <a:t>d’analogie</a:t>
            </a:r>
            <a:r>
              <a:rPr lang="en-US" sz="2400" b="1" u="sng" dirty="0" smtClean="0">
                <a:solidFill>
                  <a:srgbClr val="2B4714"/>
                </a:solidFill>
                <a:ea typeface="Gill Sans" charset="0"/>
                <a:cs typeface="Gill Sans" charset="0"/>
              </a:rPr>
              <a:t> </a:t>
            </a:r>
            <a:r>
              <a:rPr lang="en-US" sz="2400" b="1" u="sng" dirty="0" err="1" smtClean="0">
                <a:solidFill>
                  <a:srgbClr val="2B4714"/>
                </a:solidFill>
                <a:ea typeface="Gill Sans" charset="0"/>
                <a:cs typeface="Gill Sans" charset="0"/>
              </a:rPr>
              <a:t>mécanique</a:t>
            </a:r>
            <a:r>
              <a:rPr lang="en-US" sz="2400" b="1" u="sng" dirty="0" smtClean="0">
                <a:solidFill>
                  <a:srgbClr val="2B4714"/>
                </a:solidFill>
                <a:ea typeface="Gill Sans" charset="0"/>
                <a:cs typeface="Gill Sans" charset="0"/>
              </a:rPr>
              <a:t> </a:t>
            </a:r>
            <a:r>
              <a:rPr lang="en-US" sz="2400" b="1" u="sng" dirty="0" err="1" smtClean="0">
                <a:solidFill>
                  <a:srgbClr val="2B4714"/>
                </a:solidFill>
                <a:ea typeface="Gill Sans" charset="0"/>
                <a:cs typeface="Gill Sans" charset="0"/>
              </a:rPr>
              <a:t>électricité</a:t>
            </a:r>
            <a:endParaRPr lang="en-US" sz="2400" b="1" u="sng" dirty="0">
              <a:solidFill>
                <a:srgbClr val="2B4714"/>
              </a:solidFill>
              <a:ea typeface="Gill Sans" charset="0"/>
              <a:cs typeface="Gill Sans"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38918" name="Text Box 5"/>
          <p:cNvSpPr txBox="1">
            <a:spLocks noChangeArrowheads="1"/>
          </p:cNvSpPr>
          <p:nvPr/>
        </p:nvSpPr>
        <p:spPr bwMode="auto">
          <a:xfrm>
            <a:off x="12566650" y="9385300"/>
            <a:ext cx="228600" cy="368300"/>
          </a:xfrm>
          <a:prstGeom prst="rect">
            <a:avLst/>
          </a:prstGeom>
          <a:noFill/>
          <a:ln w="12700">
            <a:noFill/>
            <a:miter lim="800000"/>
            <a:headEnd/>
            <a:tailEnd/>
          </a:ln>
        </p:spPr>
        <p:txBody>
          <a:bodyPr wrap="none"/>
          <a:lstStyle/>
          <a:p>
            <a:fld id="{82202BC5-D472-431D-A790-6D55FB490F3C}" type="slidenum">
              <a:rPr lang="en-US" sz="1800">
                <a:solidFill>
                  <a:schemeClr val="tx1"/>
                </a:solidFill>
                <a:ea typeface="Gill Sans" charset="0"/>
                <a:cs typeface="Gill Sans" charset="0"/>
              </a:rPr>
              <a:pPr/>
              <a:t>13</a:t>
            </a:fld>
            <a:endParaRPr lang="en-US" sz="1800">
              <a:solidFill>
                <a:schemeClr val="tx1"/>
              </a:solidFill>
              <a:ea typeface="Gill Sans" charset="0"/>
              <a:cs typeface="Gill Sans" charset="0"/>
            </a:endParaRPr>
          </a:p>
        </p:txBody>
      </p:sp>
      <p:sp>
        <p:nvSpPr>
          <p:cNvPr id="38920" name="Rectangle 7"/>
          <p:cNvSpPr>
            <a:spLocks/>
          </p:cNvSpPr>
          <p:nvPr/>
        </p:nvSpPr>
        <p:spPr bwMode="auto">
          <a:xfrm>
            <a:off x="498957" y="856734"/>
            <a:ext cx="3675686"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4- </a:t>
            </a:r>
            <a:r>
              <a:rPr lang="en-US" sz="2400" b="1" u="sng" dirty="0" err="1">
                <a:solidFill>
                  <a:srgbClr val="2B4714"/>
                </a:solidFill>
                <a:ea typeface="Gill Sans" charset="0"/>
                <a:cs typeface="Gill Sans" charset="0"/>
              </a:rPr>
              <a:t>Différence</a:t>
            </a:r>
            <a:r>
              <a:rPr lang="en-US" sz="2400" b="1" u="sng" dirty="0">
                <a:solidFill>
                  <a:srgbClr val="2B4714"/>
                </a:solidFill>
                <a:ea typeface="Gill Sans" charset="0"/>
                <a:cs typeface="Gill Sans" charset="0"/>
              </a:rPr>
              <a:t> de </a:t>
            </a:r>
            <a:r>
              <a:rPr lang="en-US" sz="2400" b="1" u="sng" dirty="0" err="1">
                <a:solidFill>
                  <a:srgbClr val="2B4714"/>
                </a:solidFill>
                <a:ea typeface="Gill Sans" charset="0"/>
                <a:cs typeface="Gill Sans" charset="0"/>
              </a:rPr>
              <a:t>potentiel</a:t>
            </a:r>
            <a:endParaRPr lang="en-US" sz="2400" b="1" u="sng" dirty="0">
              <a:solidFill>
                <a:srgbClr val="2B4714"/>
              </a:solidFill>
              <a:ea typeface="Gill Sans" charset="0"/>
              <a:cs typeface="Gill Sans" charset="0"/>
            </a:endParaRPr>
          </a:p>
        </p:txBody>
      </p:sp>
      <p:sp>
        <p:nvSpPr>
          <p:cNvPr id="38921" name="Rectangle 8"/>
          <p:cNvSpPr>
            <a:spLocks/>
          </p:cNvSpPr>
          <p:nvPr/>
        </p:nvSpPr>
        <p:spPr bwMode="auto">
          <a:xfrm>
            <a:off x="293688" y="1270000"/>
            <a:ext cx="11684000" cy="2603500"/>
          </a:xfrm>
          <a:prstGeom prst="rect">
            <a:avLst/>
          </a:prstGeom>
          <a:noFill/>
          <a:ln w="12700">
            <a:noFill/>
            <a:miter lim="800000"/>
            <a:headEnd/>
            <a:tailEnd/>
          </a:ln>
        </p:spPr>
        <p:txBody>
          <a:bodyPr lIns="0" tIns="0" rIns="0" bIns="0" anchor="ctr"/>
          <a:lstStyle/>
          <a:p>
            <a:pPr algn="just"/>
            <a:r>
              <a:rPr lang="en-US" sz="2400" dirty="0" err="1">
                <a:solidFill>
                  <a:schemeClr val="tx1"/>
                </a:solidFill>
                <a:ea typeface="Gill Sans" charset="0"/>
                <a:cs typeface="Gill Sans" charset="0"/>
              </a:rPr>
              <a:t>Lorsqu’il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existe</a:t>
            </a:r>
            <a:r>
              <a:rPr lang="en-US" sz="2400" dirty="0">
                <a:solidFill>
                  <a:schemeClr val="tx1"/>
                </a:solidFill>
                <a:ea typeface="Gill Sans" charset="0"/>
                <a:cs typeface="Gill Sans" charset="0"/>
              </a:rPr>
              <a:t> un champ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 non </a:t>
            </a:r>
            <a:r>
              <a:rPr lang="en-US" sz="2400" dirty="0" err="1">
                <a:solidFill>
                  <a:schemeClr val="tx1"/>
                </a:solidFill>
                <a:ea typeface="Gill Sans" charset="0"/>
                <a:cs typeface="Gill Sans" charset="0"/>
              </a:rPr>
              <a:t>nul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toute</a:t>
            </a:r>
            <a:r>
              <a:rPr lang="en-US" sz="2400" dirty="0">
                <a:solidFill>
                  <a:schemeClr val="tx1"/>
                </a:solidFill>
                <a:ea typeface="Gill Sans" charset="0"/>
                <a:cs typeface="Gill Sans" charset="0"/>
              </a:rPr>
              <a:t> charge “</a:t>
            </a:r>
            <a:r>
              <a:rPr lang="en-US" sz="2400" dirty="0" err="1">
                <a:solidFill>
                  <a:schemeClr val="tx1"/>
                </a:solidFill>
                <a:ea typeface="Gill Sans" charset="0"/>
                <a:cs typeface="Gill Sans" charset="0"/>
              </a:rPr>
              <a:t>libre</a:t>
            </a:r>
            <a:r>
              <a:rPr lang="en-US" sz="2400" dirty="0">
                <a:solidFill>
                  <a:schemeClr val="tx1"/>
                </a:solidFill>
                <a:ea typeface="Gill Sans" charset="0"/>
                <a:cs typeface="Gill Sans" charset="0"/>
              </a:rPr>
              <a:t>” </a:t>
            </a:r>
            <a:r>
              <a:rPr lang="en-US" sz="2400" i="1" dirty="0">
                <a:solidFill>
                  <a:schemeClr val="tx1"/>
                </a:solidFill>
                <a:ea typeface="Gill Sans" charset="0"/>
                <a:cs typeface="Gill Sans" charset="0"/>
              </a:rPr>
              <a:t>q</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soumise</a:t>
            </a:r>
            <a:r>
              <a:rPr lang="en-US" sz="2400" dirty="0">
                <a:solidFill>
                  <a:schemeClr val="tx1"/>
                </a:solidFill>
                <a:ea typeface="Gill Sans" charset="0"/>
                <a:cs typeface="Gill Sans" charset="0"/>
              </a:rPr>
              <a:t> à la force de Coulomb et se </a:t>
            </a:r>
            <a:r>
              <a:rPr lang="en-US" sz="2400" dirty="0" err="1">
                <a:solidFill>
                  <a:schemeClr val="tx1"/>
                </a:solidFill>
                <a:ea typeface="Gill Sans" charset="0"/>
                <a:cs typeface="Gill Sans" charset="0"/>
              </a:rPr>
              <a:t>déplacera</a:t>
            </a:r>
            <a:r>
              <a:rPr lang="en-US" sz="2400" dirty="0">
                <a:solidFill>
                  <a:schemeClr val="tx1"/>
                </a:solidFill>
                <a:ea typeface="Gill Sans" charset="0"/>
                <a:cs typeface="Gill Sans" charset="0"/>
              </a:rPr>
              <a:t> en </a:t>
            </a:r>
            <a:r>
              <a:rPr lang="en-US" sz="2400" dirty="0" err="1">
                <a:solidFill>
                  <a:schemeClr val="tx1"/>
                </a:solidFill>
                <a:ea typeface="Gill Sans" charset="0"/>
                <a:cs typeface="Gill Sans" charset="0"/>
              </a:rPr>
              <a:t>créant</a:t>
            </a:r>
            <a:r>
              <a:rPr lang="en-US" sz="2400" dirty="0">
                <a:solidFill>
                  <a:schemeClr val="tx1"/>
                </a:solidFill>
                <a:ea typeface="Gill Sans" charset="0"/>
                <a:cs typeface="Gill Sans" charset="0"/>
              </a:rPr>
              <a:t> un courant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a:t>
            </a:r>
          </a:p>
          <a:p>
            <a:pPr algn="just"/>
            <a:r>
              <a:rPr lang="en-US" sz="2400" dirty="0">
                <a:solidFill>
                  <a:schemeClr val="tx1"/>
                </a:solidFill>
                <a:ea typeface="Gill Sans" charset="0"/>
                <a:cs typeface="Gill Sans" charset="0"/>
              </a:rPr>
              <a:t> Si le champ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constant </a:t>
            </a:r>
            <a:r>
              <a:rPr lang="en-US" sz="2400" dirty="0" err="1">
                <a:solidFill>
                  <a:schemeClr val="tx1"/>
                </a:solidFill>
                <a:ea typeface="Gill Sans" charset="0"/>
                <a:cs typeface="Gill Sans" charset="0"/>
              </a:rPr>
              <a:t>alors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découle</a:t>
            </a:r>
            <a:r>
              <a:rPr lang="en-US" sz="2400" dirty="0">
                <a:solidFill>
                  <a:schemeClr val="tx1"/>
                </a:solidFill>
                <a:ea typeface="Gill Sans" charset="0"/>
                <a:cs typeface="Gill Sans" charset="0"/>
              </a:rPr>
              <a:t> d’un </a:t>
            </a:r>
            <a:r>
              <a:rPr lang="en-US" sz="2400" dirty="0" err="1">
                <a:solidFill>
                  <a:schemeClr val="tx1"/>
                </a:solidFill>
                <a:ea typeface="Gill Sans" charset="0"/>
                <a:cs typeface="Gill Sans" charset="0"/>
              </a:rPr>
              <a:t>potentiel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c’est</a:t>
            </a:r>
            <a:r>
              <a:rPr lang="en-US" sz="2400" dirty="0">
                <a:solidFill>
                  <a:schemeClr val="tx1"/>
                </a:solidFill>
                <a:ea typeface="Gill Sans" charset="0"/>
                <a:cs typeface="Gill Sans" charset="0"/>
              </a:rPr>
              <a:t>-à-dire : </a:t>
            </a:r>
            <a:endParaRPr lang="en-US" sz="2400" dirty="0" smtClean="0">
              <a:solidFill>
                <a:schemeClr val="tx1"/>
              </a:solidFill>
              <a:ea typeface="Gill Sans" charset="0"/>
              <a:cs typeface="Gill Sans" charset="0"/>
            </a:endParaRPr>
          </a:p>
          <a:p>
            <a:pPr algn="just"/>
            <a:r>
              <a:rPr lang="en-US" sz="2400" dirty="0" smtClean="0">
                <a:solidFill>
                  <a:schemeClr val="tx1"/>
                </a:solidFill>
                <a:ea typeface="Gill Sans" charset="0"/>
                <a:cs typeface="Gill Sans" charset="0"/>
              </a:rPr>
              <a:t>et </a:t>
            </a:r>
            <a:r>
              <a:rPr lang="en-US" sz="2400" dirty="0">
                <a:solidFill>
                  <a:schemeClr val="tx1"/>
                </a:solidFill>
                <a:ea typeface="Gill Sans" charset="0"/>
                <a:cs typeface="Gill Sans" charset="0"/>
              </a:rPr>
              <a:t>ne </a:t>
            </a:r>
            <a:r>
              <a:rPr lang="en-US" sz="2400" dirty="0" err="1">
                <a:solidFill>
                  <a:schemeClr val="tx1"/>
                </a:solidFill>
                <a:ea typeface="Gill Sans" charset="0"/>
                <a:cs typeface="Gill Sans" charset="0"/>
              </a:rPr>
              <a:t>dépend</a:t>
            </a:r>
            <a:r>
              <a:rPr lang="en-US" sz="2400" dirty="0">
                <a:solidFill>
                  <a:schemeClr val="tx1"/>
                </a:solidFill>
                <a:ea typeface="Gill Sans" charset="0"/>
                <a:cs typeface="Gill Sans" charset="0"/>
              </a:rPr>
              <a:t> pas du </a:t>
            </a:r>
            <a:r>
              <a:rPr lang="en-US" sz="2400" dirty="0" err="1">
                <a:solidFill>
                  <a:schemeClr val="tx1"/>
                </a:solidFill>
                <a:ea typeface="Gill Sans" charset="0"/>
                <a:cs typeface="Gill Sans" charset="0"/>
              </a:rPr>
              <a:t>chemin</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suivi</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Ainsi</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définit</a:t>
            </a:r>
            <a:r>
              <a:rPr lang="en-US" sz="2400" dirty="0">
                <a:solidFill>
                  <a:schemeClr val="tx1"/>
                </a:solidFill>
                <a:ea typeface="Gill Sans" charset="0"/>
                <a:cs typeface="Gill Sans" charset="0"/>
              </a:rPr>
              <a:t>-on un </a:t>
            </a:r>
            <a:r>
              <a:rPr lang="en-US" sz="2400" dirty="0" err="1">
                <a:solidFill>
                  <a:schemeClr val="tx1"/>
                </a:solidFill>
                <a:ea typeface="Gill Sans" charset="0"/>
                <a:cs typeface="Gill Sans" charset="0"/>
              </a:rPr>
              <a:t>potentiel</a:t>
            </a:r>
            <a:r>
              <a:rPr lang="en-US" sz="2400" dirty="0">
                <a:solidFill>
                  <a:schemeClr val="tx1"/>
                </a:solidFill>
                <a:ea typeface="Gill Sans" charset="0"/>
                <a:cs typeface="Gill Sans" charset="0"/>
              </a:rPr>
              <a:t> en tout point du circuit (on </a:t>
            </a:r>
            <a:r>
              <a:rPr lang="en-US" sz="2400" dirty="0" err="1">
                <a:solidFill>
                  <a:schemeClr val="tx1"/>
                </a:solidFill>
                <a:ea typeface="Gill Sans" charset="0"/>
                <a:cs typeface="Gill Sans" charset="0"/>
              </a:rPr>
              <a:t>peut</a:t>
            </a:r>
            <a:r>
              <a:rPr lang="en-US" sz="2400" dirty="0">
                <a:solidFill>
                  <a:schemeClr val="tx1"/>
                </a:solidFill>
                <a:ea typeface="Gill Sans" charset="0"/>
                <a:cs typeface="Gill Sans" charset="0"/>
              </a:rPr>
              <a:t> faire </a:t>
            </a:r>
            <a:r>
              <a:rPr lang="en-US" sz="2400" dirty="0" err="1">
                <a:solidFill>
                  <a:schemeClr val="tx1"/>
                </a:solidFill>
                <a:ea typeface="Gill Sans" charset="0"/>
                <a:cs typeface="Gill Sans" charset="0"/>
              </a:rPr>
              <a:t>une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analogie</a:t>
            </a:r>
            <a:endParaRPr lang="en-US" sz="2400" dirty="0">
              <a:solidFill>
                <a:schemeClr val="tx1"/>
              </a:solidFill>
              <a:ea typeface="Gill Sans" charset="0"/>
              <a:cs typeface="Gill Sans" charset="0"/>
            </a:endParaRPr>
          </a:p>
          <a:p>
            <a:pPr algn="just"/>
            <a:endParaRPr lang="en-US" sz="2400" dirty="0">
              <a:solidFill>
                <a:schemeClr val="tx1"/>
              </a:solidFill>
              <a:ea typeface="Gill Sans" charset="0"/>
              <a:cs typeface="Gill Sans" charset="0"/>
            </a:endParaRPr>
          </a:p>
          <a:p>
            <a:pPr algn="just"/>
            <a:r>
              <a:rPr lang="en-US" sz="2400" b="1" dirty="0">
                <a:solidFill>
                  <a:srgbClr val="6E0500"/>
                </a:solidFill>
                <a:ea typeface="Gill Sans" charset="0"/>
                <a:cs typeface="Gill Sans" charset="0"/>
              </a:rPr>
              <a:t>R</a:t>
            </a:r>
            <a:r>
              <a:rPr lang="en-US" sz="2400" dirty="0">
                <a:solidFill>
                  <a:schemeClr val="tx1"/>
                </a:solidFill>
                <a:ea typeface="Gill Sans" charset="0"/>
                <a:cs typeface="Gill Sans" charset="0"/>
              </a:rPr>
              <a:t>. </a:t>
            </a:r>
            <a:r>
              <a:rPr lang="en-US" sz="2400" dirty="0">
                <a:solidFill>
                  <a:srgbClr val="6E0500"/>
                </a:solidFill>
                <a:ea typeface="Gill Sans" charset="0"/>
                <a:cs typeface="Gill Sans" charset="0"/>
              </a:rPr>
              <a:t>Le </a:t>
            </a:r>
            <a:r>
              <a:rPr lang="en-US" sz="2400" dirty="0" err="1">
                <a:solidFill>
                  <a:srgbClr val="6E0500"/>
                </a:solidFill>
                <a:ea typeface="Gill Sans" charset="0"/>
                <a:cs typeface="Gill Sans" charset="0"/>
              </a:rPr>
              <a:t>potentiel</a:t>
            </a:r>
            <a:r>
              <a:rPr lang="en-US" sz="2400" dirty="0">
                <a:solidFill>
                  <a:srgbClr val="6E0500"/>
                </a:solidFill>
                <a:ea typeface="Gill Sans" charset="0"/>
                <a:cs typeface="Gill Sans" charset="0"/>
              </a:rPr>
              <a:t> </a:t>
            </a:r>
            <a:r>
              <a:rPr lang="en-US" sz="2400" dirty="0" err="1">
                <a:solidFill>
                  <a:srgbClr val="6E0500"/>
                </a:solidFill>
                <a:ea typeface="Gill Sans" charset="0"/>
                <a:cs typeface="Gill Sans" charset="0"/>
              </a:rPr>
              <a:t>est</a:t>
            </a:r>
            <a:r>
              <a:rPr lang="en-US" sz="2400" dirty="0">
                <a:solidFill>
                  <a:srgbClr val="6E0500"/>
                </a:solidFill>
                <a:ea typeface="Gill Sans" charset="0"/>
                <a:cs typeface="Gill Sans" charset="0"/>
              </a:rPr>
              <a:t> </a:t>
            </a:r>
            <a:r>
              <a:rPr lang="en-US" sz="2400" dirty="0" err="1">
                <a:solidFill>
                  <a:srgbClr val="6E0500"/>
                </a:solidFill>
                <a:ea typeface="Gill Sans" charset="0"/>
                <a:cs typeface="Gill Sans" charset="0"/>
              </a:rPr>
              <a:t>défini</a:t>
            </a:r>
            <a:r>
              <a:rPr lang="en-US" sz="2400" dirty="0">
                <a:solidFill>
                  <a:srgbClr val="6E0500"/>
                </a:solidFill>
                <a:ea typeface="Gill Sans" charset="0"/>
                <a:cs typeface="Gill Sans" charset="0"/>
              </a:rPr>
              <a:t> </a:t>
            </a:r>
            <a:r>
              <a:rPr lang="en-US" sz="2400" dirty="0" err="1">
                <a:solidFill>
                  <a:srgbClr val="6E0500"/>
                </a:solidFill>
                <a:ea typeface="Gill Sans" charset="0"/>
                <a:cs typeface="Gill Sans" charset="0"/>
              </a:rPr>
              <a:t>relativement</a:t>
            </a:r>
            <a:r>
              <a:rPr lang="en-US" sz="2400" dirty="0">
                <a:solidFill>
                  <a:srgbClr val="6E0500"/>
                </a:solidFill>
                <a:ea typeface="Gill Sans" charset="0"/>
                <a:cs typeface="Gill Sans" charset="0"/>
              </a:rPr>
              <a:t> à </a:t>
            </a:r>
            <a:r>
              <a:rPr lang="en-US" sz="2400" dirty="0" err="1">
                <a:solidFill>
                  <a:srgbClr val="6E0500"/>
                </a:solidFill>
                <a:ea typeface="Gill Sans" charset="0"/>
                <a:cs typeface="Gill Sans" charset="0"/>
              </a:rPr>
              <a:t>une</a:t>
            </a:r>
            <a:r>
              <a:rPr lang="en-US" sz="2400" dirty="0">
                <a:solidFill>
                  <a:srgbClr val="6E0500"/>
                </a:solidFill>
                <a:ea typeface="Gill Sans" charset="0"/>
                <a:cs typeface="Gill Sans" charset="0"/>
              </a:rPr>
              <a:t> </a:t>
            </a:r>
            <a:r>
              <a:rPr lang="en-US" sz="2400" dirty="0" err="1">
                <a:solidFill>
                  <a:srgbClr val="6E0500"/>
                </a:solidFill>
                <a:ea typeface="Gill Sans" charset="0"/>
                <a:cs typeface="Gill Sans" charset="0"/>
              </a:rPr>
              <a:t>référence</a:t>
            </a:r>
            <a:r>
              <a:rPr lang="en-US" sz="2400" dirty="0">
                <a:solidFill>
                  <a:srgbClr val="6E0500"/>
                </a:solidFill>
                <a:ea typeface="Gill Sans" charset="0"/>
                <a:cs typeface="Gill Sans" charset="0"/>
              </a:rPr>
              <a:t>. </a:t>
            </a:r>
          </a:p>
        </p:txBody>
      </p:sp>
      <p:grpSp>
        <p:nvGrpSpPr>
          <p:cNvPr id="38922" name="Group 9"/>
          <p:cNvGrpSpPr>
            <a:grpSpLocks/>
          </p:cNvGrpSpPr>
          <p:nvPr/>
        </p:nvGrpSpPr>
        <p:grpSpPr bwMode="auto">
          <a:xfrm>
            <a:off x="341313" y="3873500"/>
            <a:ext cx="11636375" cy="1536700"/>
            <a:chOff x="0" y="0"/>
            <a:chExt cx="7329" cy="968"/>
          </a:xfrm>
        </p:grpSpPr>
        <p:sp>
          <p:nvSpPr>
            <p:cNvPr id="38927" name="Rectangle 10"/>
            <p:cNvSpPr>
              <a:spLocks/>
            </p:cNvSpPr>
            <p:nvPr/>
          </p:nvSpPr>
          <p:spPr bwMode="auto">
            <a:xfrm>
              <a:off x="161" y="0"/>
              <a:ext cx="7168" cy="968"/>
            </a:xfrm>
            <a:prstGeom prst="rect">
              <a:avLst/>
            </a:prstGeom>
            <a:noFill/>
            <a:ln w="12700">
              <a:noFill/>
              <a:miter lim="800000"/>
              <a:headEnd/>
              <a:tailEnd/>
            </a:ln>
          </p:spPr>
          <p:txBody>
            <a:bodyPr lIns="0" tIns="0" rIns="0" bIns="0" anchor="ctr"/>
            <a:lstStyle/>
            <a:p>
              <a:pPr algn="just"/>
              <a:r>
                <a:rPr lang="en-US" sz="2400" b="1">
                  <a:solidFill>
                    <a:schemeClr val="tx1"/>
                  </a:solidFill>
                  <a:ea typeface="Gill Sans" charset="0"/>
                  <a:cs typeface="Gill Sans" charset="0"/>
                </a:rPr>
                <a:t>Def.</a:t>
              </a:r>
              <a:r>
                <a:rPr lang="en-US" sz="2400">
                  <a:solidFill>
                    <a:schemeClr val="tx1"/>
                  </a:solidFill>
                  <a:ea typeface="Gill Sans" charset="0"/>
                  <a:cs typeface="Gill Sans" charset="0"/>
                </a:rPr>
                <a:t> : Dans un circuit, le potentiel électrique </a:t>
              </a:r>
              <a:r>
                <a:rPr lang="en-US" sz="2400" i="1">
                  <a:solidFill>
                    <a:schemeClr val="tx1"/>
                  </a:solidFill>
                  <a:ea typeface="Gill Sans" charset="0"/>
                  <a:cs typeface="Gill Sans" charset="0"/>
                </a:rPr>
                <a:t>V,</a:t>
              </a:r>
              <a:r>
                <a:rPr lang="en-US" sz="2400">
                  <a:solidFill>
                    <a:schemeClr val="tx1"/>
                  </a:solidFill>
                  <a:ea typeface="Gill Sans" charset="0"/>
                  <a:cs typeface="Gill Sans" charset="0"/>
                </a:rPr>
                <a:t> défini à une constante additive près et exprimé en  </a:t>
              </a:r>
              <a:r>
                <a:rPr lang="en-US" sz="2400" b="1">
                  <a:solidFill>
                    <a:schemeClr val="tx1"/>
                  </a:solidFill>
                  <a:ea typeface="Gill Sans" charset="0"/>
                  <a:cs typeface="Gill Sans" charset="0"/>
                </a:rPr>
                <a:t>volts [V]</a:t>
              </a:r>
              <a:r>
                <a:rPr lang="en-US" sz="2400">
                  <a:solidFill>
                    <a:schemeClr val="tx1"/>
                  </a:solidFill>
                  <a:ea typeface="Gill Sans" charset="0"/>
                  <a:cs typeface="Gill Sans" charset="0"/>
                </a:rPr>
                <a:t>, est à l’origine du mouvement des charges.</a:t>
              </a:r>
            </a:p>
            <a:p>
              <a:pPr algn="just"/>
              <a:r>
                <a:rPr lang="en-US" sz="2400">
                  <a:solidFill>
                    <a:schemeClr val="tx1"/>
                  </a:solidFill>
                  <a:ea typeface="Gill Sans" charset="0"/>
                  <a:cs typeface="Gill Sans" charset="0"/>
                </a:rPr>
                <a:t>La différence de potentiel (ddp) ou tension est une grandeur algébrique indépendante de l’origine des potentiels électriques.</a:t>
              </a:r>
            </a:p>
          </p:txBody>
        </p:sp>
        <p:sp>
          <p:nvSpPr>
            <p:cNvPr id="38928" name="Line 11"/>
            <p:cNvSpPr>
              <a:spLocks noChangeShapeType="1"/>
            </p:cNvSpPr>
            <p:nvPr/>
          </p:nvSpPr>
          <p:spPr bwMode="auto">
            <a:xfrm flipH="1">
              <a:off x="0" y="64"/>
              <a:ext cx="8" cy="840"/>
            </a:xfrm>
            <a:prstGeom prst="line">
              <a:avLst/>
            </a:prstGeom>
            <a:noFill/>
            <a:ln w="38100">
              <a:solidFill>
                <a:schemeClr val="tx1"/>
              </a:solidFill>
              <a:round/>
              <a:headEnd/>
              <a:tailEnd/>
            </a:ln>
          </p:spPr>
          <p:txBody>
            <a:bodyPr/>
            <a:lstStyle/>
            <a:p>
              <a:endParaRPr lang="fr-FR"/>
            </a:p>
          </p:txBody>
        </p:sp>
      </p:grpSp>
      <p:sp>
        <p:nvSpPr>
          <p:cNvPr id="38923" name="Rectangle 12"/>
          <p:cNvSpPr>
            <a:spLocks/>
          </p:cNvSpPr>
          <p:nvPr/>
        </p:nvSpPr>
        <p:spPr bwMode="auto">
          <a:xfrm>
            <a:off x="342900" y="5797550"/>
            <a:ext cx="11137900" cy="469900"/>
          </a:xfrm>
          <a:prstGeom prst="rect">
            <a:avLst/>
          </a:prstGeom>
          <a:noFill/>
          <a:ln w="12700">
            <a:noFill/>
            <a:miter lim="800000"/>
            <a:headEnd/>
            <a:tailEnd/>
          </a:ln>
        </p:spPr>
        <p:txBody>
          <a:bodyPr lIns="0" tIns="0" rIns="0" bIns="0" anchor="ctr"/>
          <a:lstStyle/>
          <a:p>
            <a:pPr algn="just"/>
            <a:r>
              <a:rPr lang="en-US" sz="2400" b="1">
                <a:solidFill>
                  <a:srgbClr val="671D00"/>
                </a:solidFill>
                <a:ea typeface="Gill Sans" charset="0"/>
                <a:cs typeface="Gill Sans" charset="0"/>
              </a:rPr>
              <a:t>R</a:t>
            </a:r>
            <a:r>
              <a:rPr lang="en-US" sz="2400">
                <a:solidFill>
                  <a:srgbClr val="671D00"/>
                </a:solidFill>
                <a:ea typeface="Gill Sans" charset="0"/>
                <a:cs typeface="Gill Sans" charset="0"/>
              </a:rPr>
              <a:t>. La différence de potentiel peut exister en l’absence de courant si le circuit est ouvert.</a:t>
            </a:r>
          </a:p>
        </p:txBody>
      </p:sp>
      <p:sp>
        <p:nvSpPr>
          <p:cNvPr id="38924" name="Rectangle 13"/>
          <p:cNvSpPr>
            <a:spLocks/>
          </p:cNvSpPr>
          <p:nvPr/>
        </p:nvSpPr>
        <p:spPr bwMode="auto">
          <a:xfrm>
            <a:off x="342900" y="8331200"/>
            <a:ext cx="3021013" cy="457200"/>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Notation et convention</a:t>
            </a:r>
          </a:p>
        </p:txBody>
      </p:sp>
      <p:sp>
        <p:nvSpPr>
          <p:cNvPr id="38925" name="Rectangle 14"/>
          <p:cNvSpPr>
            <a:spLocks/>
          </p:cNvSpPr>
          <p:nvPr/>
        </p:nvSpPr>
        <p:spPr bwMode="auto">
          <a:xfrm>
            <a:off x="317500" y="6273800"/>
            <a:ext cx="12712700" cy="1879600"/>
          </a:xfrm>
          <a:prstGeom prst="rect">
            <a:avLst/>
          </a:prstGeom>
          <a:noFill/>
          <a:ln w="12700">
            <a:noFill/>
            <a:miter lim="800000"/>
            <a:headEnd/>
            <a:tailEnd/>
          </a:ln>
        </p:spPr>
        <p:txBody>
          <a:bodyPr lIns="0" tIns="0" rIns="0" bIns="0" anchor="ctr"/>
          <a:lstStyle/>
          <a:p>
            <a:pPr algn="just"/>
            <a:r>
              <a:rPr lang="en-US" sz="2400">
                <a:solidFill>
                  <a:srgbClr val="002D99"/>
                </a:solidFill>
                <a:ea typeface="Gill Sans" charset="0"/>
                <a:cs typeface="Gill Sans" charset="0"/>
              </a:rPr>
              <a:t>Masse : </a:t>
            </a:r>
            <a:r>
              <a:rPr lang="en-US" sz="2400">
                <a:solidFill>
                  <a:schemeClr val="tx1"/>
                </a:solidFill>
                <a:ea typeface="Gill Sans" charset="0"/>
                <a:cs typeface="Gill Sans" charset="0"/>
              </a:rPr>
              <a:t>référence des potentiels. De manière pratique est la carcasse métallique de l’appareil : voiture, vélo etc...</a:t>
            </a:r>
          </a:p>
          <a:p>
            <a:pPr algn="just"/>
            <a:r>
              <a:rPr lang="en-US" sz="2400">
                <a:solidFill>
                  <a:srgbClr val="002D99"/>
                </a:solidFill>
                <a:ea typeface="Gill Sans" charset="0"/>
                <a:cs typeface="Gill Sans" charset="0"/>
              </a:rPr>
              <a:t>Terre : </a:t>
            </a:r>
            <a:r>
              <a:rPr lang="en-US" sz="2400">
                <a:solidFill>
                  <a:schemeClr val="tx1"/>
                </a:solidFill>
                <a:ea typeface="Gill Sans" charset="0"/>
                <a:cs typeface="Gill Sans" charset="0"/>
              </a:rPr>
              <a:t>fil reliant le sol qui a un potentiel (à peu près) constant. On choisit en général 0V. </a:t>
            </a:r>
          </a:p>
          <a:p>
            <a:pPr algn="just"/>
            <a:r>
              <a:rPr lang="en-US" sz="2400">
                <a:solidFill>
                  <a:schemeClr val="tx1"/>
                </a:solidFill>
                <a:ea typeface="Gill Sans" charset="0"/>
                <a:cs typeface="Gill Sans" charset="0"/>
              </a:rPr>
              <a:t>Pour des raisons de sécurité (voir TD), il est important que la masse soit reliée à la terre : c’est la prise de terre.</a:t>
            </a:r>
          </a:p>
        </p:txBody>
      </p:sp>
      <p:pic>
        <p:nvPicPr>
          <p:cNvPr id="38926" name="Picture 15"/>
          <p:cNvPicPr>
            <a:picLocks noChangeAspect="1" noChangeArrowheads="1"/>
          </p:cNvPicPr>
          <p:nvPr/>
        </p:nvPicPr>
        <p:blipFill>
          <a:blip r:embed="rId4" cstate="print"/>
          <a:srcRect/>
          <a:stretch>
            <a:fillRect/>
          </a:stretch>
        </p:blipFill>
        <p:spPr bwMode="auto">
          <a:xfrm>
            <a:off x="711200" y="8966200"/>
            <a:ext cx="5207000" cy="266700"/>
          </a:xfrm>
          <a:prstGeom prst="rect">
            <a:avLst/>
          </a:prstGeom>
          <a:noFill/>
          <a:ln w="12700">
            <a:noFill/>
            <a:miter lim="800000"/>
            <a:headEnd/>
            <a:tailEnd/>
          </a:ln>
        </p:spPr>
      </p:pic>
      <p:graphicFrame>
        <p:nvGraphicFramePr>
          <p:cNvPr id="119809" name="Object 1"/>
          <p:cNvGraphicFramePr>
            <a:graphicFrameLocks noChangeAspect="1"/>
          </p:cNvGraphicFramePr>
          <p:nvPr/>
        </p:nvGraphicFramePr>
        <p:xfrm>
          <a:off x="10894888" y="1996480"/>
          <a:ext cx="1394336" cy="432048"/>
        </p:xfrm>
        <a:graphic>
          <a:graphicData uri="http://schemas.openxmlformats.org/presentationml/2006/ole">
            <p:oleObj spid="_x0000_s119809" name="Équation" r:id="rId5" imgW="901440" imgH="279360" progId="Equation.3">
              <p:embed/>
            </p:oleObj>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39942" name="Text Box 5"/>
          <p:cNvSpPr txBox="1">
            <a:spLocks noChangeArrowheads="1"/>
          </p:cNvSpPr>
          <p:nvPr/>
        </p:nvSpPr>
        <p:spPr bwMode="auto">
          <a:xfrm>
            <a:off x="12566650" y="9385300"/>
            <a:ext cx="228600" cy="368300"/>
          </a:xfrm>
          <a:prstGeom prst="rect">
            <a:avLst/>
          </a:prstGeom>
          <a:noFill/>
          <a:ln w="12700">
            <a:noFill/>
            <a:miter lim="800000"/>
            <a:headEnd/>
            <a:tailEnd/>
          </a:ln>
        </p:spPr>
        <p:txBody>
          <a:bodyPr wrap="none"/>
          <a:lstStyle/>
          <a:p>
            <a:fld id="{47C49EEE-65C5-474A-BC2E-3C6B40C0EAD2}" type="slidenum">
              <a:rPr lang="en-US" sz="1800">
                <a:solidFill>
                  <a:schemeClr val="tx1"/>
                </a:solidFill>
                <a:ea typeface="Gill Sans" charset="0"/>
                <a:cs typeface="Gill Sans" charset="0"/>
              </a:rPr>
              <a:pPr/>
              <a:t>14</a:t>
            </a:fld>
            <a:endParaRPr lang="en-US" sz="1800">
              <a:solidFill>
                <a:schemeClr val="tx1"/>
              </a:solidFill>
              <a:ea typeface="Gill Sans" charset="0"/>
              <a:cs typeface="Gill Sans" charset="0"/>
            </a:endParaRPr>
          </a:p>
        </p:txBody>
      </p:sp>
      <p:sp>
        <p:nvSpPr>
          <p:cNvPr id="39944" name="Rectangle 7"/>
          <p:cNvSpPr>
            <a:spLocks/>
          </p:cNvSpPr>
          <p:nvPr/>
        </p:nvSpPr>
        <p:spPr bwMode="auto">
          <a:xfrm>
            <a:off x="358429" y="856734"/>
            <a:ext cx="1877117" cy="369332"/>
          </a:xfrm>
          <a:prstGeom prst="rect">
            <a:avLst/>
          </a:prstGeom>
          <a:noFill/>
          <a:ln w="12700">
            <a:noFill/>
            <a:miter lim="800000"/>
            <a:headEnd/>
            <a:tailEnd/>
          </a:ln>
        </p:spPr>
        <p:txBody>
          <a:bodyPr wrap="none" lIns="0" tIns="0" rIns="0" bIns="0" anchor="ctr">
            <a:spAutoFit/>
          </a:bodyPr>
          <a:lstStyle/>
          <a:p>
            <a:pPr algn="just"/>
            <a:r>
              <a:rPr lang="en-US" sz="2400" b="1" u="sng" dirty="0">
                <a:solidFill>
                  <a:srgbClr val="2B4714"/>
                </a:solidFill>
                <a:ea typeface="Gill Sans" charset="0"/>
                <a:cs typeface="Gill Sans" charset="0"/>
              </a:rPr>
              <a:t>5</a:t>
            </a:r>
            <a:r>
              <a:rPr lang="en-US" sz="2400" b="1" u="sng" dirty="0" smtClean="0">
                <a:solidFill>
                  <a:srgbClr val="2B4714"/>
                </a:solidFill>
                <a:ea typeface="Gill Sans" charset="0"/>
                <a:cs typeface="Gill Sans" charset="0"/>
              </a:rPr>
              <a:t>- </a:t>
            </a:r>
            <a:r>
              <a:rPr lang="en-US" sz="2400" b="1" u="sng" dirty="0" err="1">
                <a:solidFill>
                  <a:srgbClr val="2B4714"/>
                </a:solidFill>
                <a:ea typeface="Gill Sans" charset="0"/>
                <a:cs typeface="Gill Sans" charset="0"/>
              </a:rPr>
              <a:t>Loi</a:t>
            </a:r>
            <a:r>
              <a:rPr lang="en-US" sz="2400" b="1" u="sng" dirty="0">
                <a:solidFill>
                  <a:srgbClr val="2B4714"/>
                </a:solidFill>
                <a:ea typeface="Gill Sans" charset="0"/>
                <a:cs typeface="Gill Sans" charset="0"/>
              </a:rPr>
              <a:t> </a:t>
            </a:r>
            <a:r>
              <a:rPr lang="en-US" sz="2400" b="1" u="sng" dirty="0" err="1">
                <a:solidFill>
                  <a:srgbClr val="2B4714"/>
                </a:solidFill>
                <a:ea typeface="Gill Sans" charset="0"/>
                <a:cs typeface="Gill Sans" charset="0"/>
              </a:rPr>
              <a:t>d’Ohm</a:t>
            </a:r>
            <a:endParaRPr lang="en-US" sz="2400" b="1" u="sng" dirty="0">
              <a:solidFill>
                <a:srgbClr val="2B4714"/>
              </a:solidFill>
              <a:ea typeface="Gill Sans" charset="0"/>
              <a:cs typeface="Gill Sans" charset="0"/>
            </a:endParaRPr>
          </a:p>
        </p:txBody>
      </p:sp>
      <p:sp>
        <p:nvSpPr>
          <p:cNvPr id="39945" name="Rectangle 8"/>
          <p:cNvSpPr>
            <a:spLocks/>
          </p:cNvSpPr>
          <p:nvPr/>
        </p:nvSpPr>
        <p:spPr bwMode="auto">
          <a:xfrm>
            <a:off x="319088" y="1473200"/>
            <a:ext cx="10833100" cy="15367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Expérimentalement, on montre que la tension est relié à l’intensité de courant de manière linéaire pour de nombreux conducteurs appelés </a:t>
            </a:r>
            <a:r>
              <a:rPr lang="en-US" sz="2400" b="1">
                <a:solidFill>
                  <a:schemeClr val="tx1"/>
                </a:solidFill>
                <a:ea typeface="Gill Sans" charset="0"/>
                <a:cs typeface="Gill Sans" charset="0"/>
              </a:rPr>
              <a:t>conducteurs ohmiques.</a:t>
            </a:r>
            <a:r>
              <a:rPr lang="en-US" sz="2400">
                <a:solidFill>
                  <a:schemeClr val="tx1"/>
                </a:solidFill>
                <a:ea typeface="Gill Sans" charset="0"/>
                <a:cs typeface="Gill Sans" charset="0"/>
              </a:rPr>
              <a:t> </a:t>
            </a:r>
          </a:p>
          <a:p>
            <a:pPr algn="just"/>
            <a:r>
              <a:rPr lang="en-US" sz="2400">
                <a:solidFill>
                  <a:schemeClr val="tx1"/>
                </a:solidFill>
                <a:ea typeface="Gill Sans" charset="0"/>
                <a:cs typeface="Gill Sans" charset="0"/>
              </a:rPr>
              <a:t>Le coefficient de proportionnalité entre la tension et l’intensité s’appelle la résistance et on a </a:t>
            </a:r>
          </a:p>
        </p:txBody>
      </p:sp>
      <p:sp>
        <p:nvSpPr>
          <p:cNvPr id="39946" name="Rectangle 9"/>
          <p:cNvSpPr>
            <a:spLocks/>
          </p:cNvSpPr>
          <p:nvPr/>
        </p:nvSpPr>
        <p:spPr bwMode="auto">
          <a:xfrm>
            <a:off x="317500" y="6013450"/>
            <a:ext cx="11137900" cy="15367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Si l’intensité est positive alors V</a:t>
            </a:r>
            <a:r>
              <a:rPr lang="en-US" sz="2400" baseline="-6000">
                <a:solidFill>
                  <a:schemeClr val="tx1"/>
                </a:solidFill>
                <a:ea typeface="Gill Sans" charset="0"/>
                <a:cs typeface="Gill Sans" charset="0"/>
              </a:rPr>
              <a:t>A</a:t>
            </a:r>
            <a:r>
              <a:rPr lang="en-US" sz="2400">
                <a:solidFill>
                  <a:schemeClr val="tx1"/>
                </a:solidFill>
                <a:ea typeface="Gill Sans" charset="0"/>
                <a:cs typeface="Gill Sans" charset="0"/>
              </a:rPr>
              <a:t>&gt;V</a:t>
            </a:r>
            <a:r>
              <a:rPr lang="en-US" sz="2400" baseline="-6000">
                <a:solidFill>
                  <a:schemeClr val="tx1"/>
                </a:solidFill>
                <a:ea typeface="Gill Sans" charset="0"/>
                <a:cs typeface="Gill Sans" charset="0"/>
              </a:rPr>
              <a:t>B</a:t>
            </a:r>
            <a:r>
              <a:rPr lang="en-US" sz="2400">
                <a:solidFill>
                  <a:schemeClr val="tx1"/>
                </a:solidFill>
                <a:ea typeface="Gill Sans" charset="0"/>
                <a:cs typeface="Gill Sans" charset="0"/>
              </a:rPr>
              <a:t> et on parle de </a:t>
            </a:r>
            <a:r>
              <a:rPr lang="en-US" sz="2400" b="1">
                <a:solidFill>
                  <a:schemeClr val="tx1"/>
                </a:solidFill>
                <a:ea typeface="Gill Sans" charset="0"/>
                <a:cs typeface="Gill Sans" charset="0"/>
              </a:rPr>
              <a:t>chute de tension</a:t>
            </a:r>
            <a:r>
              <a:rPr lang="en-US" sz="2400">
                <a:solidFill>
                  <a:schemeClr val="tx1"/>
                </a:solidFill>
                <a:ea typeface="Gill Sans" charset="0"/>
                <a:cs typeface="Gill Sans" charset="0"/>
              </a:rPr>
              <a:t> aux bornes de la résistance. La tension diminue car l’énergie électrique est dissipée en chaleur (effet Joule).</a:t>
            </a:r>
          </a:p>
          <a:p>
            <a:pPr algn="just"/>
            <a:r>
              <a:rPr lang="en-US" sz="2400" b="1">
                <a:solidFill>
                  <a:schemeClr val="tx1"/>
                </a:solidFill>
                <a:ea typeface="Gill Sans" charset="0"/>
                <a:cs typeface="Gill Sans" charset="0"/>
              </a:rPr>
              <a:t>Exemple</a:t>
            </a:r>
            <a:r>
              <a:rPr lang="en-US" sz="2400">
                <a:solidFill>
                  <a:schemeClr val="tx1"/>
                </a:solidFill>
                <a:ea typeface="Gill Sans" charset="0"/>
                <a:cs typeface="Gill Sans" charset="0"/>
              </a:rPr>
              <a:t> : problème de chute de tension lors du transport de l’électricité.</a:t>
            </a:r>
          </a:p>
        </p:txBody>
      </p:sp>
      <p:sp>
        <p:nvSpPr>
          <p:cNvPr id="39947" name="Rectangle 10"/>
          <p:cNvSpPr>
            <a:spLocks/>
          </p:cNvSpPr>
          <p:nvPr/>
        </p:nvSpPr>
        <p:spPr bwMode="auto">
          <a:xfrm>
            <a:off x="317500" y="4629150"/>
            <a:ext cx="11137900" cy="1181100"/>
          </a:xfrm>
          <a:prstGeom prst="rect">
            <a:avLst/>
          </a:prstGeom>
          <a:noFill/>
          <a:ln w="12700">
            <a:noFill/>
            <a:miter lim="800000"/>
            <a:headEnd/>
            <a:tailEnd/>
          </a:ln>
        </p:spPr>
        <p:txBody>
          <a:bodyPr lIns="0" tIns="0" rIns="0" bIns="0" anchor="ctr"/>
          <a:lstStyle/>
          <a:p>
            <a:pPr algn="just"/>
            <a:r>
              <a:rPr lang="en-US" sz="2400">
                <a:solidFill>
                  <a:schemeClr val="tx1"/>
                </a:solidFill>
                <a:ea typeface="Lucida Grande" charset="0"/>
                <a:cs typeface="Lucida Grande" charset="0"/>
              </a:rPr>
              <a:t>La résistance s’exprime en Ohm [Ω].</a:t>
            </a:r>
          </a:p>
          <a:p>
            <a:pPr algn="just"/>
            <a:r>
              <a:rPr lang="en-US" sz="2400">
                <a:solidFill>
                  <a:schemeClr val="tx1"/>
                </a:solidFill>
                <a:ea typeface="Lucida Grande" charset="0"/>
                <a:cs typeface="Lucida Grande" charset="0"/>
              </a:rPr>
              <a:t>Le conducteur ohmique est modélisé par un rectangle (dipôle) et caractérisé par sa résistance </a:t>
            </a:r>
            <a:r>
              <a:rPr lang="en-US" sz="2400" i="1">
                <a:solidFill>
                  <a:schemeClr val="tx1"/>
                </a:solidFill>
                <a:ea typeface="Gill Sans" charset="0"/>
                <a:cs typeface="Gill Sans" charset="0"/>
              </a:rPr>
              <a:t>R.</a:t>
            </a:r>
          </a:p>
        </p:txBody>
      </p:sp>
      <p:pic>
        <p:nvPicPr>
          <p:cNvPr id="39948" name="Picture 11"/>
          <p:cNvPicPr>
            <a:picLocks noChangeAspect="1" noChangeArrowheads="1"/>
          </p:cNvPicPr>
          <p:nvPr/>
        </p:nvPicPr>
        <p:blipFill>
          <a:blip r:embed="rId2" cstate="print"/>
          <a:srcRect/>
          <a:stretch>
            <a:fillRect/>
          </a:stretch>
        </p:blipFill>
        <p:spPr bwMode="auto">
          <a:xfrm>
            <a:off x="2146300" y="3467100"/>
            <a:ext cx="1727200" cy="266700"/>
          </a:xfrm>
          <a:prstGeom prst="rect">
            <a:avLst/>
          </a:prstGeom>
          <a:noFill/>
          <a:ln w="12700">
            <a:noFill/>
            <a:miter lim="800000"/>
            <a:headEnd/>
            <a:tailEnd/>
          </a:ln>
        </p:spPr>
      </p:pic>
      <p:grpSp>
        <p:nvGrpSpPr>
          <p:cNvPr id="39949" name="Group 12"/>
          <p:cNvGrpSpPr>
            <a:grpSpLocks/>
          </p:cNvGrpSpPr>
          <p:nvPr/>
        </p:nvGrpSpPr>
        <p:grpSpPr bwMode="auto">
          <a:xfrm>
            <a:off x="7024688" y="3098800"/>
            <a:ext cx="2079625" cy="1250950"/>
            <a:chOff x="0" y="0"/>
            <a:chExt cx="1310" cy="788"/>
          </a:xfrm>
        </p:grpSpPr>
        <p:sp>
          <p:nvSpPr>
            <p:cNvPr id="39950" name="Rectangle 13"/>
            <p:cNvSpPr>
              <a:spLocks/>
            </p:cNvSpPr>
            <p:nvPr/>
          </p:nvSpPr>
          <p:spPr bwMode="auto">
            <a:xfrm>
              <a:off x="614" y="424"/>
              <a:ext cx="344" cy="96"/>
            </a:xfrm>
            <a:prstGeom prst="rect">
              <a:avLst/>
            </a:prstGeom>
            <a:solidFill>
              <a:srgbClr val="FFFFFF"/>
            </a:solidFill>
            <a:ln w="12700">
              <a:solidFill>
                <a:schemeClr val="tx1"/>
              </a:solidFill>
              <a:miter lim="800000"/>
              <a:headEnd/>
              <a:tailEnd/>
            </a:ln>
          </p:spPr>
          <p:txBody>
            <a:bodyPr lIns="0" tIns="0" rIns="0" bIns="0"/>
            <a:lstStyle/>
            <a:p>
              <a:endParaRPr lang="fr-FR"/>
            </a:p>
          </p:txBody>
        </p:sp>
        <p:sp>
          <p:nvSpPr>
            <p:cNvPr id="39951" name="Line 14"/>
            <p:cNvSpPr>
              <a:spLocks noChangeShapeType="1"/>
            </p:cNvSpPr>
            <p:nvPr/>
          </p:nvSpPr>
          <p:spPr bwMode="auto">
            <a:xfrm>
              <a:off x="102" y="472"/>
              <a:ext cx="504" cy="0"/>
            </a:xfrm>
            <a:prstGeom prst="line">
              <a:avLst/>
            </a:prstGeom>
            <a:noFill/>
            <a:ln w="25400">
              <a:solidFill>
                <a:schemeClr val="tx1"/>
              </a:solidFill>
              <a:round/>
              <a:headEnd/>
              <a:tailEnd/>
            </a:ln>
          </p:spPr>
          <p:txBody>
            <a:bodyPr/>
            <a:lstStyle/>
            <a:p>
              <a:endParaRPr lang="fr-FR"/>
            </a:p>
          </p:txBody>
        </p:sp>
        <p:sp>
          <p:nvSpPr>
            <p:cNvPr id="39952" name="Line 15"/>
            <p:cNvSpPr>
              <a:spLocks noChangeShapeType="1"/>
            </p:cNvSpPr>
            <p:nvPr/>
          </p:nvSpPr>
          <p:spPr bwMode="auto">
            <a:xfrm>
              <a:off x="966" y="464"/>
              <a:ext cx="256" cy="0"/>
            </a:xfrm>
            <a:prstGeom prst="line">
              <a:avLst/>
            </a:prstGeom>
            <a:noFill/>
            <a:ln w="25400">
              <a:solidFill>
                <a:schemeClr val="tx1"/>
              </a:solidFill>
              <a:round/>
              <a:headEnd/>
              <a:tailEnd/>
            </a:ln>
          </p:spPr>
          <p:txBody>
            <a:bodyPr/>
            <a:lstStyle/>
            <a:p>
              <a:endParaRPr lang="fr-FR"/>
            </a:p>
          </p:txBody>
        </p:sp>
        <p:pic>
          <p:nvPicPr>
            <p:cNvPr id="39953" name="Picture 16"/>
            <p:cNvPicPr>
              <a:picLocks noChangeAspect="1" noChangeArrowheads="1"/>
            </p:cNvPicPr>
            <p:nvPr/>
          </p:nvPicPr>
          <p:blipFill>
            <a:blip r:embed="rId3" cstate="print"/>
            <a:srcRect/>
            <a:stretch>
              <a:fillRect/>
            </a:stretch>
          </p:blipFill>
          <p:spPr bwMode="auto">
            <a:xfrm>
              <a:off x="718" y="542"/>
              <a:ext cx="144" cy="138"/>
            </a:xfrm>
            <a:prstGeom prst="rect">
              <a:avLst/>
            </a:prstGeom>
            <a:noFill/>
            <a:ln w="12700">
              <a:noFill/>
              <a:miter lim="800000"/>
              <a:headEnd/>
              <a:tailEnd/>
            </a:ln>
          </p:spPr>
        </p:pic>
        <p:sp>
          <p:nvSpPr>
            <p:cNvPr id="39954" name="Rectangle 17"/>
            <p:cNvSpPr>
              <a:spLocks/>
            </p:cNvSpPr>
            <p:nvPr/>
          </p:nvSpPr>
          <p:spPr bwMode="auto">
            <a:xfrm>
              <a:off x="1129" y="444"/>
              <a:ext cx="181" cy="288"/>
            </a:xfrm>
            <a:prstGeom prst="rect">
              <a:avLst/>
            </a:prstGeom>
            <a:noFill/>
            <a:ln w="12700">
              <a:noFill/>
              <a:miter lim="800000"/>
              <a:headEnd/>
              <a:tailEnd/>
            </a:ln>
          </p:spPr>
          <p:txBody>
            <a:bodyPr wrap="none" lIns="0" tIns="0" rIns="0" bIns="0" anchor="ctr">
              <a:spAutoFit/>
            </a:bodyPr>
            <a:lstStyle/>
            <a:p>
              <a:r>
                <a:rPr lang="en-US" sz="2400">
                  <a:solidFill>
                    <a:schemeClr val="tx1"/>
                  </a:solidFill>
                  <a:ea typeface="Gill Sans" charset="0"/>
                  <a:cs typeface="Gill Sans" charset="0"/>
                </a:rPr>
                <a:t>B</a:t>
              </a:r>
            </a:p>
          </p:txBody>
        </p:sp>
        <p:sp>
          <p:nvSpPr>
            <p:cNvPr id="39955" name="Rectangle 18"/>
            <p:cNvSpPr>
              <a:spLocks/>
            </p:cNvSpPr>
            <p:nvPr/>
          </p:nvSpPr>
          <p:spPr bwMode="auto">
            <a:xfrm>
              <a:off x="0" y="500"/>
              <a:ext cx="200" cy="288"/>
            </a:xfrm>
            <a:prstGeom prst="rect">
              <a:avLst/>
            </a:prstGeom>
            <a:noFill/>
            <a:ln w="12700">
              <a:noFill/>
              <a:miter lim="800000"/>
              <a:headEnd/>
              <a:tailEnd/>
            </a:ln>
          </p:spPr>
          <p:txBody>
            <a:bodyPr wrap="none" lIns="0" tIns="0" rIns="0" bIns="0" anchor="ctr">
              <a:spAutoFit/>
            </a:bodyPr>
            <a:lstStyle/>
            <a:p>
              <a:r>
                <a:rPr lang="en-US" sz="2400">
                  <a:solidFill>
                    <a:schemeClr val="tx1"/>
                  </a:solidFill>
                  <a:ea typeface="Gill Sans" charset="0"/>
                  <a:cs typeface="Gill Sans" charset="0"/>
                </a:rPr>
                <a:t>A</a:t>
              </a:r>
            </a:p>
          </p:txBody>
        </p:sp>
        <p:sp>
          <p:nvSpPr>
            <p:cNvPr id="39956" name="Oval 19"/>
            <p:cNvSpPr>
              <a:spLocks/>
            </p:cNvSpPr>
            <p:nvPr/>
          </p:nvSpPr>
          <p:spPr bwMode="auto">
            <a:xfrm>
              <a:off x="1142" y="424"/>
              <a:ext cx="72" cy="80"/>
            </a:xfrm>
            <a:prstGeom prst="ellipse">
              <a:avLst/>
            </a:prstGeom>
            <a:solidFill>
              <a:srgbClr val="000000"/>
            </a:solidFill>
            <a:ln w="25400">
              <a:solidFill>
                <a:schemeClr val="tx1"/>
              </a:solidFill>
              <a:round/>
              <a:headEnd/>
              <a:tailEnd/>
            </a:ln>
          </p:spPr>
          <p:txBody>
            <a:bodyPr lIns="0" tIns="0" rIns="0" bIns="0"/>
            <a:lstStyle/>
            <a:p>
              <a:endParaRPr lang="fr-FR"/>
            </a:p>
          </p:txBody>
        </p:sp>
        <p:sp>
          <p:nvSpPr>
            <p:cNvPr id="39957" name="Oval 20"/>
            <p:cNvSpPr>
              <a:spLocks/>
            </p:cNvSpPr>
            <p:nvPr/>
          </p:nvSpPr>
          <p:spPr bwMode="auto">
            <a:xfrm>
              <a:off x="70" y="432"/>
              <a:ext cx="72" cy="80"/>
            </a:xfrm>
            <a:prstGeom prst="ellipse">
              <a:avLst/>
            </a:prstGeom>
            <a:solidFill>
              <a:srgbClr val="000000"/>
            </a:solidFill>
            <a:ln w="25400">
              <a:solidFill>
                <a:schemeClr val="tx1"/>
              </a:solidFill>
              <a:round/>
              <a:headEnd/>
              <a:tailEnd/>
            </a:ln>
          </p:spPr>
          <p:txBody>
            <a:bodyPr lIns="0" tIns="0" rIns="0" bIns="0"/>
            <a:lstStyle/>
            <a:p>
              <a:endParaRPr lang="fr-FR"/>
            </a:p>
          </p:txBody>
        </p:sp>
        <p:sp>
          <p:nvSpPr>
            <p:cNvPr id="39958" name="Line 21"/>
            <p:cNvSpPr>
              <a:spLocks noChangeShapeType="1"/>
            </p:cNvSpPr>
            <p:nvPr/>
          </p:nvSpPr>
          <p:spPr bwMode="auto">
            <a:xfrm flipH="1">
              <a:off x="222" y="472"/>
              <a:ext cx="312" cy="0"/>
            </a:xfrm>
            <a:prstGeom prst="line">
              <a:avLst/>
            </a:prstGeom>
            <a:noFill/>
            <a:ln w="38100">
              <a:solidFill>
                <a:schemeClr val="tx1"/>
              </a:solidFill>
              <a:round/>
              <a:headEnd type="stealth" w="med" len="med"/>
              <a:tailEnd/>
            </a:ln>
          </p:spPr>
          <p:txBody>
            <a:bodyPr/>
            <a:lstStyle/>
            <a:p>
              <a:endParaRPr lang="fr-FR"/>
            </a:p>
          </p:txBody>
        </p:sp>
        <p:pic>
          <p:nvPicPr>
            <p:cNvPr id="39959" name="Picture 22"/>
            <p:cNvPicPr>
              <a:picLocks noChangeAspect="1" noChangeArrowheads="1"/>
            </p:cNvPicPr>
            <p:nvPr/>
          </p:nvPicPr>
          <p:blipFill>
            <a:blip r:embed="rId4" cstate="print"/>
            <a:srcRect/>
            <a:stretch>
              <a:fillRect/>
            </a:stretch>
          </p:blipFill>
          <p:spPr bwMode="auto">
            <a:xfrm>
              <a:off x="294" y="496"/>
              <a:ext cx="312" cy="168"/>
            </a:xfrm>
            <a:prstGeom prst="rect">
              <a:avLst/>
            </a:prstGeom>
            <a:noFill/>
            <a:ln w="12700">
              <a:noFill/>
              <a:miter lim="800000"/>
              <a:headEnd/>
              <a:tailEnd/>
            </a:ln>
          </p:spPr>
        </p:pic>
        <p:sp>
          <p:nvSpPr>
            <p:cNvPr id="39960" name="Line 23"/>
            <p:cNvSpPr>
              <a:spLocks noChangeShapeType="1"/>
            </p:cNvSpPr>
            <p:nvPr/>
          </p:nvSpPr>
          <p:spPr bwMode="auto">
            <a:xfrm>
              <a:off x="86" y="296"/>
              <a:ext cx="1056" cy="0"/>
            </a:xfrm>
            <a:prstGeom prst="line">
              <a:avLst/>
            </a:prstGeom>
            <a:noFill/>
            <a:ln w="25400">
              <a:solidFill>
                <a:schemeClr val="tx1"/>
              </a:solidFill>
              <a:round/>
              <a:headEnd type="stealth" w="med" len="med"/>
              <a:tailEnd/>
            </a:ln>
          </p:spPr>
          <p:txBody>
            <a:bodyPr/>
            <a:lstStyle/>
            <a:p>
              <a:endParaRPr lang="fr-FR"/>
            </a:p>
          </p:txBody>
        </p:sp>
        <p:pic>
          <p:nvPicPr>
            <p:cNvPr id="39961" name="Picture 24"/>
            <p:cNvPicPr>
              <a:picLocks noChangeAspect="1" noChangeArrowheads="1"/>
            </p:cNvPicPr>
            <p:nvPr/>
          </p:nvPicPr>
          <p:blipFill>
            <a:blip r:embed="rId5" cstate="print"/>
            <a:srcRect/>
            <a:stretch>
              <a:fillRect/>
            </a:stretch>
          </p:blipFill>
          <p:spPr bwMode="auto">
            <a:xfrm>
              <a:off x="502" y="0"/>
              <a:ext cx="352" cy="168"/>
            </a:xfrm>
            <a:prstGeom prst="rect">
              <a:avLst/>
            </a:prstGeom>
            <a:noFill/>
            <a:ln w="12700">
              <a:noFill/>
              <a:miter lim="800000"/>
              <a:headEnd/>
              <a:tailEnd/>
            </a:ln>
          </p:spPr>
        </p:pic>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40966"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0A8A87C2-8EB0-4869-96D7-373CCCD9FC92}" type="slidenum">
              <a:rPr lang="en-US" sz="1800">
                <a:solidFill>
                  <a:schemeClr val="tx1"/>
                </a:solidFill>
                <a:ea typeface="Gill Sans" charset="0"/>
                <a:cs typeface="Gill Sans" charset="0"/>
              </a:rPr>
              <a:pPr/>
              <a:t>15</a:t>
            </a:fld>
            <a:endParaRPr lang="en-US" sz="1800">
              <a:solidFill>
                <a:schemeClr val="tx1"/>
              </a:solidFill>
              <a:ea typeface="Gill Sans" charset="0"/>
              <a:cs typeface="Gill Sans" charset="0"/>
            </a:endParaRPr>
          </a:p>
        </p:txBody>
      </p:sp>
      <p:sp>
        <p:nvSpPr>
          <p:cNvPr id="40968" name="Rectangle 7"/>
          <p:cNvSpPr>
            <a:spLocks/>
          </p:cNvSpPr>
          <p:nvPr/>
        </p:nvSpPr>
        <p:spPr bwMode="auto">
          <a:xfrm>
            <a:off x="484222" y="856734"/>
            <a:ext cx="1469954"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6- </a:t>
            </a:r>
            <a:r>
              <a:rPr lang="en-US" sz="2400" b="1" u="sng" dirty="0" err="1">
                <a:solidFill>
                  <a:srgbClr val="2B4714"/>
                </a:solidFill>
                <a:ea typeface="Gill Sans" charset="0"/>
                <a:cs typeface="Gill Sans" charset="0"/>
              </a:rPr>
              <a:t>Dipôles</a:t>
            </a:r>
            <a:endParaRPr lang="en-US" sz="2400" b="1" u="sng" dirty="0">
              <a:solidFill>
                <a:srgbClr val="2B4714"/>
              </a:solidFill>
              <a:ea typeface="Gill Sans" charset="0"/>
              <a:cs typeface="Gill Sans" charset="0"/>
            </a:endParaRPr>
          </a:p>
        </p:txBody>
      </p:sp>
      <p:sp>
        <p:nvSpPr>
          <p:cNvPr id="40969" name="Rectangle 8"/>
          <p:cNvSpPr>
            <a:spLocks/>
          </p:cNvSpPr>
          <p:nvPr/>
        </p:nvSpPr>
        <p:spPr bwMode="auto">
          <a:xfrm>
            <a:off x="317500" y="1473200"/>
            <a:ext cx="12687300" cy="1524000"/>
          </a:xfrm>
          <a:prstGeom prst="rect">
            <a:avLst/>
          </a:prstGeom>
          <a:noFill/>
          <a:ln w="12700">
            <a:noFill/>
            <a:miter lim="800000"/>
            <a:headEnd/>
            <a:tailEnd/>
          </a:ln>
        </p:spPr>
        <p:txBody>
          <a:bodyPr lIns="0" tIns="0" rIns="0" bIns="0" anchor="ctr"/>
          <a:lstStyle/>
          <a:p>
            <a:pPr algn="just"/>
            <a:r>
              <a:rPr lang="en-US" sz="2400">
                <a:solidFill>
                  <a:srgbClr val="002D99"/>
                </a:solidFill>
                <a:ea typeface="Gill Sans" charset="0"/>
                <a:cs typeface="Gill Sans" charset="0"/>
              </a:rPr>
              <a:t>Def :</a:t>
            </a:r>
            <a:r>
              <a:rPr lang="en-US" sz="2400">
                <a:solidFill>
                  <a:schemeClr val="tx1"/>
                </a:solidFill>
                <a:ea typeface="Gill Sans" charset="0"/>
                <a:cs typeface="Gill Sans" charset="0"/>
              </a:rPr>
              <a:t> une portion de circuit reliée aux autres conducteurs par deux fils (résistance, bobine, condensateur, une diode, pile, galvanomètre, moteur, dynamos, haut-parleur...)</a:t>
            </a:r>
          </a:p>
          <a:p>
            <a:pPr algn="l"/>
            <a:r>
              <a:rPr lang="en-US" sz="2400">
                <a:solidFill>
                  <a:schemeClr val="tx1"/>
                </a:solidFill>
                <a:ea typeface="Gill Sans" charset="0"/>
                <a:cs typeface="Gill Sans" charset="0"/>
              </a:rPr>
              <a:t>Les points A et B par lesquels ce dipôle est relié au reste du circuit sont appelés pôle ou bornes du dipôle : c’est uniquement par ces bornes que s’effectue le couplage électrique avec le reste du circuit</a:t>
            </a:r>
          </a:p>
        </p:txBody>
      </p:sp>
      <p:sp>
        <p:nvSpPr>
          <p:cNvPr id="40970" name="Rectangle 9"/>
          <p:cNvSpPr>
            <a:spLocks/>
          </p:cNvSpPr>
          <p:nvPr/>
        </p:nvSpPr>
        <p:spPr bwMode="auto">
          <a:xfrm>
            <a:off x="177800" y="8204200"/>
            <a:ext cx="1677988" cy="457200"/>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Conventions</a:t>
            </a:r>
          </a:p>
        </p:txBody>
      </p:sp>
      <p:sp>
        <p:nvSpPr>
          <p:cNvPr id="40971" name="Rectangle 10"/>
          <p:cNvSpPr>
            <a:spLocks/>
          </p:cNvSpPr>
          <p:nvPr/>
        </p:nvSpPr>
        <p:spPr bwMode="auto">
          <a:xfrm>
            <a:off x="254000" y="5168900"/>
            <a:ext cx="3190875" cy="457200"/>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Générateur et récepteur</a:t>
            </a:r>
          </a:p>
        </p:txBody>
      </p:sp>
      <p:grpSp>
        <p:nvGrpSpPr>
          <p:cNvPr id="2" name="Group 11"/>
          <p:cNvGrpSpPr>
            <a:grpSpLocks/>
          </p:cNvGrpSpPr>
          <p:nvPr/>
        </p:nvGrpSpPr>
        <p:grpSpPr bwMode="auto">
          <a:xfrm>
            <a:off x="203200" y="3365500"/>
            <a:ext cx="10514013" cy="2108200"/>
            <a:chOff x="0" y="0"/>
            <a:chExt cx="6623" cy="1328"/>
          </a:xfrm>
        </p:grpSpPr>
        <p:grpSp>
          <p:nvGrpSpPr>
            <p:cNvPr id="40975" name="Group 12"/>
            <p:cNvGrpSpPr>
              <a:grpSpLocks/>
            </p:cNvGrpSpPr>
            <p:nvPr/>
          </p:nvGrpSpPr>
          <p:grpSpPr bwMode="auto">
            <a:xfrm>
              <a:off x="32" y="260"/>
              <a:ext cx="6591" cy="508"/>
              <a:chOff x="0" y="0"/>
              <a:chExt cx="6591" cy="508"/>
            </a:xfrm>
          </p:grpSpPr>
          <p:sp>
            <p:nvSpPr>
              <p:cNvPr id="40979" name="Rectangle 13"/>
              <p:cNvSpPr>
                <a:spLocks/>
              </p:cNvSpPr>
              <p:nvPr/>
            </p:nvSpPr>
            <p:spPr bwMode="auto">
              <a:xfrm>
                <a:off x="0" y="0"/>
                <a:ext cx="6591" cy="296"/>
              </a:xfrm>
              <a:prstGeom prst="rect">
                <a:avLst/>
              </a:prstGeom>
              <a:noFill/>
              <a:ln w="12700">
                <a:noFill/>
                <a:miter lim="800000"/>
                <a:headEnd/>
                <a:tailEnd/>
              </a:ln>
            </p:spPr>
            <p:txBody>
              <a:bodyPr wrap="none" lIns="0" tIns="0" rIns="0" bIns="0" anchor="ctr">
                <a:spAutoFit/>
              </a:bodyPr>
              <a:lstStyle/>
              <a:p>
                <a:pPr algn="l"/>
                <a:r>
                  <a:rPr lang="en-US" sz="2400" b="1">
                    <a:solidFill>
                      <a:schemeClr val="tx1"/>
                    </a:solidFill>
                    <a:ea typeface="Gill Sans" charset="0"/>
                    <a:cs typeface="Gill Sans" charset="0"/>
                  </a:rPr>
                  <a:t>Def. </a:t>
                </a:r>
                <a:r>
                  <a:rPr lang="en-US" sz="2400">
                    <a:solidFill>
                      <a:schemeClr val="tx1"/>
                    </a:solidFill>
                    <a:ea typeface="Gill Sans" charset="0"/>
                    <a:cs typeface="Gill Sans" charset="0"/>
                  </a:rPr>
                  <a:t>La fonction qui relie la tension à l’intensité s’appelle la fonction caractéristique</a:t>
                </a:r>
              </a:p>
            </p:txBody>
          </p:sp>
          <p:pic>
            <p:nvPicPr>
              <p:cNvPr id="40980" name="Picture 14"/>
              <p:cNvPicPr>
                <a:picLocks noChangeAspect="1" noChangeArrowheads="1"/>
              </p:cNvPicPr>
              <p:nvPr/>
            </p:nvPicPr>
            <p:blipFill>
              <a:blip r:embed="rId3" cstate="print"/>
              <a:srcRect/>
              <a:stretch>
                <a:fillRect/>
              </a:stretch>
            </p:blipFill>
            <p:spPr bwMode="auto">
              <a:xfrm>
                <a:off x="2832" y="308"/>
                <a:ext cx="1200" cy="200"/>
              </a:xfrm>
              <a:prstGeom prst="rect">
                <a:avLst/>
              </a:prstGeom>
              <a:noFill/>
              <a:ln w="12700">
                <a:noFill/>
                <a:miter lim="800000"/>
                <a:headEnd/>
                <a:tailEnd/>
              </a:ln>
            </p:spPr>
          </p:pic>
        </p:grpSp>
        <p:sp>
          <p:nvSpPr>
            <p:cNvPr id="40976" name="Rectangle 15"/>
            <p:cNvSpPr>
              <a:spLocks/>
            </p:cNvSpPr>
            <p:nvPr/>
          </p:nvSpPr>
          <p:spPr bwMode="auto">
            <a:xfrm>
              <a:off x="0" y="0"/>
              <a:ext cx="2258" cy="288"/>
            </a:xfrm>
            <a:prstGeom prst="rect">
              <a:avLst/>
            </a:prstGeom>
            <a:noFill/>
            <a:ln w="12700">
              <a:noFill/>
              <a:miter lim="800000"/>
              <a:headEnd/>
              <a:tailEnd/>
            </a:ln>
          </p:spPr>
          <p:txBody>
            <a:bodyPr wrap="none" lIns="0" tIns="0" rIns="0" bIns="0" anchor="ctr">
              <a:spAutoFit/>
            </a:bodyPr>
            <a:lstStyle/>
            <a:p>
              <a:pPr algn="l"/>
              <a:r>
                <a:rPr lang="en-US" sz="2400">
                  <a:solidFill>
                    <a:srgbClr val="002D99"/>
                  </a:solidFill>
                  <a:ea typeface="Gill Sans" charset="0"/>
                  <a:cs typeface="Gill Sans" charset="0"/>
                </a:rPr>
                <a:t>Caractéristiques d’un dipôle</a:t>
              </a:r>
            </a:p>
          </p:txBody>
        </p:sp>
        <p:sp>
          <p:nvSpPr>
            <p:cNvPr id="40977" name="Rectangle 16"/>
            <p:cNvSpPr>
              <a:spLocks/>
            </p:cNvSpPr>
            <p:nvPr/>
          </p:nvSpPr>
          <p:spPr bwMode="auto">
            <a:xfrm>
              <a:off x="56" y="772"/>
              <a:ext cx="2929" cy="296"/>
            </a:xfrm>
            <a:prstGeom prst="rect">
              <a:avLst/>
            </a:prstGeom>
            <a:noFill/>
            <a:ln w="12700">
              <a:noFill/>
              <a:miter lim="800000"/>
              <a:headEnd/>
              <a:tailEnd/>
            </a:ln>
          </p:spPr>
          <p:txBody>
            <a:bodyPr wrap="none" lIns="0" tIns="0" rIns="0" bIns="0" anchor="ctr">
              <a:spAutoFit/>
            </a:bodyPr>
            <a:lstStyle/>
            <a:p>
              <a:pPr algn="l"/>
              <a:r>
                <a:rPr lang="en-US" sz="2400" b="1">
                  <a:solidFill>
                    <a:schemeClr val="tx1"/>
                  </a:solidFill>
                  <a:ea typeface="Gill Sans" charset="0"/>
                  <a:cs typeface="Gill Sans" charset="0"/>
                </a:rPr>
                <a:t>Ex. </a:t>
              </a:r>
              <a:r>
                <a:rPr lang="en-US" sz="2400">
                  <a:solidFill>
                    <a:schemeClr val="tx1"/>
                  </a:solidFill>
                  <a:ea typeface="Gill Sans" charset="0"/>
                  <a:cs typeface="Gill Sans" charset="0"/>
                </a:rPr>
                <a:t>Caractéristique d’une résistance</a:t>
              </a:r>
            </a:p>
          </p:txBody>
        </p:sp>
        <p:sp>
          <p:nvSpPr>
            <p:cNvPr id="40978" name="Rectangle 17"/>
            <p:cNvSpPr>
              <a:spLocks/>
            </p:cNvSpPr>
            <p:nvPr/>
          </p:nvSpPr>
          <p:spPr bwMode="auto">
            <a:xfrm>
              <a:off x="64" y="1040"/>
              <a:ext cx="72" cy="288"/>
            </a:xfrm>
            <a:prstGeom prst="rect">
              <a:avLst/>
            </a:prstGeom>
            <a:noFill/>
            <a:ln w="12700">
              <a:noFill/>
              <a:miter lim="800000"/>
              <a:headEnd/>
              <a:tailEnd/>
            </a:ln>
          </p:spPr>
          <p:txBody>
            <a:bodyPr wrap="none" lIns="0" tIns="0" rIns="0" bIns="0">
              <a:spAutoFit/>
            </a:bodyPr>
            <a:lstStyle/>
            <a:p>
              <a:endParaRPr lang="fr-FR"/>
            </a:p>
          </p:txBody>
        </p:sp>
      </p:grpSp>
      <p:sp>
        <p:nvSpPr>
          <p:cNvPr id="29714" name="Rectangle 18"/>
          <p:cNvSpPr>
            <a:spLocks/>
          </p:cNvSpPr>
          <p:nvPr/>
        </p:nvSpPr>
        <p:spPr bwMode="auto">
          <a:xfrm>
            <a:off x="292100" y="5626100"/>
            <a:ext cx="12636500" cy="2247900"/>
          </a:xfrm>
          <a:prstGeom prst="rect">
            <a:avLst/>
          </a:prstGeom>
          <a:noFill/>
          <a:ln w="12700">
            <a:noFill/>
            <a:miter lim="800000"/>
            <a:headEnd/>
            <a:tailEnd/>
          </a:ln>
        </p:spPr>
        <p:txBody>
          <a:bodyPr lIns="0" tIns="0" rIns="0" bIns="0" anchor="ctr"/>
          <a:lstStyle/>
          <a:p>
            <a:pPr algn="l"/>
            <a:r>
              <a:rPr lang="en-US" sz="2400" b="1">
                <a:solidFill>
                  <a:schemeClr val="tx1"/>
                </a:solidFill>
                <a:ea typeface="Gill Sans" charset="0"/>
                <a:cs typeface="Gill Sans" charset="0"/>
              </a:rPr>
              <a:t>Def.</a:t>
            </a:r>
            <a:r>
              <a:rPr lang="en-US" sz="2400">
                <a:solidFill>
                  <a:schemeClr val="tx1"/>
                </a:solidFill>
                <a:ea typeface="Gill Sans" charset="0"/>
                <a:cs typeface="Gill Sans" charset="0"/>
              </a:rPr>
              <a:t> </a:t>
            </a:r>
            <a:r>
              <a:rPr lang="en-US" sz="2400" i="1">
                <a:solidFill>
                  <a:schemeClr val="tx1"/>
                </a:solidFill>
                <a:ea typeface="Gill Sans" charset="0"/>
                <a:cs typeface="Gill Sans" charset="0"/>
              </a:rPr>
              <a:t>dipôle actif ou générateur</a:t>
            </a:r>
            <a:r>
              <a:rPr lang="en-US" sz="2400">
                <a:solidFill>
                  <a:schemeClr val="tx1"/>
                </a:solidFill>
                <a:ea typeface="Gill Sans" charset="0"/>
                <a:cs typeface="Gill Sans" charset="0"/>
              </a:rPr>
              <a:t> : délivre de l’énergie électrique</a:t>
            </a:r>
          </a:p>
          <a:p>
            <a:pPr algn="l"/>
            <a:r>
              <a:rPr lang="en-US" sz="2400">
                <a:solidFill>
                  <a:schemeClr val="tx1"/>
                </a:solidFill>
                <a:ea typeface="Gill Sans" charset="0"/>
                <a:cs typeface="Gill Sans" charset="0"/>
              </a:rPr>
              <a:t>Ex : pile,  batterie etc..</a:t>
            </a:r>
          </a:p>
          <a:p>
            <a:pPr algn="l"/>
            <a:r>
              <a:rPr lang="en-US" sz="2400" b="1">
                <a:solidFill>
                  <a:schemeClr val="tx1"/>
                </a:solidFill>
                <a:ea typeface="Gill Sans" charset="0"/>
                <a:cs typeface="Gill Sans" charset="0"/>
              </a:rPr>
              <a:t>Def.</a:t>
            </a:r>
            <a:r>
              <a:rPr lang="en-US" sz="2400">
                <a:solidFill>
                  <a:schemeClr val="tx1"/>
                </a:solidFill>
                <a:ea typeface="Gill Sans" charset="0"/>
                <a:cs typeface="Gill Sans" charset="0"/>
              </a:rPr>
              <a:t> </a:t>
            </a:r>
            <a:r>
              <a:rPr lang="en-US" sz="2400" i="1">
                <a:solidFill>
                  <a:schemeClr val="tx1"/>
                </a:solidFill>
                <a:ea typeface="Gill Sans" charset="0"/>
                <a:cs typeface="Gill Sans" charset="0"/>
              </a:rPr>
              <a:t>dipôle passif ou récepteur</a:t>
            </a:r>
            <a:r>
              <a:rPr lang="en-US" sz="2400">
                <a:solidFill>
                  <a:schemeClr val="tx1"/>
                </a:solidFill>
                <a:ea typeface="Gill Sans" charset="0"/>
                <a:cs typeface="Gill Sans" charset="0"/>
              </a:rPr>
              <a:t> : absorbe l’énergie électrique</a:t>
            </a:r>
          </a:p>
          <a:p>
            <a:pPr algn="l"/>
            <a:r>
              <a:rPr lang="en-US" sz="2400">
                <a:solidFill>
                  <a:schemeClr val="tx1"/>
                </a:solidFill>
                <a:ea typeface="Gill Sans" charset="0"/>
                <a:cs typeface="Gill Sans" charset="0"/>
              </a:rPr>
              <a:t>Ex : résistance, diode, batterie etc..</a:t>
            </a:r>
          </a:p>
          <a:p>
            <a:pPr algn="l"/>
            <a:r>
              <a:rPr lang="en-US" sz="2400" b="1">
                <a:solidFill>
                  <a:schemeClr val="tx1"/>
                </a:solidFill>
                <a:ea typeface="Gill Sans" charset="0"/>
                <a:cs typeface="Gill Sans" charset="0"/>
              </a:rPr>
              <a:t>Def.</a:t>
            </a:r>
            <a:r>
              <a:rPr lang="en-US" sz="2400" b="1" i="1">
                <a:solidFill>
                  <a:schemeClr val="tx1"/>
                </a:solidFill>
                <a:ea typeface="Gill Sans" charset="0"/>
                <a:cs typeface="Gill Sans" charset="0"/>
              </a:rPr>
              <a:t> </a:t>
            </a:r>
            <a:r>
              <a:rPr lang="en-US" sz="2400" i="1">
                <a:solidFill>
                  <a:schemeClr val="tx1"/>
                </a:solidFill>
                <a:ea typeface="Gill Sans" charset="0"/>
                <a:cs typeface="Gill Sans" charset="0"/>
              </a:rPr>
              <a:t>dipôle récepteur polarisé</a:t>
            </a:r>
            <a:r>
              <a:rPr lang="en-US" sz="2400">
                <a:solidFill>
                  <a:schemeClr val="tx1"/>
                </a:solidFill>
                <a:ea typeface="Gill Sans" charset="0"/>
                <a:cs typeface="Gill Sans" charset="0"/>
              </a:rPr>
              <a:t> : selon le sens du courant fonctionne en générateur ou récepteur</a:t>
            </a:r>
          </a:p>
          <a:p>
            <a:pPr algn="l"/>
            <a:r>
              <a:rPr lang="en-US" sz="2400" b="1">
                <a:solidFill>
                  <a:schemeClr val="tx1"/>
                </a:solidFill>
                <a:ea typeface="Gill Sans" charset="0"/>
                <a:cs typeface="Gill Sans" charset="0"/>
              </a:rPr>
              <a:t>Def.</a:t>
            </a:r>
            <a:r>
              <a:rPr lang="en-US" sz="2400" b="1" i="1">
                <a:solidFill>
                  <a:schemeClr val="tx1"/>
                </a:solidFill>
                <a:ea typeface="Gill Sans" charset="0"/>
                <a:cs typeface="Gill Sans" charset="0"/>
              </a:rPr>
              <a:t> </a:t>
            </a:r>
            <a:r>
              <a:rPr lang="en-US" sz="2400" i="1">
                <a:solidFill>
                  <a:schemeClr val="tx1"/>
                </a:solidFill>
                <a:ea typeface="Gill Sans" charset="0"/>
                <a:cs typeface="Gill Sans" charset="0"/>
              </a:rPr>
              <a:t>dipôle récepteur non polarisé</a:t>
            </a:r>
            <a:r>
              <a:rPr lang="en-US" sz="2400">
                <a:solidFill>
                  <a:schemeClr val="tx1"/>
                </a:solidFill>
                <a:ea typeface="Gill Sans" charset="0"/>
                <a:cs typeface="Gill Sans" charset="0"/>
              </a:rPr>
              <a:t> : fonctionne toujours en récepteur</a:t>
            </a:r>
          </a:p>
        </p:txBody>
      </p:sp>
      <p:sp>
        <p:nvSpPr>
          <p:cNvPr id="40974" name="Rectangle 19"/>
          <p:cNvSpPr>
            <a:spLocks/>
          </p:cNvSpPr>
          <p:nvPr/>
        </p:nvSpPr>
        <p:spPr bwMode="auto">
          <a:xfrm>
            <a:off x="647700" y="8489950"/>
            <a:ext cx="9609138" cy="825500"/>
          </a:xfrm>
          <a:prstGeom prst="rect">
            <a:avLst/>
          </a:prstGeom>
          <a:noFill/>
          <a:ln w="12700">
            <a:noFill/>
            <a:miter lim="800000"/>
            <a:headEnd/>
            <a:tailEnd/>
          </a:ln>
        </p:spPr>
        <p:txBody>
          <a:bodyPr wrap="none" lIns="0" tIns="0" rIns="0" bIns="0" anchor="ctr">
            <a:spAutoFit/>
          </a:bodyPr>
          <a:lstStyle/>
          <a:p>
            <a:pPr algn="l">
              <a:buClr>
                <a:srgbClr val="000000"/>
              </a:buClr>
              <a:buSzPct val="125000"/>
              <a:buFont typeface="Gill Sans" charset="0"/>
              <a:buChar char="•"/>
            </a:pPr>
            <a:r>
              <a:rPr lang="en-US" sz="2400">
                <a:solidFill>
                  <a:schemeClr val="tx1"/>
                </a:solidFill>
                <a:ea typeface="Gill Sans" charset="0"/>
                <a:cs typeface="Gill Sans" charset="0"/>
              </a:rPr>
              <a:t> </a:t>
            </a:r>
            <a:r>
              <a:rPr lang="en-US" sz="2400" b="1">
                <a:solidFill>
                  <a:schemeClr val="tx1"/>
                </a:solidFill>
                <a:ea typeface="Gill Sans" charset="0"/>
                <a:cs typeface="Gill Sans" charset="0"/>
              </a:rPr>
              <a:t>générateur</a:t>
            </a:r>
            <a:r>
              <a:rPr lang="en-US" sz="2400">
                <a:solidFill>
                  <a:schemeClr val="tx1"/>
                </a:solidFill>
                <a:ea typeface="Gill Sans" charset="0"/>
                <a:cs typeface="Gill Sans" charset="0"/>
              </a:rPr>
              <a:t> : la tension augmente dans le sens de la traversée du courant</a:t>
            </a:r>
          </a:p>
          <a:p>
            <a:pPr algn="l">
              <a:buClr>
                <a:srgbClr val="000000"/>
              </a:buClr>
              <a:buSzPct val="125000"/>
              <a:buFont typeface="Gill Sans" charset="0"/>
              <a:buChar char="•"/>
            </a:pPr>
            <a:r>
              <a:rPr lang="en-US" sz="2400">
                <a:solidFill>
                  <a:schemeClr val="tx1"/>
                </a:solidFill>
                <a:ea typeface="Gill Sans" charset="0"/>
                <a:cs typeface="Gill Sans" charset="0"/>
              </a:rPr>
              <a:t> </a:t>
            </a:r>
            <a:r>
              <a:rPr lang="en-US" sz="2400" b="1">
                <a:solidFill>
                  <a:schemeClr val="tx1"/>
                </a:solidFill>
                <a:ea typeface="Gill Sans" charset="0"/>
                <a:cs typeface="Gill Sans" charset="0"/>
              </a:rPr>
              <a:t>récepteur</a:t>
            </a:r>
            <a:r>
              <a:rPr lang="en-US" sz="2400">
                <a:solidFill>
                  <a:schemeClr val="tx1"/>
                </a:solidFill>
                <a:ea typeface="Gill Sans" charset="0"/>
                <a:cs typeface="Gill Sans" charset="0"/>
              </a:rPr>
              <a:t> : la tension diminue dans le sens de la traversée du courant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7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7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7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71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71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97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4"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p:cNvPicPr>
          <p:nvPr/>
        </p:nvPicPr>
        <p:blipFill>
          <a:blip r:embed="rId3" cstate="print"/>
          <a:srcRect/>
          <a:stretch>
            <a:fillRect/>
          </a:stretch>
        </p:blipFill>
        <p:spPr bwMode="auto">
          <a:xfrm>
            <a:off x="1790700" y="3000375"/>
            <a:ext cx="9423400" cy="3752850"/>
          </a:xfrm>
          <a:prstGeom prst="rect">
            <a:avLst/>
          </a:prstGeom>
          <a:noFill/>
          <a:ln w="25400">
            <a:noFill/>
            <a:miter lim="800000"/>
            <a:headEnd/>
            <a:tailEnd/>
          </a:ln>
        </p:spPr>
      </p:pic>
      <p:sp>
        <p:nvSpPr>
          <p:cNvPr id="41987" name="ZoneTexte 4"/>
          <p:cNvSpPr txBox="1">
            <a:spLocks noChangeArrowheads="1"/>
          </p:cNvSpPr>
          <p:nvPr/>
        </p:nvSpPr>
        <p:spPr bwMode="auto">
          <a:xfrm>
            <a:off x="2716213" y="1447800"/>
            <a:ext cx="7553325" cy="738188"/>
          </a:xfrm>
          <a:prstGeom prst="rect">
            <a:avLst/>
          </a:prstGeom>
          <a:noFill/>
          <a:ln w="9525">
            <a:noFill/>
            <a:miter lim="800000"/>
            <a:headEnd/>
            <a:tailEnd/>
          </a:ln>
        </p:spPr>
        <p:txBody>
          <a:bodyPr wrap="none">
            <a:spAutoFit/>
          </a:bodyPr>
          <a:lstStyle/>
          <a:p>
            <a:r>
              <a:rPr lang="fr-FR"/>
              <a:t>Quelques exemples de dipôles</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p:cNvPicPr>
          <p:nvPr/>
        </p:nvPicPr>
        <p:blipFill>
          <a:blip r:embed="rId3" cstate="print"/>
          <a:srcRect/>
          <a:stretch>
            <a:fillRect/>
          </a:stretch>
        </p:blipFill>
        <p:spPr bwMode="auto">
          <a:xfrm>
            <a:off x="787400" y="1162050"/>
            <a:ext cx="5538788" cy="4429125"/>
          </a:xfrm>
          <a:prstGeom prst="rect">
            <a:avLst/>
          </a:prstGeom>
          <a:noFill/>
          <a:ln w="25400">
            <a:noFill/>
            <a:miter lim="800000"/>
            <a:headEnd/>
            <a:tailEnd/>
          </a:ln>
        </p:spPr>
      </p:pic>
      <p:pic>
        <p:nvPicPr>
          <p:cNvPr id="43011" name="Picture 3"/>
          <p:cNvPicPr>
            <a:picLocks noChangeAspect="1"/>
          </p:cNvPicPr>
          <p:nvPr/>
        </p:nvPicPr>
        <p:blipFill>
          <a:blip r:embed="rId4" cstate="print"/>
          <a:srcRect/>
          <a:stretch>
            <a:fillRect/>
          </a:stretch>
        </p:blipFill>
        <p:spPr bwMode="auto">
          <a:xfrm>
            <a:off x="6430963" y="1376363"/>
            <a:ext cx="6218237" cy="5291137"/>
          </a:xfrm>
          <a:prstGeom prst="rect">
            <a:avLst/>
          </a:prstGeom>
          <a:noFill/>
          <a:ln w="25400">
            <a:noFill/>
            <a:miter lim="800000"/>
            <a:headEnd/>
            <a:tailEnd/>
          </a:ln>
        </p:spPr>
      </p:pic>
      <p:pic>
        <p:nvPicPr>
          <p:cNvPr id="43012" name="Picture 4"/>
          <p:cNvPicPr>
            <a:picLocks noChangeAspect="1"/>
          </p:cNvPicPr>
          <p:nvPr/>
        </p:nvPicPr>
        <p:blipFill>
          <a:blip r:embed="rId5" cstate="print"/>
          <a:srcRect/>
          <a:stretch>
            <a:fillRect/>
          </a:stretch>
        </p:blipFill>
        <p:spPr bwMode="auto">
          <a:xfrm>
            <a:off x="1216025" y="7234238"/>
            <a:ext cx="10337800" cy="622300"/>
          </a:xfrm>
          <a:prstGeom prst="rect">
            <a:avLst/>
          </a:prstGeom>
          <a:noFill/>
          <a:ln w="25400">
            <a:noFill/>
            <a:miter lim="800000"/>
            <a:headEnd/>
            <a:tailEnd/>
          </a:ln>
        </p:spPr>
      </p:pic>
      <p:sp>
        <p:nvSpPr>
          <p:cNvPr id="43013" name="ZoneTexte 6"/>
          <p:cNvSpPr txBox="1">
            <a:spLocks noChangeArrowheads="1"/>
          </p:cNvSpPr>
          <p:nvPr/>
        </p:nvSpPr>
        <p:spPr bwMode="auto">
          <a:xfrm>
            <a:off x="4859338" y="447675"/>
            <a:ext cx="3868737" cy="738188"/>
          </a:xfrm>
          <a:prstGeom prst="rect">
            <a:avLst/>
          </a:prstGeom>
          <a:noFill/>
          <a:ln w="9525">
            <a:noFill/>
            <a:miter lim="800000"/>
            <a:headEnd/>
            <a:tailEnd/>
          </a:ln>
        </p:spPr>
        <p:txBody>
          <a:bodyPr wrap="none">
            <a:spAutoFit/>
          </a:bodyPr>
          <a:lstStyle/>
          <a:p>
            <a:r>
              <a:rPr lang="fr-FR"/>
              <a:t>Dipôles Passifs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p:cNvPicPr>
            <a:picLocks noChangeAspect="1"/>
          </p:cNvPicPr>
          <p:nvPr/>
        </p:nvPicPr>
        <p:blipFill>
          <a:blip r:embed="rId3" cstate="print"/>
          <a:srcRect/>
          <a:stretch>
            <a:fillRect/>
          </a:stretch>
        </p:blipFill>
        <p:spPr bwMode="auto">
          <a:xfrm>
            <a:off x="8288338" y="1733550"/>
            <a:ext cx="3983037" cy="2943225"/>
          </a:xfrm>
          <a:prstGeom prst="rect">
            <a:avLst/>
          </a:prstGeom>
          <a:noFill/>
          <a:ln w="25400">
            <a:noFill/>
            <a:miter lim="800000"/>
            <a:headEnd/>
            <a:tailEnd/>
          </a:ln>
        </p:spPr>
      </p:pic>
      <p:pic>
        <p:nvPicPr>
          <p:cNvPr id="44035" name="Picture 4"/>
          <p:cNvPicPr>
            <a:picLocks noChangeAspect="1"/>
          </p:cNvPicPr>
          <p:nvPr/>
        </p:nvPicPr>
        <p:blipFill>
          <a:blip r:embed="rId4" cstate="print"/>
          <a:srcRect/>
          <a:stretch>
            <a:fillRect/>
          </a:stretch>
        </p:blipFill>
        <p:spPr bwMode="auto">
          <a:xfrm>
            <a:off x="501650" y="4876800"/>
            <a:ext cx="6762750" cy="1581150"/>
          </a:xfrm>
          <a:prstGeom prst="rect">
            <a:avLst/>
          </a:prstGeom>
          <a:noFill/>
          <a:ln w="25400">
            <a:noFill/>
            <a:miter lim="800000"/>
            <a:headEnd/>
            <a:tailEnd/>
          </a:ln>
        </p:spPr>
      </p:pic>
      <p:pic>
        <p:nvPicPr>
          <p:cNvPr id="44036" name="Picture 5"/>
          <p:cNvPicPr>
            <a:picLocks noChangeAspect="1"/>
          </p:cNvPicPr>
          <p:nvPr/>
        </p:nvPicPr>
        <p:blipFill>
          <a:blip r:embed="rId5" cstate="print"/>
          <a:srcRect/>
          <a:stretch>
            <a:fillRect/>
          </a:stretch>
        </p:blipFill>
        <p:spPr bwMode="auto">
          <a:xfrm>
            <a:off x="4859338" y="6278563"/>
            <a:ext cx="7624762" cy="3303587"/>
          </a:xfrm>
          <a:prstGeom prst="rect">
            <a:avLst/>
          </a:prstGeom>
          <a:noFill/>
          <a:ln w="25400">
            <a:noFill/>
            <a:miter lim="800000"/>
            <a:headEnd/>
            <a:tailEnd/>
          </a:ln>
        </p:spPr>
      </p:pic>
      <p:sp>
        <p:nvSpPr>
          <p:cNvPr id="44037" name="ZoneTexte 7"/>
          <p:cNvSpPr txBox="1">
            <a:spLocks noChangeArrowheads="1"/>
          </p:cNvSpPr>
          <p:nvPr/>
        </p:nvSpPr>
        <p:spPr bwMode="auto">
          <a:xfrm>
            <a:off x="4002088" y="661988"/>
            <a:ext cx="6232525" cy="738187"/>
          </a:xfrm>
          <a:prstGeom prst="rect">
            <a:avLst/>
          </a:prstGeom>
          <a:noFill/>
          <a:ln w="9525">
            <a:noFill/>
            <a:miter lim="800000"/>
            <a:headEnd/>
            <a:tailEnd/>
          </a:ln>
        </p:spPr>
        <p:txBody>
          <a:bodyPr wrap="none">
            <a:spAutoFit/>
          </a:bodyPr>
          <a:lstStyle/>
          <a:p>
            <a:r>
              <a:rPr lang="fr-FR"/>
              <a:t>Resistivité et conductivité</a:t>
            </a:r>
          </a:p>
        </p:txBody>
      </p:sp>
      <p:pic>
        <p:nvPicPr>
          <p:cNvPr id="44038" name="Picture 7"/>
          <p:cNvPicPr>
            <a:picLocks noChangeAspect="1"/>
          </p:cNvPicPr>
          <p:nvPr/>
        </p:nvPicPr>
        <p:blipFill>
          <a:blip r:embed="rId6" cstate="print"/>
          <a:srcRect/>
          <a:stretch>
            <a:fillRect/>
          </a:stretch>
        </p:blipFill>
        <p:spPr bwMode="auto">
          <a:xfrm>
            <a:off x="287338" y="1590675"/>
            <a:ext cx="7924800" cy="3057525"/>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p:cNvPicPr>
          <p:nvPr/>
        </p:nvPicPr>
        <p:blipFill>
          <a:blip r:embed="rId3" cstate="print"/>
          <a:srcRect/>
          <a:stretch>
            <a:fillRect/>
          </a:stretch>
        </p:blipFill>
        <p:spPr bwMode="auto">
          <a:xfrm>
            <a:off x="501650" y="661988"/>
            <a:ext cx="12088813" cy="771525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p:cNvSpPr>
          <p:nvPr/>
        </p:nvSpPr>
        <p:spPr bwMode="auto">
          <a:xfrm>
            <a:off x="1588" y="330200"/>
            <a:ext cx="12992100" cy="8420100"/>
          </a:xfrm>
          <a:prstGeom prst="rect">
            <a:avLst/>
          </a:prstGeom>
          <a:noFill/>
          <a:ln w="12700">
            <a:noFill/>
            <a:miter lim="800000"/>
            <a:headEnd/>
            <a:tailEnd/>
          </a:ln>
        </p:spPr>
        <p:txBody>
          <a:bodyPr lIns="0" tIns="0" rIns="0" bIns="0" anchor="ctr"/>
          <a:lstStyle/>
          <a:p>
            <a:r>
              <a:rPr lang="en-US" sz="3600" b="1" dirty="0" smtClean="0">
                <a:solidFill>
                  <a:srgbClr val="00B0F0"/>
                </a:solidFill>
                <a:ea typeface="Gill Sans" charset="0"/>
                <a:cs typeface="Gill Sans" charset="0"/>
              </a:rPr>
              <a:t>Plan du </a:t>
            </a:r>
            <a:r>
              <a:rPr lang="en-US" sz="3600" b="1" dirty="0" err="1" smtClean="0">
                <a:solidFill>
                  <a:srgbClr val="00B0F0"/>
                </a:solidFill>
                <a:ea typeface="Gill Sans" charset="0"/>
                <a:cs typeface="Gill Sans" charset="0"/>
              </a:rPr>
              <a:t>cours</a:t>
            </a:r>
            <a:endParaRPr lang="en-US" sz="3600" b="1" dirty="0">
              <a:solidFill>
                <a:srgbClr val="00B0F0"/>
              </a:solidFill>
              <a:ea typeface="Gill Sans" charset="0"/>
              <a:cs typeface="Gill Sans" charset="0"/>
            </a:endParaRPr>
          </a:p>
          <a:p>
            <a:pPr algn="l"/>
            <a:r>
              <a:rPr lang="en-US" sz="2800" dirty="0" smtClean="0">
                <a:solidFill>
                  <a:schemeClr val="tx1"/>
                </a:solidFill>
                <a:ea typeface="Gill Sans" charset="0"/>
                <a:cs typeface="Gill Sans" charset="0"/>
              </a:rPr>
              <a:t>Chap I.</a:t>
            </a:r>
            <a:r>
              <a:rPr lang="en-US" sz="2800" dirty="0" smtClean="0">
                <a:solidFill>
                  <a:srgbClr val="FF0000"/>
                </a:solidFill>
                <a:ea typeface="Gill Sans" charset="0"/>
                <a:cs typeface="Gill Sans" charset="0"/>
              </a:rPr>
              <a:t>  Notions </a:t>
            </a:r>
            <a:r>
              <a:rPr lang="en-US" sz="2800" dirty="0" err="1">
                <a:solidFill>
                  <a:srgbClr val="FF0000"/>
                </a:solidFill>
                <a:ea typeface="Gill Sans" charset="0"/>
                <a:cs typeface="Gill Sans" charset="0"/>
              </a:rPr>
              <a:t>d’Électricité</a:t>
            </a:r>
            <a:r>
              <a:rPr lang="en-US" sz="2400" dirty="0">
                <a:solidFill>
                  <a:srgbClr val="FF0000"/>
                </a:solidFill>
                <a:ea typeface="Gill Sans" charset="0"/>
                <a:cs typeface="Gill Sans" charset="0"/>
              </a:rPr>
              <a:t> </a:t>
            </a:r>
          </a:p>
          <a:p>
            <a:pPr marL="685800" lvl="1" algn="l"/>
            <a:r>
              <a:rPr lang="en-US" sz="2400" dirty="0" err="1">
                <a:solidFill>
                  <a:schemeClr val="tx1"/>
                </a:solidFill>
                <a:ea typeface="Gill Sans" charset="0"/>
                <a:cs typeface="Gill Sans" charset="0"/>
              </a:rPr>
              <a:t>L’électron</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libre</a:t>
            </a:r>
            <a:r>
              <a:rPr lang="en-US" sz="2400" dirty="0">
                <a:solidFill>
                  <a:schemeClr val="tx1"/>
                </a:solidFill>
                <a:ea typeface="Gill Sans" charset="0"/>
                <a:cs typeface="Gill Sans" charset="0"/>
              </a:rPr>
              <a:t> -- le courant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 -- le </a:t>
            </a:r>
            <a:r>
              <a:rPr lang="en-US" sz="2400" dirty="0" err="1">
                <a:solidFill>
                  <a:schemeClr val="tx1"/>
                </a:solidFill>
                <a:ea typeface="Gill Sans" charset="0"/>
                <a:cs typeface="Gill Sans" charset="0"/>
              </a:rPr>
              <a:t>potentiel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loi</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d’Ohm</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Dipôles</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Générateurs</a:t>
            </a:r>
            <a:r>
              <a:rPr lang="en-US" sz="2400" dirty="0">
                <a:solidFill>
                  <a:schemeClr val="tx1"/>
                </a:solidFill>
                <a:ea typeface="Gill Sans" charset="0"/>
                <a:cs typeface="Gill Sans" charset="0"/>
              </a:rPr>
              <a:t> -- Puissance et </a:t>
            </a:r>
            <a:r>
              <a:rPr lang="en-US" sz="2400" dirty="0" err="1">
                <a:solidFill>
                  <a:schemeClr val="tx1"/>
                </a:solidFill>
                <a:ea typeface="Gill Sans" charset="0"/>
                <a:cs typeface="Gill Sans" charset="0"/>
              </a:rPr>
              <a:t>Énergie</a:t>
            </a:r>
            <a:endParaRPr lang="en-US" sz="2400" dirty="0">
              <a:solidFill>
                <a:schemeClr val="tx1"/>
              </a:solidFill>
              <a:ea typeface="Gill Sans" charset="0"/>
              <a:cs typeface="Gill Sans" charset="0"/>
            </a:endParaRPr>
          </a:p>
          <a:p>
            <a:pPr marL="1028700" lvl="2" algn="l"/>
            <a:endParaRPr lang="en-US" sz="2400" dirty="0">
              <a:solidFill>
                <a:schemeClr val="tx1"/>
              </a:solidFill>
              <a:ea typeface="Gill Sans" charset="0"/>
              <a:cs typeface="Gill Sans" charset="0"/>
            </a:endParaRPr>
          </a:p>
          <a:p>
            <a:pPr algn="l"/>
            <a:r>
              <a:rPr lang="en-US" sz="2800" dirty="0" smtClean="0">
                <a:solidFill>
                  <a:schemeClr val="tx1"/>
                </a:solidFill>
                <a:ea typeface="Gill Sans" charset="0"/>
                <a:cs typeface="Gill Sans" charset="0"/>
              </a:rPr>
              <a:t>Chap II. </a:t>
            </a:r>
            <a:r>
              <a:rPr lang="en-US" sz="2800" dirty="0" smtClean="0">
                <a:solidFill>
                  <a:srgbClr val="FF0000"/>
                </a:solidFill>
                <a:ea typeface="Gill Sans" charset="0"/>
                <a:cs typeface="Gill Sans" charset="0"/>
              </a:rPr>
              <a:t>Circuits </a:t>
            </a:r>
            <a:r>
              <a:rPr lang="en-US" sz="2800" dirty="0" err="1" smtClean="0">
                <a:solidFill>
                  <a:srgbClr val="FF0000"/>
                </a:solidFill>
                <a:ea typeface="Gill Sans" charset="0"/>
                <a:cs typeface="Gill Sans" charset="0"/>
              </a:rPr>
              <a:t>électriques</a:t>
            </a:r>
            <a:r>
              <a:rPr lang="en-US" sz="2800" dirty="0" smtClean="0">
                <a:solidFill>
                  <a:srgbClr val="FF0000"/>
                </a:solidFill>
                <a:ea typeface="Gill Sans" charset="0"/>
                <a:cs typeface="Gill Sans" charset="0"/>
              </a:rPr>
              <a:t> (courant </a:t>
            </a:r>
            <a:r>
              <a:rPr lang="en-US" sz="2800" dirty="0" err="1" smtClean="0">
                <a:solidFill>
                  <a:srgbClr val="FF0000"/>
                </a:solidFill>
                <a:ea typeface="Gill Sans" charset="0"/>
                <a:cs typeface="Gill Sans" charset="0"/>
              </a:rPr>
              <a:t>continu</a:t>
            </a:r>
            <a:r>
              <a:rPr lang="en-US" sz="2800" dirty="0" smtClean="0">
                <a:solidFill>
                  <a:srgbClr val="FF0000"/>
                </a:solidFill>
                <a:ea typeface="Gill Sans" charset="0"/>
                <a:cs typeface="Gill Sans" charset="0"/>
              </a:rPr>
              <a:t>)</a:t>
            </a:r>
          </a:p>
          <a:p>
            <a:pPr algn="l"/>
            <a:r>
              <a:rPr lang="en-US" sz="2400" dirty="0" smtClean="0">
                <a:solidFill>
                  <a:schemeClr val="tx1"/>
                </a:solidFill>
                <a:ea typeface="Gill Sans" charset="0"/>
                <a:cs typeface="Gill Sans" charset="0"/>
              </a:rPr>
              <a:t>Lois </a:t>
            </a:r>
            <a:r>
              <a:rPr lang="en-US" sz="2400" dirty="0">
                <a:solidFill>
                  <a:schemeClr val="tx1"/>
                </a:solidFill>
                <a:ea typeface="Gill Sans" charset="0"/>
                <a:cs typeface="Gill Sans" charset="0"/>
              </a:rPr>
              <a:t>de </a:t>
            </a:r>
            <a:r>
              <a:rPr lang="en-US" sz="2400" dirty="0" err="1">
                <a:solidFill>
                  <a:schemeClr val="tx1"/>
                </a:solidFill>
                <a:ea typeface="Gill Sans" charset="0"/>
                <a:cs typeface="Gill Sans" charset="0"/>
              </a:rPr>
              <a:t>Kirchoff</a:t>
            </a:r>
            <a:r>
              <a:rPr lang="en-US" sz="2400" dirty="0">
                <a:solidFill>
                  <a:schemeClr val="tx1"/>
                </a:solidFill>
                <a:ea typeface="Gill Sans" charset="0"/>
                <a:cs typeface="Gill Sans" charset="0"/>
              </a:rPr>
              <a:t> -- </a:t>
            </a:r>
            <a:r>
              <a:rPr lang="en-US" sz="2400" dirty="0" err="1" smtClean="0">
                <a:solidFill>
                  <a:schemeClr val="tx1"/>
                </a:solidFill>
                <a:ea typeface="Gill Sans" charset="0"/>
                <a:cs typeface="Gill Sans" charset="0"/>
              </a:rPr>
              <a:t>Règles</a:t>
            </a:r>
            <a:r>
              <a:rPr lang="en-US" sz="2400" dirty="0" smtClean="0">
                <a:solidFill>
                  <a:schemeClr val="tx1"/>
                </a:solidFill>
                <a:ea typeface="Gill Sans" charset="0"/>
                <a:cs typeface="Gill Sans" charset="0"/>
              </a:rPr>
              <a:t> </a:t>
            </a:r>
            <a:r>
              <a:rPr lang="en-US" sz="2400" dirty="0" err="1" smtClean="0">
                <a:solidFill>
                  <a:schemeClr val="tx1"/>
                </a:solidFill>
                <a:ea typeface="Gill Sans" charset="0"/>
                <a:cs typeface="Gill Sans" charset="0"/>
              </a:rPr>
              <a:t>d’association</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de résistance -- (</a:t>
            </a:r>
            <a:r>
              <a:rPr lang="en-US" sz="2400" dirty="0" err="1">
                <a:solidFill>
                  <a:schemeClr val="tx1"/>
                </a:solidFill>
                <a:ea typeface="Gill Sans" charset="0"/>
                <a:cs typeface="Gill Sans" charset="0"/>
              </a:rPr>
              <a:t>Aperçu</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méthodes</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résolutions</a:t>
            </a:r>
            <a:r>
              <a:rPr lang="en-US" sz="2400" dirty="0">
                <a:solidFill>
                  <a:schemeClr val="tx1"/>
                </a:solidFill>
                <a:ea typeface="Gill Sans" charset="0"/>
                <a:cs typeface="Gill Sans" charset="0"/>
              </a:rPr>
              <a:t>)</a:t>
            </a:r>
          </a:p>
          <a:p>
            <a:pPr marL="685800" lvl="1" algn="l">
              <a:buFontTx/>
              <a:buChar char="•"/>
            </a:pPr>
            <a:endParaRPr lang="en-US" sz="2400" dirty="0">
              <a:solidFill>
                <a:schemeClr val="tx1"/>
              </a:solidFill>
              <a:ea typeface="Gill Sans" charset="0"/>
              <a:cs typeface="Gill Sans" charset="0"/>
            </a:endParaRPr>
          </a:p>
          <a:p>
            <a:pPr algn="l"/>
            <a:r>
              <a:rPr lang="en-US" sz="2800" dirty="0" smtClean="0">
                <a:solidFill>
                  <a:schemeClr val="tx1"/>
                </a:solidFill>
                <a:ea typeface="Gill Sans" charset="0"/>
                <a:cs typeface="Gill Sans" charset="0"/>
              </a:rPr>
              <a:t>Chap III. </a:t>
            </a:r>
            <a:r>
              <a:rPr lang="en-US" sz="2800" dirty="0" smtClean="0">
                <a:solidFill>
                  <a:srgbClr val="FF0000"/>
                </a:solidFill>
                <a:ea typeface="Gill Sans" charset="0"/>
                <a:cs typeface="Gill Sans" charset="0"/>
              </a:rPr>
              <a:t>Retour </a:t>
            </a:r>
            <a:r>
              <a:rPr lang="en-US" sz="2800" dirty="0" err="1">
                <a:solidFill>
                  <a:srgbClr val="FF0000"/>
                </a:solidFill>
                <a:ea typeface="Gill Sans" charset="0"/>
                <a:cs typeface="Gill Sans" charset="0"/>
              </a:rPr>
              <a:t>sur</a:t>
            </a:r>
            <a:r>
              <a:rPr lang="en-US" sz="2800" dirty="0">
                <a:solidFill>
                  <a:srgbClr val="FF0000"/>
                </a:solidFill>
                <a:ea typeface="Gill Sans" charset="0"/>
                <a:cs typeface="Gill Sans" charset="0"/>
              </a:rPr>
              <a:t> la </a:t>
            </a:r>
            <a:r>
              <a:rPr lang="en-US" sz="2800" dirty="0" err="1">
                <a:solidFill>
                  <a:srgbClr val="FF0000"/>
                </a:solidFill>
                <a:ea typeface="Gill Sans" charset="0"/>
                <a:cs typeface="Gill Sans" charset="0"/>
              </a:rPr>
              <a:t>loi</a:t>
            </a:r>
            <a:r>
              <a:rPr lang="en-US" sz="2800" dirty="0">
                <a:solidFill>
                  <a:srgbClr val="FF0000"/>
                </a:solidFill>
                <a:ea typeface="Gill Sans" charset="0"/>
                <a:cs typeface="Gill Sans" charset="0"/>
              </a:rPr>
              <a:t> </a:t>
            </a:r>
            <a:r>
              <a:rPr lang="en-US" sz="2800" dirty="0" err="1">
                <a:solidFill>
                  <a:srgbClr val="FF0000"/>
                </a:solidFill>
                <a:ea typeface="Gill Sans" charset="0"/>
                <a:cs typeface="Gill Sans" charset="0"/>
              </a:rPr>
              <a:t>d’Ohm</a:t>
            </a:r>
            <a:r>
              <a:rPr lang="en-US" sz="2800" dirty="0">
                <a:solidFill>
                  <a:srgbClr val="FF0000"/>
                </a:solidFill>
                <a:ea typeface="Gill Sans" charset="0"/>
                <a:cs typeface="Gill Sans" charset="0"/>
              </a:rPr>
              <a:t> : </a:t>
            </a:r>
            <a:r>
              <a:rPr lang="en-US" sz="2800" dirty="0" err="1">
                <a:solidFill>
                  <a:srgbClr val="FF0000"/>
                </a:solidFill>
                <a:ea typeface="Gill Sans" charset="0"/>
                <a:cs typeface="Gill Sans" charset="0"/>
              </a:rPr>
              <a:t>analogie</a:t>
            </a:r>
            <a:r>
              <a:rPr lang="en-US" sz="2800" dirty="0">
                <a:solidFill>
                  <a:srgbClr val="FF0000"/>
                </a:solidFill>
                <a:ea typeface="Gill Sans" charset="0"/>
                <a:cs typeface="Gill Sans" charset="0"/>
              </a:rPr>
              <a:t> avec la </a:t>
            </a:r>
            <a:r>
              <a:rPr lang="en-US" sz="2800" dirty="0" err="1">
                <a:solidFill>
                  <a:srgbClr val="FF0000"/>
                </a:solidFill>
                <a:ea typeface="Gill Sans" charset="0"/>
                <a:cs typeface="Gill Sans" charset="0"/>
              </a:rPr>
              <a:t>mécanique</a:t>
            </a:r>
            <a:endParaRPr lang="en-US" sz="2400" dirty="0">
              <a:solidFill>
                <a:srgbClr val="FF0000"/>
              </a:solidFill>
              <a:ea typeface="Gill Sans" charset="0"/>
              <a:cs typeface="Gill Sans" charset="0"/>
            </a:endParaRPr>
          </a:p>
          <a:p>
            <a:pPr algn="l"/>
            <a:r>
              <a:rPr lang="en-US" sz="2400" dirty="0" err="1">
                <a:solidFill>
                  <a:schemeClr val="tx1"/>
                </a:solidFill>
                <a:ea typeface="Gill Sans" charset="0"/>
                <a:cs typeface="Gill Sans" charset="0"/>
              </a:rPr>
              <a:t>Établissement</a:t>
            </a:r>
            <a:r>
              <a:rPr lang="en-US" sz="2400" dirty="0">
                <a:solidFill>
                  <a:schemeClr val="tx1"/>
                </a:solidFill>
                <a:ea typeface="Gill Sans" charset="0"/>
                <a:cs typeface="Gill Sans" charset="0"/>
              </a:rPr>
              <a:t> de la </a:t>
            </a:r>
            <a:r>
              <a:rPr lang="en-US" sz="2400" dirty="0" err="1">
                <a:solidFill>
                  <a:schemeClr val="tx1"/>
                </a:solidFill>
                <a:ea typeface="Gill Sans" charset="0"/>
                <a:cs typeface="Gill Sans" charset="0"/>
              </a:rPr>
              <a:t>loi</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d’Ohm</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Analogie</a:t>
            </a:r>
            <a:r>
              <a:rPr lang="en-US" sz="2400" dirty="0">
                <a:solidFill>
                  <a:schemeClr val="tx1"/>
                </a:solidFill>
                <a:ea typeface="Gill Sans" charset="0"/>
                <a:cs typeface="Gill Sans" charset="0"/>
              </a:rPr>
              <a:t> avec la friction de Stokes</a:t>
            </a:r>
          </a:p>
          <a:p>
            <a:pPr algn="l"/>
            <a:r>
              <a:rPr lang="en-US" sz="2400" dirty="0" err="1">
                <a:solidFill>
                  <a:schemeClr val="tx1"/>
                </a:solidFill>
                <a:ea typeface="Gill Sans" charset="0"/>
                <a:cs typeface="Gill Sans" charset="0"/>
              </a:rPr>
              <a:t>Différence</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potentiel</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Analogie</a:t>
            </a:r>
            <a:r>
              <a:rPr lang="en-US" sz="2400" dirty="0">
                <a:solidFill>
                  <a:schemeClr val="tx1"/>
                </a:solidFill>
                <a:ea typeface="Gill Sans" charset="0"/>
                <a:cs typeface="Gill Sans" charset="0"/>
              </a:rPr>
              <a:t> avec </a:t>
            </a:r>
            <a:r>
              <a:rPr lang="en-US" sz="2400" dirty="0" err="1">
                <a:solidFill>
                  <a:schemeClr val="tx1"/>
                </a:solidFill>
                <a:ea typeface="Gill Sans" charset="0"/>
                <a:cs typeface="Gill Sans" charset="0"/>
              </a:rPr>
              <a:t>l’énergie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potentielle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les </a:t>
            </a:r>
            <a:r>
              <a:rPr lang="en-US" sz="2400" dirty="0" err="1">
                <a:solidFill>
                  <a:schemeClr val="tx1"/>
                </a:solidFill>
                <a:ea typeface="Gill Sans" charset="0"/>
                <a:cs typeface="Gill Sans" charset="0"/>
              </a:rPr>
              <a:t>fluides</a:t>
            </a:r>
            <a:r>
              <a:rPr lang="en-US" sz="2400" dirty="0">
                <a:solidFill>
                  <a:schemeClr val="tx1"/>
                </a:solidFill>
                <a:ea typeface="Gill Sans" charset="0"/>
                <a:cs typeface="Gill Sans" charset="0"/>
              </a:rPr>
              <a:t>. </a:t>
            </a:r>
          </a:p>
          <a:p>
            <a:pPr algn="l"/>
            <a:endParaRPr lang="en-US" sz="2400" dirty="0">
              <a:solidFill>
                <a:schemeClr val="tx1"/>
              </a:solidFill>
              <a:ea typeface="Gill Sans" charset="0"/>
              <a:cs typeface="Gill Sans" charset="0"/>
            </a:endParaRPr>
          </a:p>
          <a:p>
            <a:pPr algn="l"/>
            <a:r>
              <a:rPr lang="en-US" sz="2800" dirty="0" smtClean="0">
                <a:solidFill>
                  <a:schemeClr val="tx1"/>
                </a:solidFill>
                <a:ea typeface="Gill Sans" charset="0"/>
                <a:cs typeface="Gill Sans" charset="0"/>
              </a:rPr>
              <a:t>Chap IV.</a:t>
            </a:r>
            <a:r>
              <a:rPr lang="en-US" sz="3600" dirty="0" smtClean="0">
                <a:solidFill>
                  <a:schemeClr val="tx1"/>
                </a:solidFill>
                <a:ea typeface="Gill Sans" charset="0"/>
                <a:cs typeface="Gill Sans" charset="0"/>
              </a:rPr>
              <a:t> </a:t>
            </a:r>
            <a:r>
              <a:rPr lang="en-US" sz="2800" dirty="0">
                <a:solidFill>
                  <a:srgbClr val="FF0000"/>
                </a:solidFill>
                <a:ea typeface="Gill Sans" charset="0"/>
                <a:cs typeface="Gill Sans" charset="0"/>
              </a:rPr>
              <a:t>Régimes </a:t>
            </a:r>
            <a:r>
              <a:rPr lang="en-US" sz="2800" dirty="0" err="1">
                <a:solidFill>
                  <a:srgbClr val="FF0000"/>
                </a:solidFill>
                <a:ea typeface="Gill Sans" charset="0"/>
                <a:cs typeface="Gill Sans" charset="0"/>
              </a:rPr>
              <a:t>transitoires</a:t>
            </a:r>
            <a:r>
              <a:rPr lang="en-US" sz="2800" dirty="0">
                <a:solidFill>
                  <a:srgbClr val="FF0000"/>
                </a:solidFill>
                <a:ea typeface="Gill Sans" charset="0"/>
                <a:cs typeface="Gill Sans" charset="0"/>
              </a:rPr>
              <a:t> : circuit RLC</a:t>
            </a:r>
          </a:p>
          <a:p>
            <a:pPr algn="l"/>
            <a:r>
              <a:rPr lang="en-US" sz="2400" dirty="0">
                <a:solidFill>
                  <a:schemeClr val="tx1"/>
                </a:solidFill>
                <a:ea typeface="Gill Sans" charset="0"/>
                <a:cs typeface="Gill Sans" charset="0"/>
              </a:rPr>
              <a:t>Approximation des régimes quasi </a:t>
            </a:r>
            <a:r>
              <a:rPr lang="en-US" sz="2400" dirty="0" err="1" smtClean="0">
                <a:solidFill>
                  <a:schemeClr val="tx1"/>
                </a:solidFill>
                <a:ea typeface="Gill Sans" charset="0"/>
                <a:cs typeface="Gill Sans" charset="0"/>
              </a:rPr>
              <a:t>stationaires</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Circuits : RC, RL, LC et RLC </a:t>
            </a:r>
          </a:p>
          <a:p>
            <a:pPr algn="l"/>
            <a:endParaRPr lang="en-US" sz="2400" dirty="0">
              <a:solidFill>
                <a:schemeClr val="tx1"/>
              </a:solidFill>
              <a:ea typeface="Gill Sans" charset="0"/>
              <a:cs typeface="Gill Sans" charset="0"/>
            </a:endParaRPr>
          </a:p>
          <a:p>
            <a:pPr algn="l"/>
            <a:r>
              <a:rPr lang="en-US" sz="2800" dirty="0" smtClean="0">
                <a:solidFill>
                  <a:schemeClr val="tx1"/>
                </a:solidFill>
                <a:ea typeface="Gill Sans" charset="0"/>
                <a:cs typeface="Gill Sans" charset="0"/>
              </a:rPr>
              <a:t>Chap V.</a:t>
            </a:r>
            <a:r>
              <a:rPr lang="en-US" sz="2400" dirty="0" smtClean="0">
                <a:solidFill>
                  <a:schemeClr val="tx1"/>
                </a:solidFill>
                <a:ea typeface="Gill Sans" charset="0"/>
                <a:cs typeface="Gill Sans" charset="0"/>
              </a:rPr>
              <a:t>  </a:t>
            </a:r>
            <a:r>
              <a:rPr lang="en-US" sz="2800" dirty="0" err="1">
                <a:solidFill>
                  <a:srgbClr val="FF0000"/>
                </a:solidFill>
                <a:ea typeface="Gill Sans" charset="0"/>
                <a:cs typeface="Gill Sans" charset="0"/>
              </a:rPr>
              <a:t>Analogie</a:t>
            </a:r>
            <a:r>
              <a:rPr lang="en-US" sz="2800" dirty="0">
                <a:solidFill>
                  <a:srgbClr val="FF0000"/>
                </a:solidFill>
                <a:ea typeface="Gill Sans" charset="0"/>
                <a:cs typeface="Gill Sans" charset="0"/>
              </a:rPr>
              <a:t> avec </a:t>
            </a:r>
            <a:r>
              <a:rPr lang="en-US" sz="2800" dirty="0" err="1">
                <a:solidFill>
                  <a:srgbClr val="FF0000"/>
                </a:solidFill>
                <a:ea typeface="Gill Sans" charset="0"/>
                <a:cs typeface="Gill Sans" charset="0"/>
              </a:rPr>
              <a:t>l’oscillateur</a:t>
            </a:r>
            <a:r>
              <a:rPr lang="en-US" sz="2800" dirty="0">
                <a:solidFill>
                  <a:srgbClr val="FF0000"/>
                </a:solidFill>
                <a:ea typeface="Gill Sans" charset="0"/>
                <a:cs typeface="Gill Sans" charset="0"/>
              </a:rPr>
              <a:t> </a:t>
            </a:r>
            <a:r>
              <a:rPr lang="en-US" sz="2800" dirty="0" err="1">
                <a:solidFill>
                  <a:srgbClr val="FF0000"/>
                </a:solidFill>
                <a:ea typeface="Gill Sans" charset="0"/>
                <a:cs typeface="Gill Sans" charset="0"/>
              </a:rPr>
              <a:t>mécanique</a:t>
            </a:r>
            <a:r>
              <a:rPr lang="en-US" sz="2800" dirty="0">
                <a:solidFill>
                  <a:srgbClr val="FF0000"/>
                </a:solidFill>
                <a:ea typeface="Gill Sans" charset="0"/>
                <a:cs typeface="Gill Sans" charset="0"/>
              </a:rPr>
              <a:t> </a:t>
            </a:r>
            <a:r>
              <a:rPr lang="en-US" sz="2800" dirty="0" err="1">
                <a:solidFill>
                  <a:srgbClr val="FF0000"/>
                </a:solidFill>
                <a:ea typeface="Gill Sans" charset="0"/>
                <a:cs typeface="Gill Sans" charset="0"/>
              </a:rPr>
              <a:t>linéaire</a:t>
            </a:r>
            <a:endParaRPr lang="en-US" sz="2800" dirty="0">
              <a:solidFill>
                <a:srgbClr val="FF0000"/>
              </a:solidFill>
              <a:ea typeface="Gill Sans" charset="0"/>
              <a:cs typeface="Gill Sans" charset="0"/>
            </a:endParaRPr>
          </a:p>
          <a:p>
            <a:pPr algn="l"/>
            <a:r>
              <a:rPr lang="en-US" sz="2400" dirty="0" err="1">
                <a:solidFill>
                  <a:schemeClr val="tx1"/>
                </a:solidFill>
                <a:ea typeface="Gill Sans" charset="0"/>
                <a:cs typeface="Gill Sans" charset="0"/>
              </a:rPr>
              <a:t>Exemples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d’oscillateurs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mécaniques</a:t>
            </a:r>
            <a:r>
              <a:rPr lang="en-US" sz="2400" dirty="0">
                <a:solidFill>
                  <a:schemeClr val="tx1"/>
                </a:solidFill>
                <a:ea typeface="Gill Sans" charset="0"/>
                <a:cs typeface="Gill Sans" charset="0"/>
              </a:rPr>
              <a:t> -- </a:t>
            </a:r>
            <a:r>
              <a:rPr lang="en-US" sz="2400" dirty="0" err="1">
                <a:solidFill>
                  <a:schemeClr val="tx1"/>
                </a:solidFill>
                <a:ea typeface="Gill Sans" charset="0"/>
                <a:cs typeface="Gill Sans" charset="0"/>
              </a:rPr>
              <a:t>Système</a:t>
            </a:r>
            <a:r>
              <a:rPr lang="en-US" sz="2400" dirty="0">
                <a:solidFill>
                  <a:schemeClr val="tx1"/>
                </a:solidFill>
                <a:ea typeface="Gill Sans" charset="0"/>
                <a:cs typeface="Gill Sans" charset="0"/>
              </a:rPr>
              <a:t> masse </a:t>
            </a:r>
            <a:r>
              <a:rPr lang="en-US" sz="2400" dirty="0" err="1" smtClean="0">
                <a:solidFill>
                  <a:schemeClr val="tx1"/>
                </a:solidFill>
                <a:ea typeface="Gill Sans" charset="0"/>
                <a:cs typeface="Gill Sans" charset="0"/>
              </a:rPr>
              <a:t>ressort</a:t>
            </a:r>
            <a:endParaRPr lang="en-US" sz="2800" dirty="0">
              <a:solidFill>
                <a:schemeClr val="tx1"/>
              </a:solidFill>
              <a:ea typeface="Gill Sans" charset="0"/>
              <a:cs typeface="Gill Sans" charset="0"/>
            </a:endParaRPr>
          </a:p>
          <a:p>
            <a:pPr algn="l"/>
            <a:endParaRPr lang="en-US" sz="28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p:cNvPicPr>
          <p:nvPr/>
        </p:nvPicPr>
        <p:blipFill>
          <a:blip r:embed="rId3" cstate="print"/>
          <a:srcRect/>
          <a:stretch>
            <a:fillRect/>
          </a:stretch>
        </p:blipFill>
        <p:spPr bwMode="auto">
          <a:xfrm>
            <a:off x="287338" y="876300"/>
            <a:ext cx="12539662" cy="800100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p:cNvPicPr>
          <p:nvPr/>
        </p:nvPicPr>
        <p:blipFill>
          <a:blip r:embed="rId3" cstate="print"/>
          <a:srcRect/>
          <a:stretch>
            <a:fillRect/>
          </a:stretch>
        </p:blipFill>
        <p:spPr bwMode="auto">
          <a:xfrm>
            <a:off x="682625" y="400050"/>
            <a:ext cx="11463338" cy="7597775"/>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p:cNvPicPr>
          <p:nvPr/>
        </p:nvPicPr>
        <p:blipFill>
          <a:blip r:embed="rId3" cstate="print"/>
          <a:srcRect/>
          <a:stretch>
            <a:fillRect/>
          </a:stretch>
        </p:blipFill>
        <p:spPr bwMode="auto">
          <a:xfrm>
            <a:off x="7502525" y="1376363"/>
            <a:ext cx="5148263" cy="5319712"/>
          </a:xfrm>
          <a:prstGeom prst="rect">
            <a:avLst/>
          </a:prstGeom>
          <a:noFill/>
          <a:ln w="25400">
            <a:noFill/>
            <a:miter lim="800000"/>
            <a:headEnd/>
            <a:tailEnd/>
          </a:ln>
        </p:spPr>
      </p:pic>
      <p:sp>
        <p:nvSpPr>
          <p:cNvPr id="48131" name="ZoneTexte 4"/>
          <p:cNvSpPr txBox="1">
            <a:spLocks noChangeArrowheads="1"/>
          </p:cNvSpPr>
          <p:nvPr/>
        </p:nvSpPr>
        <p:spPr bwMode="auto">
          <a:xfrm>
            <a:off x="3859213" y="590550"/>
            <a:ext cx="5424487" cy="738188"/>
          </a:xfrm>
          <a:prstGeom prst="rect">
            <a:avLst/>
          </a:prstGeom>
          <a:noFill/>
          <a:ln w="9525">
            <a:noFill/>
            <a:miter lim="800000"/>
            <a:headEnd/>
            <a:tailEnd/>
          </a:ln>
        </p:spPr>
        <p:txBody>
          <a:bodyPr wrap="none">
            <a:spAutoFit/>
          </a:bodyPr>
          <a:lstStyle/>
          <a:p>
            <a:r>
              <a:rPr lang="fr-FR"/>
              <a:t>Autres dipôles passifs</a:t>
            </a:r>
          </a:p>
        </p:txBody>
      </p:sp>
      <p:pic>
        <p:nvPicPr>
          <p:cNvPr id="48132" name="Picture 3"/>
          <p:cNvPicPr>
            <a:picLocks noChangeAspect="1"/>
          </p:cNvPicPr>
          <p:nvPr/>
        </p:nvPicPr>
        <p:blipFill>
          <a:blip r:embed="rId4" cstate="print"/>
          <a:srcRect/>
          <a:stretch>
            <a:fillRect/>
          </a:stretch>
        </p:blipFill>
        <p:spPr bwMode="auto">
          <a:xfrm>
            <a:off x="930275" y="2947988"/>
            <a:ext cx="6773863" cy="2625725"/>
          </a:xfrm>
          <a:prstGeom prst="rect">
            <a:avLst/>
          </a:prstGeom>
          <a:noFill/>
          <a:ln w="25400">
            <a:noFill/>
            <a:miter lim="800000"/>
            <a:headEnd/>
            <a:tailEnd/>
          </a:ln>
        </p:spPr>
      </p:pic>
      <p:pic>
        <p:nvPicPr>
          <p:cNvPr id="48133" name="Picture 4"/>
          <p:cNvPicPr>
            <a:picLocks noChangeAspect="1"/>
          </p:cNvPicPr>
          <p:nvPr/>
        </p:nvPicPr>
        <p:blipFill>
          <a:blip r:embed="rId5" cstate="print"/>
          <a:srcRect/>
          <a:stretch>
            <a:fillRect/>
          </a:stretch>
        </p:blipFill>
        <p:spPr bwMode="auto">
          <a:xfrm>
            <a:off x="1073150" y="7162800"/>
            <a:ext cx="9467850" cy="54610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ZoneTexte 4"/>
          <p:cNvSpPr txBox="1">
            <a:spLocks noChangeArrowheads="1"/>
          </p:cNvSpPr>
          <p:nvPr/>
        </p:nvSpPr>
        <p:spPr bwMode="auto">
          <a:xfrm>
            <a:off x="3859213" y="590550"/>
            <a:ext cx="5424487" cy="738188"/>
          </a:xfrm>
          <a:prstGeom prst="rect">
            <a:avLst/>
          </a:prstGeom>
          <a:noFill/>
          <a:ln w="9525">
            <a:noFill/>
            <a:miter lim="800000"/>
            <a:headEnd/>
            <a:tailEnd/>
          </a:ln>
        </p:spPr>
        <p:txBody>
          <a:bodyPr wrap="none">
            <a:spAutoFit/>
          </a:bodyPr>
          <a:lstStyle/>
          <a:p>
            <a:r>
              <a:rPr lang="fr-FR"/>
              <a:t>Autres dipôles passifs</a:t>
            </a:r>
          </a:p>
        </p:txBody>
      </p:sp>
      <p:pic>
        <p:nvPicPr>
          <p:cNvPr id="49155" name="Picture 2"/>
          <p:cNvPicPr>
            <a:picLocks noChangeAspect="1"/>
          </p:cNvPicPr>
          <p:nvPr/>
        </p:nvPicPr>
        <p:blipFill>
          <a:blip r:embed="rId3" cstate="print"/>
          <a:srcRect/>
          <a:stretch>
            <a:fillRect/>
          </a:stretch>
        </p:blipFill>
        <p:spPr bwMode="auto">
          <a:xfrm>
            <a:off x="930275" y="1233488"/>
            <a:ext cx="11563350" cy="5648325"/>
          </a:xfrm>
          <a:prstGeom prst="rect">
            <a:avLst/>
          </a:prstGeom>
          <a:noFill/>
          <a:ln w="25400">
            <a:noFill/>
            <a:miter lim="800000"/>
            <a:headEnd/>
            <a:tailEnd/>
          </a:ln>
        </p:spPr>
      </p:pic>
      <p:pic>
        <p:nvPicPr>
          <p:cNvPr id="49156" name="Picture 3"/>
          <p:cNvPicPr>
            <a:picLocks noChangeAspect="1"/>
          </p:cNvPicPr>
          <p:nvPr/>
        </p:nvPicPr>
        <p:blipFill>
          <a:blip r:embed="rId4" cstate="print"/>
          <a:srcRect/>
          <a:stretch>
            <a:fillRect/>
          </a:stretch>
        </p:blipFill>
        <p:spPr bwMode="auto">
          <a:xfrm>
            <a:off x="1001713" y="6519863"/>
            <a:ext cx="11287125" cy="2155825"/>
          </a:xfrm>
          <a:prstGeom prst="rect">
            <a:avLst/>
          </a:prstGeom>
          <a:noFill/>
          <a:ln w="25400">
            <a:noFill/>
            <a:miter lim="800000"/>
            <a:headEnd/>
            <a:tailEnd/>
          </a:ln>
        </p:spPr>
      </p:pic>
      <p:pic>
        <p:nvPicPr>
          <p:cNvPr id="49157" name="Picture 4"/>
          <p:cNvPicPr>
            <a:picLocks noChangeAspect="1"/>
          </p:cNvPicPr>
          <p:nvPr/>
        </p:nvPicPr>
        <p:blipFill>
          <a:blip r:embed="rId5" cstate="print"/>
          <a:srcRect/>
          <a:stretch>
            <a:fillRect/>
          </a:stretch>
        </p:blipFill>
        <p:spPr bwMode="auto">
          <a:xfrm>
            <a:off x="2287588" y="8591550"/>
            <a:ext cx="8883650" cy="71755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3" cstate="print"/>
          <a:srcRect/>
          <a:stretch>
            <a:fillRect/>
          </a:stretch>
        </p:blipFill>
        <p:spPr bwMode="auto">
          <a:xfrm>
            <a:off x="1001713" y="1733550"/>
            <a:ext cx="10182225" cy="3133725"/>
          </a:xfrm>
          <a:prstGeom prst="rect">
            <a:avLst/>
          </a:prstGeom>
          <a:noFill/>
          <a:ln w="25400">
            <a:noFill/>
            <a:miter lim="800000"/>
            <a:headEnd/>
            <a:tailEnd/>
          </a:ln>
        </p:spPr>
      </p:pic>
      <p:pic>
        <p:nvPicPr>
          <p:cNvPr id="81923" name="Picture 3"/>
          <p:cNvPicPr>
            <a:picLocks noChangeAspect="1"/>
          </p:cNvPicPr>
          <p:nvPr/>
        </p:nvPicPr>
        <p:blipFill>
          <a:blip r:embed="rId4" cstate="print"/>
          <a:srcRect/>
          <a:stretch>
            <a:fillRect/>
          </a:stretch>
        </p:blipFill>
        <p:spPr bwMode="auto">
          <a:xfrm>
            <a:off x="1430338" y="4591050"/>
            <a:ext cx="8210550" cy="657225"/>
          </a:xfrm>
          <a:prstGeom prst="rect">
            <a:avLst/>
          </a:prstGeom>
          <a:noFill/>
          <a:ln w="25400">
            <a:noFill/>
            <a:miter lim="800000"/>
            <a:headEnd/>
            <a:tailEnd/>
          </a:ln>
        </p:spPr>
      </p:pic>
      <p:pic>
        <p:nvPicPr>
          <p:cNvPr id="81924" name="Picture 4"/>
          <p:cNvPicPr>
            <a:picLocks noChangeAspect="1"/>
          </p:cNvPicPr>
          <p:nvPr/>
        </p:nvPicPr>
        <p:blipFill>
          <a:blip r:embed="rId5" cstate="print"/>
          <a:srcRect/>
          <a:stretch>
            <a:fillRect/>
          </a:stretch>
        </p:blipFill>
        <p:spPr bwMode="auto">
          <a:xfrm>
            <a:off x="1501775" y="6019800"/>
            <a:ext cx="8172450" cy="552450"/>
          </a:xfrm>
          <a:prstGeom prst="rect">
            <a:avLst/>
          </a:prstGeom>
          <a:noFill/>
          <a:ln w="25400">
            <a:noFill/>
            <a:miter lim="800000"/>
            <a:headEnd/>
            <a:tailEnd/>
          </a:ln>
        </p:spPr>
      </p:pic>
      <p:pic>
        <p:nvPicPr>
          <p:cNvPr id="81925" name="Picture 5"/>
          <p:cNvPicPr>
            <a:picLocks noChangeAspect="1"/>
          </p:cNvPicPr>
          <p:nvPr/>
        </p:nvPicPr>
        <p:blipFill>
          <a:blip r:embed="rId6" cstate="print"/>
          <a:srcRect/>
          <a:stretch>
            <a:fillRect/>
          </a:stretch>
        </p:blipFill>
        <p:spPr bwMode="auto">
          <a:xfrm>
            <a:off x="1930400" y="7234238"/>
            <a:ext cx="9115425" cy="1304925"/>
          </a:xfrm>
          <a:prstGeom prst="rect">
            <a:avLst/>
          </a:prstGeom>
          <a:noFill/>
          <a:ln w="25400">
            <a:noFill/>
            <a:miter lim="800000"/>
            <a:headEnd/>
            <a:tailEnd/>
          </a:ln>
        </p:spPr>
      </p:pic>
      <p:sp>
        <p:nvSpPr>
          <p:cNvPr id="50182" name="ZoneTexte 7"/>
          <p:cNvSpPr txBox="1">
            <a:spLocks noChangeArrowheads="1"/>
          </p:cNvSpPr>
          <p:nvPr/>
        </p:nvSpPr>
        <p:spPr bwMode="auto">
          <a:xfrm>
            <a:off x="4430713" y="661988"/>
            <a:ext cx="6562725" cy="738187"/>
          </a:xfrm>
          <a:prstGeom prst="rect">
            <a:avLst/>
          </a:prstGeom>
          <a:noFill/>
          <a:ln w="9525">
            <a:noFill/>
            <a:miter lim="800000"/>
            <a:headEnd/>
            <a:tailEnd/>
          </a:ln>
        </p:spPr>
        <p:txBody>
          <a:bodyPr wrap="none">
            <a:spAutoFit/>
          </a:bodyPr>
          <a:lstStyle/>
          <a:p>
            <a:r>
              <a:rPr lang="fr-FR"/>
              <a:t>Association de résistances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 calcmode="lin" valueType="num">
                                      <p:cBhvr additive="base">
                                        <p:cTn id="7" dur="500" fill="hold"/>
                                        <p:tgtEl>
                                          <p:spTgt spid="81922"/>
                                        </p:tgtEl>
                                        <p:attrNameLst>
                                          <p:attrName>ppt_x</p:attrName>
                                        </p:attrNameLst>
                                      </p:cBhvr>
                                      <p:tavLst>
                                        <p:tav tm="0">
                                          <p:val>
                                            <p:strVal val="#ppt_x"/>
                                          </p:val>
                                        </p:tav>
                                        <p:tav tm="100000">
                                          <p:val>
                                            <p:strVal val="#ppt_x"/>
                                          </p:val>
                                        </p:tav>
                                      </p:tavLst>
                                    </p:anim>
                                    <p:anim calcmode="lin" valueType="num">
                                      <p:cBhvr additive="base">
                                        <p:cTn id="8" dur="500" fill="hold"/>
                                        <p:tgtEl>
                                          <p:spTgt spid="819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23"/>
                                        </p:tgtEl>
                                        <p:attrNameLst>
                                          <p:attrName>style.visibility</p:attrName>
                                        </p:attrNameLst>
                                      </p:cBhvr>
                                      <p:to>
                                        <p:strVal val="visible"/>
                                      </p:to>
                                    </p:set>
                                    <p:anim calcmode="lin" valueType="num">
                                      <p:cBhvr additive="base">
                                        <p:cTn id="13" dur="500" fill="hold"/>
                                        <p:tgtEl>
                                          <p:spTgt spid="81923"/>
                                        </p:tgtEl>
                                        <p:attrNameLst>
                                          <p:attrName>ppt_x</p:attrName>
                                        </p:attrNameLst>
                                      </p:cBhvr>
                                      <p:tavLst>
                                        <p:tav tm="0">
                                          <p:val>
                                            <p:strVal val="#ppt_x"/>
                                          </p:val>
                                        </p:tav>
                                        <p:tav tm="100000">
                                          <p:val>
                                            <p:strVal val="#ppt_x"/>
                                          </p:val>
                                        </p:tav>
                                      </p:tavLst>
                                    </p:anim>
                                    <p:anim calcmode="lin" valueType="num">
                                      <p:cBhvr additive="base">
                                        <p:cTn id="14" dur="500" fill="hold"/>
                                        <p:tgtEl>
                                          <p:spTgt spid="819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24"/>
                                        </p:tgtEl>
                                        <p:attrNameLst>
                                          <p:attrName>style.visibility</p:attrName>
                                        </p:attrNameLst>
                                      </p:cBhvr>
                                      <p:to>
                                        <p:strVal val="visible"/>
                                      </p:to>
                                    </p:set>
                                    <p:anim calcmode="lin" valueType="num">
                                      <p:cBhvr additive="base">
                                        <p:cTn id="19" dur="500" fill="hold"/>
                                        <p:tgtEl>
                                          <p:spTgt spid="81924"/>
                                        </p:tgtEl>
                                        <p:attrNameLst>
                                          <p:attrName>ppt_x</p:attrName>
                                        </p:attrNameLst>
                                      </p:cBhvr>
                                      <p:tavLst>
                                        <p:tav tm="0">
                                          <p:val>
                                            <p:strVal val="#ppt_x"/>
                                          </p:val>
                                        </p:tav>
                                        <p:tav tm="100000">
                                          <p:val>
                                            <p:strVal val="#ppt_x"/>
                                          </p:val>
                                        </p:tav>
                                      </p:tavLst>
                                    </p:anim>
                                    <p:anim calcmode="lin" valueType="num">
                                      <p:cBhvr additive="base">
                                        <p:cTn id="20" dur="500" fill="hold"/>
                                        <p:tgtEl>
                                          <p:spTgt spid="819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25"/>
                                        </p:tgtEl>
                                        <p:attrNameLst>
                                          <p:attrName>style.visibility</p:attrName>
                                        </p:attrNameLst>
                                      </p:cBhvr>
                                      <p:to>
                                        <p:strVal val="visible"/>
                                      </p:to>
                                    </p:set>
                                    <p:anim calcmode="lin" valueType="num">
                                      <p:cBhvr additive="base">
                                        <p:cTn id="25" dur="500" fill="hold"/>
                                        <p:tgtEl>
                                          <p:spTgt spid="81925"/>
                                        </p:tgtEl>
                                        <p:attrNameLst>
                                          <p:attrName>ppt_x</p:attrName>
                                        </p:attrNameLst>
                                      </p:cBhvr>
                                      <p:tavLst>
                                        <p:tav tm="0">
                                          <p:val>
                                            <p:strVal val="#ppt_x"/>
                                          </p:val>
                                        </p:tav>
                                        <p:tav tm="100000">
                                          <p:val>
                                            <p:strVal val="#ppt_x"/>
                                          </p:val>
                                        </p:tav>
                                      </p:tavLst>
                                    </p:anim>
                                    <p:anim calcmode="lin" valueType="num">
                                      <p:cBhvr additive="base">
                                        <p:cTn id="26" dur="500" fill="hold"/>
                                        <p:tgtEl>
                                          <p:spTgt spid="819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p:cNvPicPr>
          <p:nvPr/>
        </p:nvPicPr>
        <p:blipFill>
          <a:blip r:embed="rId3" cstate="print"/>
          <a:srcRect/>
          <a:stretch>
            <a:fillRect/>
          </a:stretch>
        </p:blipFill>
        <p:spPr bwMode="auto">
          <a:xfrm>
            <a:off x="930275" y="233363"/>
            <a:ext cx="10929938" cy="4292600"/>
          </a:xfrm>
          <a:prstGeom prst="rect">
            <a:avLst/>
          </a:prstGeom>
          <a:noFill/>
          <a:ln w="25400">
            <a:noFill/>
            <a:miter lim="800000"/>
            <a:headEnd/>
            <a:tailEnd/>
          </a:ln>
        </p:spPr>
      </p:pic>
      <p:pic>
        <p:nvPicPr>
          <p:cNvPr id="82947" name="Picture 3"/>
          <p:cNvPicPr>
            <a:picLocks noChangeAspect="1"/>
          </p:cNvPicPr>
          <p:nvPr/>
        </p:nvPicPr>
        <p:blipFill>
          <a:blip r:embed="rId4" cstate="print"/>
          <a:srcRect/>
          <a:stretch>
            <a:fillRect/>
          </a:stretch>
        </p:blipFill>
        <p:spPr bwMode="auto">
          <a:xfrm>
            <a:off x="203200" y="4733925"/>
            <a:ext cx="12801600" cy="1285875"/>
          </a:xfrm>
          <a:prstGeom prst="rect">
            <a:avLst/>
          </a:prstGeom>
          <a:noFill/>
          <a:ln w="25400">
            <a:noFill/>
            <a:miter lim="800000"/>
            <a:headEnd/>
            <a:tailEnd/>
          </a:ln>
        </p:spPr>
      </p:pic>
      <p:pic>
        <p:nvPicPr>
          <p:cNvPr id="82948" name="Picture 4"/>
          <p:cNvPicPr>
            <a:picLocks noChangeAspect="1"/>
          </p:cNvPicPr>
          <p:nvPr/>
        </p:nvPicPr>
        <p:blipFill>
          <a:blip r:embed="rId5" cstate="print"/>
          <a:srcRect/>
          <a:stretch>
            <a:fillRect/>
          </a:stretch>
        </p:blipFill>
        <p:spPr bwMode="auto">
          <a:xfrm>
            <a:off x="3430588" y="6448425"/>
            <a:ext cx="3629025" cy="1143000"/>
          </a:xfrm>
          <a:prstGeom prst="rect">
            <a:avLst/>
          </a:prstGeom>
          <a:noFill/>
          <a:ln w="25400">
            <a:noFill/>
            <a:miter lim="800000"/>
            <a:headEnd/>
            <a:tailEnd/>
          </a:ln>
        </p:spPr>
      </p:pic>
      <p:pic>
        <p:nvPicPr>
          <p:cNvPr id="82949" name="Picture 5"/>
          <p:cNvPicPr>
            <a:picLocks noChangeAspect="1"/>
          </p:cNvPicPr>
          <p:nvPr/>
        </p:nvPicPr>
        <p:blipFill>
          <a:blip r:embed="rId6" cstate="print"/>
          <a:srcRect/>
          <a:stretch>
            <a:fillRect/>
          </a:stretch>
        </p:blipFill>
        <p:spPr bwMode="auto">
          <a:xfrm>
            <a:off x="3359150" y="7805738"/>
            <a:ext cx="6686550" cy="1476375"/>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additive="base">
                                        <p:cTn id="7" dur="500" fill="hold"/>
                                        <p:tgtEl>
                                          <p:spTgt spid="82946"/>
                                        </p:tgtEl>
                                        <p:attrNameLst>
                                          <p:attrName>ppt_x</p:attrName>
                                        </p:attrNameLst>
                                      </p:cBhvr>
                                      <p:tavLst>
                                        <p:tav tm="0">
                                          <p:val>
                                            <p:strVal val="#ppt_x"/>
                                          </p:val>
                                        </p:tav>
                                        <p:tav tm="100000">
                                          <p:val>
                                            <p:strVal val="#ppt_x"/>
                                          </p:val>
                                        </p:tav>
                                      </p:tavLst>
                                    </p:anim>
                                    <p:anim calcmode="lin" valueType="num">
                                      <p:cBhvr additive="base">
                                        <p:cTn id="8" dur="500" fill="hold"/>
                                        <p:tgtEl>
                                          <p:spTgt spid="829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947"/>
                                        </p:tgtEl>
                                        <p:attrNameLst>
                                          <p:attrName>style.visibility</p:attrName>
                                        </p:attrNameLst>
                                      </p:cBhvr>
                                      <p:to>
                                        <p:strVal val="visible"/>
                                      </p:to>
                                    </p:set>
                                    <p:anim calcmode="lin" valueType="num">
                                      <p:cBhvr additive="base">
                                        <p:cTn id="13" dur="500" fill="hold"/>
                                        <p:tgtEl>
                                          <p:spTgt spid="82947"/>
                                        </p:tgtEl>
                                        <p:attrNameLst>
                                          <p:attrName>ppt_x</p:attrName>
                                        </p:attrNameLst>
                                      </p:cBhvr>
                                      <p:tavLst>
                                        <p:tav tm="0">
                                          <p:val>
                                            <p:strVal val="#ppt_x"/>
                                          </p:val>
                                        </p:tav>
                                        <p:tav tm="100000">
                                          <p:val>
                                            <p:strVal val="#ppt_x"/>
                                          </p:val>
                                        </p:tav>
                                      </p:tavLst>
                                    </p:anim>
                                    <p:anim calcmode="lin" valueType="num">
                                      <p:cBhvr additive="base">
                                        <p:cTn id="14" dur="500" fill="hold"/>
                                        <p:tgtEl>
                                          <p:spTgt spid="829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948"/>
                                        </p:tgtEl>
                                        <p:attrNameLst>
                                          <p:attrName>style.visibility</p:attrName>
                                        </p:attrNameLst>
                                      </p:cBhvr>
                                      <p:to>
                                        <p:strVal val="visible"/>
                                      </p:to>
                                    </p:set>
                                    <p:anim calcmode="lin" valueType="num">
                                      <p:cBhvr additive="base">
                                        <p:cTn id="19" dur="500" fill="hold"/>
                                        <p:tgtEl>
                                          <p:spTgt spid="82948"/>
                                        </p:tgtEl>
                                        <p:attrNameLst>
                                          <p:attrName>ppt_x</p:attrName>
                                        </p:attrNameLst>
                                      </p:cBhvr>
                                      <p:tavLst>
                                        <p:tav tm="0">
                                          <p:val>
                                            <p:strVal val="#ppt_x"/>
                                          </p:val>
                                        </p:tav>
                                        <p:tav tm="100000">
                                          <p:val>
                                            <p:strVal val="#ppt_x"/>
                                          </p:val>
                                        </p:tav>
                                      </p:tavLst>
                                    </p:anim>
                                    <p:anim calcmode="lin" valueType="num">
                                      <p:cBhvr additive="base">
                                        <p:cTn id="20"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949"/>
                                        </p:tgtEl>
                                        <p:attrNameLst>
                                          <p:attrName>style.visibility</p:attrName>
                                        </p:attrNameLst>
                                      </p:cBhvr>
                                      <p:to>
                                        <p:strVal val="visible"/>
                                      </p:to>
                                    </p:set>
                                    <p:anim calcmode="lin" valueType="num">
                                      <p:cBhvr additive="base">
                                        <p:cTn id="25" dur="500" fill="hold"/>
                                        <p:tgtEl>
                                          <p:spTgt spid="82949"/>
                                        </p:tgtEl>
                                        <p:attrNameLst>
                                          <p:attrName>ppt_x</p:attrName>
                                        </p:attrNameLst>
                                      </p:cBhvr>
                                      <p:tavLst>
                                        <p:tav tm="0">
                                          <p:val>
                                            <p:strVal val="#ppt_x"/>
                                          </p:val>
                                        </p:tav>
                                        <p:tav tm="100000">
                                          <p:val>
                                            <p:strVal val="#ppt_x"/>
                                          </p:val>
                                        </p:tav>
                                      </p:tavLst>
                                    </p:anim>
                                    <p:anim calcmode="lin" valueType="num">
                                      <p:cBhvr additive="base">
                                        <p:cTn id="26" dur="500" fill="hold"/>
                                        <p:tgtEl>
                                          <p:spTgt spid="82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p:cNvPicPr>
          <p:nvPr/>
        </p:nvPicPr>
        <p:blipFill>
          <a:blip r:embed="rId3" cstate="print"/>
          <a:srcRect/>
          <a:stretch>
            <a:fillRect/>
          </a:stretch>
        </p:blipFill>
        <p:spPr bwMode="auto">
          <a:xfrm>
            <a:off x="1644650" y="947738"/>
            <a:ext cx="9820275" cy="4257675"/>
          </a:xfrm>
          <a:prstGeom prst="rect">
            <a:avLst/>
          </a:prstGeom>
          <a:noFill/>
          <a:ln w="25400">
            <a:noFill/>
            <a:miter lim="800000"/>
            <a:headEnd/>
            <a:tailEnd/>
          </a:ln>
        </p:spPr>
      </p:pic>
      <p:sp>
        <p:nvSpPr>
          <p:cNvPr id="5" name="ZoneTexte 4"/>
          <p:cNvSpPr txBox="1">
            <a:spLocks noChangeArrowheads="1"/>
          </p:cNvSpPr>
          <p:nvPr/>
        </p:nvSpPr>
        <p:spPr bwMode="auto">
          <a:xfrm>
            <a:off x="2501900" y="5662613"/>
            <a:ext cx="9340850" cy="738187"/>
          </a:xfrm>
          <a:prstGeom prst="rect">
            <a:avLst/>
          </a:prstGeom>
          <a:noFill/>
          <a:ln w="9525">
            <a:noFill/>
            <a:miter lim="800000"/>
            <a:headEnd/>
            <a:tailEnd/>
          </a:ln>
        </p:spPr>
        <p:txBody>
          <a:bodyPr wrap="none">
            <a:spAutoFit/>
          </a:bodyPr>
          <a:lstStyle/>
          <a:p>
            <a:r>
              <a:rPr lang="fr-FR" b="1">
                <a:solidFill>
                  <a:srgbClr val="00B0F0"/>
                </a:solidFill>
              </a:rPr>
              <a:t>Que vaut la résistance équivalente?</a:t>
            </a:r>
          </a:p>
        </p:txBody>
      </p:sp>
      <p:pic>
        <p:nvPicPr>
          <p:cNvPr id="83971" name="Picture 3"/>
          <p:cNvPicPr>
            <a:picLocks noChangeAspect="1"/>
          </p:cNvPicPr>
          <p:nvPr/>
        </p:nvPicPr>
        <p:blipFill>
          <a:blip r:embed="rId4" cstate="print"/>
          <a:srcRect/>
          <a:stretch>
            <a:fillRect/>
          </a:stretch>
        </p:blipFill>
        <p:spPr bwMode="auto">
          <a:xfrm>
            <a:off x="3430588" y="7019925"/>
            <a:ext cx="5886450" cy="12001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additive="base">
                                        <p:cTn id="7" dur="500" fill="hold"/>
                                        <p:tgtEl>
                                          <p:spTgt spid="83970"/>
                                        </p:tgtEl>
                                        <p:attrNameLst>
                                          <p:attrName>ppt_x</p:attrName>
                                        </p:attrNameLst>
                                      </p:cBhvr>
                                      <p:tavLst>
                                        <p:tav tm="0">
                                          <p:val>
                                            <p:strVal val="#ppt_x"/>
                                          </p:val>
                                        </p:tav>
                                        <p:tav tm="100000">
                                          <p:val>
                                            <p:strVal val="#ppt_x"/>
                                          </p:val>
                                        </p:tav>
                                      </p:tavLst>
                                    </p:anim>
                                    <p:anim calcmode="lin" valueType="num">
                                      <p:cBhvr additive="base">
                                        <p:cTn id="8" dur="500" fill="hold"/>
                                        <p:tgtEl>
                                          <p:spTgt spid="839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971"/>
                                        </p:tgtEl>
                                        <p:attrNameLst>
                                          <p:attrName>style.visibility</p:attrName>
                                        </p:attrNameLst>
                                      </p:cBhvr>
                                      <p:to>
                                        <p:strVal val="visible"/>
                                      </p:to>
                                    </p:set>
                                    <p:anim calcmode="lin" valueType="num">
                                      <p:cBhvr additive="base">
                                        <p:cTn id="19" dur="500" fill="hold"/>
                                        <p:tgtEl>
                                          <p:spTgt spid="83971"/>
                                        </p:tgtEl>
                                        <p:attrNameLst>
                                          <p:attrName>ppt_x</p:attrName>
                                        </p:attrNameLst>
                                      </p:cBhvr>
                                      <p:tavLst>
                                        <p:tav tm="0">
                                          <p:val>
                                            <p:strVal val="#ppt_x"/>
                                          </p:val>
                                        </p:tav>
                                        <p:tav tm="100000">
                                          <p:val>
                                            <p:strVal val="#ppt_x"/>
                                          </p:val>
                                        </p:tav>
                                      </p:tavLst>
                                    </p:anim>
                                    <p:anim calcmode="lin" valueType="num">
                                      <p:cBhvr additive="base">
                                        <p:cTn id="20" dur="500" fill="hold"/>
                                        <p:tgtEl>
                                          <p:spTgt spid="839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p:cNvPicPr>
          <p:nvPr/>
        </p:nvPicPr>
        <p:blipFill>
          <a:blip r:embed="rId3" cstate="print"/>
          <a:srcRect/>
          <a:stretch>
            <a:fillRect/>
          </a:stretch>
        </p:blipFill>
        <p:spPr bwMode="auto">
          <a:xfrm>
            <a:off x="1358900" y="804863"/>
            <a:ext cx="11153775" cy="4086225"/>
          </a:xfrm>
          <a:prstGeom prst="rect">
            <a:avLst/>
          </a:prstGeom>
          <a:noFill/>
          <a:ln w="25400">
            <a:noFill/>
            <a:miter lim="800000"/>
            <a:headEnd/>
            <a:tailEnd/>
          </a:ln>
        </p:spPr>
      </p:pic>
      <p:pic>
        <p:nvPicPr>
          <p:cNvPr id="53251" name="Picture 3"/>
          <p:cNvPicPr>
            <a:picLocks noChangeAspect="1"/>
          </p:cNvPicPr>
          <p:nvPr/>
        </p:nvPicPr>
        <p:blipFill>
          <a:blip r:embed="rId4" cstate="print"/>
          <a:srcRect/>
          <a:stretch>
            <a:fillRect/>
          </a:stretch>
        </p:blipFill>
        <p:spPr bwMode="auto">
          <a:xfrm>
            <a:off x="1287463" y="4876800"/>
            <a:ext cx="10248900" cy="464185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p:cNvPicPr>
          <p:nvPr/>
        </p:nvPicPr>
        <p:blipFill>
          <a:blip r:embed="rId3" cstate="print"/>
          <a:srcRect/>
          <a:stretch>
            <a:fillRect/>
          </a:stretch>
        </p:blipFill>
        <p:spPr bwMode="auto">
          <a:xfrm>
            <a:off x="1430338" y="2162175"/>
            <a:ext cx="10001250" cy="3587750"/>
          </a:xfrm>
          <a:prstGeom prst="rect">
            <a:avLst/>
          </a:prstGeom>
          <a:noFill/>
          <a:ln w="25400">
            <a:noFill/>
            <a:miter lim="800000"/>
            <a:headEnd/>
            <a:tailEnd/>
          </a:ln>
        </p:spPr>
      </p:pic>
      <p:pic>
        <p:nvPicPr>
          <p:cNvPr id="54275" name="Picture 3"/>
          <p:cNvPicPr>
            <a:picLocks noChangeAspect="1"/>
          </p:cNvPicPr>
          <p:nvPr/>
        </p:nvPicPr>
        <p:blipFill>
          <a:blip r:embed="rId4" cstate="print"/>
          <a:srcRect/>
          <a:stretch>
            <a:fillRect/>
          </a:stretch>
        </p:blipFill>
        <p:spPr bwMode="auto">
          <a:xfrm>
            <a:off x="573088" y="233363"/>
            <a:ext cx="3724275" cy="866775"/>
          </a:xfrm>
          <a:prstGeom prst="rect">
            <a:avLst/>
          </a:prstGeom>
          <a:noFill/>
          <a:ln w="25400">
            <a:noFill/>
            <a:miter lim="800000"/>
            <a:headEnd/>
            <a:tailEnd/>
          </a:ln>
        </p:spPr>
      </p:pic>
      <p:sp>
        <p:nvSpPr>
          <p:cNvPr id="54276" name="Rectangle 5"/>
          <p:cNvSpPr>
            <a:spLocks noChangeArrowheads="1"/>
          </p:cNvSpPr>
          <p:nvPr/>
        </p:nvSpPr>
        <p:spPr bwMode="auto">
          <a:xfrm>
            <a:off x="573088" y="876300"/>
            <a:ext cx="11787187" cy="708025"/>
          </a:xfrm>
          <a:prstGeom prst="rect">
            <a:avLst/>
          </a:prstGeom>
          <a:noFill/>
          <a:ln w="9525">
            <a:noFill/>
            <a:miter lim="800000"/>
            <a:headEnd/>
            <a:tailEnd/>
          </a:ln>
        </p:spPr>
        <p:txBody>
          <a:bodyPr>
            <a:spAutoFit/>
          </a:bodyPr>
          <a:lstStyle/>
          <a:p>
            <a:r>
              <a:rPr lang="fr-FR" sz="2000"/>
              <a:t>Le théorème de Kenelly permet de transformer 3 résistances disposées en triangle en 3 résistances</a:t>
            </a:r>
          </a:p>
          <a:p>
            <a:r>
              <a:rPr lang="fr-FR" sz="2000"/>
              <a:t>disposées en étoile et réciproquement</a:t>
            </a:r>
          </a:p>
        </p:txBody>
      </p:sp>
      <p:sp>
        <p:nvSpPr>
          <p:cNvPr id="7" name="Rectangle 6"/>
          <p:cNvSpPr>
            <a:spLocks noChangeArrowheads="1"/>
          </p:cNvSpPr>
          <p:nvPr/>
        </p:nvSpPr>
        <p:spPr bwMode="auto">
          <a:xfrm>
            <a:off x="930275" y="6948488"/>
            <a:ext cx="11287125" cy="708025"/>
          </a:xfrm>
          <a:prstGeom prst="rect">
            <a:avLst/>
          </a:prstGeom>
          <a:noFill/>
          <a:ln w="9525">
            <a:noFill/>
            <a:miter lim="800000"/>
            <a:headEnd/>
            <a:tailEnd/>
          </a:ln>
        </p:spPr>
        <p:txBody>
          <a:bodyPr>
            <a:spAutoFit/>
          </a:bodyPr>
          <a:lstStyle/>
          <a:p>
            <a:r>
              <a:rPr lang="fr-FR" sz="2000" dirty="0"/>
              <a:t>Afin que les deux réseaux soient équivalents, </a:t>
            </a:r>
            <a:r>
              <a:rPr lang="fr-FR" sz="2000" dirty="0" smtClean="0"/>
              <a:t>ils </a:t>
            </a:r>
            <a:r>
              <a:rPr lang="fr-FR" sz="2000" dirty="0"/>
              <a:t>doivent posséder la même résistance entre deux</a:t>
            </a:r>
          </a:p>
          <a:p>
            <a:r>
              <a:rPr lang="fr-FR" sz="2000" dirty="0"/>
              <a:t>points pris 2 à 2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p:cNvPicPr>
          <p:nvPr/>
        </p:nvPicPr>
        <p:blipFill>
          <a:blip r:embed="rId3" cstate="print"/>
          <a:srcRect/>
          <a:stretch>
            <a:fillRect/>
          </a:stretch>
        </p:blipFill>
        <p:spPr bwMode="auto">
          <a:xfrm>
            <a:off x="2073275" y="947738"/>
            <a:ext cx="8629650" cy="586740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lstStyle/>
          <a:p>
            <a:pPr eaLnBrk="1" hangingPunct="1"/>
            <a:r>
              <a:rPr lang="en-US" smtClean="0"/>
              <a:t>I. Notions d’électricité</a:t>
            </a:r>
          </a:p>
        </p:txBody>
      </p:sp>
      <p:pic>
        <p:nvPicPr>
          <p:cNvPr id="28675" name="Picture 2"/>
          <p:cNvPicPr>
            <a:picLocks noChangeAspect="1" noChangeArrowheads="1"/>
          </p:cNvPicPr>
          <p:nvPr/>
        </p:nvPicPr>
        <p:blipFill>
          <a:blip r:embed="rId3" cstate="print"/>
          <a:srcRect/>
          <a:stretch>
            <a:fillRect/>
          </a:stretch>
        </p:blipFill>
        <p:spPr bwMode="auto">
          <a:xfrm>
            <a:off x="8432800" y="2271713"/>
            <a:ext cx="4152900" cy="3522662"/>
          </a:xfrm>
          <a:prstGeom prst="rect">
            <a:avLst/>
          </a:prstGeom>
          <a:noFill/>
          <a:ln w="12700">
            <a:noFill/>
            <a:miter lim="800000"/>
            <a:headEnd/>
            <a:tailEnd/>
          </a:ln>
        </p:spPr>
      </p:pic>
      <p:pic>
        <p:nvPicPr>
          <p:cNvPr id="28676" name="Picture 3"/>
          <p:cNvPicPr>
            <a:picLocks noChangeAspect="1" noChangeArrowheads="1"/>
          </p:cNvPicPr>
          <p:nvPr/>
        </p:nvPicPr>
        <p:blipFill>
          <a:blip r:embed="rId4" cstate="print"/>
          <a:srcRect/>
          <a:stretch>
            <a:fillRect/>
          </a:stretch>
        </p:blipFill>
        <p:spPr bwMode="auto">
          <a:xfrm>
            <a:off x="139700" y="2070100"/>
            <a:ext cx="4230688" cy="3556000"/>
          </a:xfrm>
          <a:prstGeom prst="rect">
            <a:avLst/>
          </a:prstGeom>
          <a:noFill/>
          <a:ln w="12700">
            <a:noFill/>
            <a:miter lim="800000"/>
            <a:headEnd/>
            <a:tailEnd/>
          </a:ln>
        </p:spPr>
      </p:pic>
      <p:pic>
        <p:nvPicPr>
          <p:cNvPr id="28677" name="Picture 4"/>
          <p:cNvPicPr>
            <a:picLocks noChangeAspect="1" noChangeArrowheads="1"/>
          </p:cNvPicPr>
          <p:nvPr/>
        </p:nvPicPr>
        <p:blipFill>
          <a:blip r:embed="rId5" cstate="print"/>
          <a:srcRect/>
          <a:stretch>
            <a:fillRect/>
          </a:stretch>
        </p:blipFill>
        <p:spPr bwMode="auto">
          <a:xfrm>
            <a:off x="2540001" y="5486400"/>
            <a:ext cx="5978624" cy="4142857"/>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p:cNvPicPr>
          <p:nvPr/>
        </p:nvPicPr>
        <p:blipFill>
          <a:blip r:embed="rId3" cstate="print"/>
          <a:srcRect/>
          <a:stretch>
            <a:fillRect/>
          </a:stretch>
        </p:blipFill>
        <p:spPr bwMode="auto">
          <a:xfrm>
            <a:off x="1858963" y="519113"/>
            <a:ext cx="8982075" cy="2886075"/>
          </a:xfrm>
          <a:prstGeom prst="rect">
            <a:avLst/>
          </a:prstGeom>
          <a:noFill/>
          <a:ln w="25400">
            <a:noFill/>
            <a:miter lim="800000"/>
            <a:headEnd/>
            <a:tailEnd/>
          </a:ln>
        </p:spPr>
      </p:pic>
      <p:pic>
        <p:nvPicPr>
          <p:cNvPr id="309251" name="Picture 3"/>
          <p:cNvPicPr>
            <a:picLocks noChangeAspect="1"/>
          </p:cNvPicPr>
          <p:nvPr/>
        </p:nvPicPr>
        <p:blipFill>
          <a:blip r:embed="rId4" cstate="print"/>
          <a:srcRect/>
          <a:stretch>
            <a:fillRect/>
          </a:stretch>
        </p:blipFill>
        <p:spPr bwMode="auto">
          <a:xfrm>
            <a:off x="4287838" y="4090988"/>
            <a:ext cx="4914900" cy="36385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9251"/>
                                        </p:tgtEl>
                                        <p:attrNameLst>
                                          <p:attrName>style.visibility</p:attrName>
                                        </p:attrNameLst>
                                      </p:cBhvr>
                                      <p:to>
                                        <p:strVal val="visible"/>
                                      </p:to>
                                    </p:set>
                                    <p:anim calcmode="lin" valueType="num">
                                      <p:cBhvr additive="base">
                                        <p:cTn id="7" dur="500" fill="hold"/>
                                        <p:tgtEl>
                                          <p:spTgt spid="309251"/>
                                        </p:tgtEl>
                                        <p:attrNameLst>
                                          <p:attrName>ppt_x</p:attrName>
                                        </p:attrNameLst>
                                      </p:cBhvr>
                                      <p:tavLst>
                                        <p:tav tm="0">
                                          <p:val>
                                            <p:strVal val="#ppt_x"/>
                                          </p:val>
                                        </p:tav>
                                        <p:tav tm="100000">
                                          <p:val>
                                            <p:strVal val="#ppt_x"/>
                                          </p:val>
                                        </p:tav>
                                      </p:tavLst>
                                    </p:anim>
                                    <p:anim calcmode="lin" valueType="num">
                                      <p:cBhvr additive="base">
                                        <p:cTn id="8" dur="500" fill="hold"/>
                                        <p:tgtEl>
                                          <p:spTgt spid="309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p:cNvPicPr>
          <p:nvPr/>
        </p:nvPicPr>
        <p:blipFill>
          <a:blip r:embed="rId3" cstate="print"/>
          <a:srcRect/>
          <a:stretch>
            <a:fillRect/>
          </a:stretch>
        </p:blipFill>
        <p:spPr bwMode="auto">
          <a:xfrm>
            <a:off x="858838" y="447675"/>
            <a:ext cx="11382375" cy="5838825"/>
          </a:xfrm>
          <a:prstGeom prst="rect">
            <a:avLst/>
          </a:prstGeom>
          <a:noFill/>
          <a:ln w="25400">
            <a:noFill/>
            <a:miter lim="800000"/>
            <a:headEnd/>
            <a:tailEnd/>
          </a:ln>
        </p:spPr>
      </p:pic>
      <p:pic>
        <p:nvPicPr>
          <p:cNvPr id="310275" name="Picture 3"/>
          <p:cNvPicPr>
            <a:picLocks noChangeAspect="1"/>
          </p:cNvPicPr>
          <p:nvPr/>
        </p:nvPicPr>
        <p:blipFill>
          <a:blip r:embed="rId4" cstate="print"/>
          <a:srcRect/>
          <a:stretch>
            <a:fillRect/>
          </a:stretch>
        </p:blipFill>
        <p:spPr bwMode="auto">
          <a:xfrm>
            <a:off x="2359025" y="6305550"/>
            <a:ext cx="8921750" cy="26479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275"/>
                                        </p:tgtEl>
                                        <p:attrNameLst>
                                          <p:attrName>style.visibility</p:attrName>
                                        </p:attrNameLst>
                                      </p:cBhvr>
                                      <p:to>
                                        <p:strVal val="visible"/>
                                      </p:to>
                                    </p:set>
                                    <p:anim calcmode="lin" valueType="num">
                                      <p:cBhvr additive="base">
                                        <p:cTn id="7" dur="500" fill="hold"/>
                                        <p:tgtEl>
                                          <p:spTgt spid="310275"/>
                                        </p:tgtEl>
                                        <p:attrNameLst>
                                          <p:attrName>ppt_x</p:attrName>
                                        </p:attrNameLst>
                                      </p:cBhvr>
                                      <p:tavLst>
                                        <p:tav tm="0">
                                          <p:val>
                                            <p:strVal val="#ppt_x"/>
                                          </p:val>
                                        </p:tav>
                                        <p:tav tm="100000">
                                          <p:val>
                                            <p:strVal val="#ppt_x"/>
                                          </p:val>
                                        </p:tav>
                                      </p:tavLst>
                                    </p:anim>
                                    <p:anim calcmode="lin" valueType="num">
                                      <p:cBhvr additive="base">
                                        <p:cTn id="8" dur="500" fill="hold"/>
                                        <p:tgtEl>
                                          <p:spTgt spid="310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p:cNvPicPr>
          <p:nvPr/>
        </p:nvPicPr>
        <p:blipFill>
          <a:blip r:embed="rId3" cstate="print"/>
          <a:srcRect/>
          <a:stretch>
            <a:fillRect/>
          </a:stretch>
        </p:blipFill>
        <p:spPr bwMode="auto">
          <a:xfrm>
            <a:off x="787400" y="1090613"/>
            <a:ext cx="11268075" cy="3238500"/>
          </a:xfrm>
          <a:prstGeom prst="rect">
            <a:avLst/>
          </a:prstGeom>
          <a:noFill/>
          <a:ln w="25400">
            <a:noFill/>
            <a:miter lim="800000"/>
            <a:headEnd/>
            <a:tailEnd/>
          </a:ln>
        </p:spPr>
      </p:pic>
      <p:pic>
        <p:nvPicPr>
          <p:cNvPr id="311300" name="Picture 4"/>
          <p:cNvPicPr>
            <a:picLocks noChangeAspect="1"/>
          </p:cNvPicPr>
          <p:nvPr/>
        </p:nvPicPr>
        <p:blipFill>
          <a:blip r:embed="rId4" cstate="print"/>
          <a:srcRect/>
          <a:stretch>
            <a:fillRect/>
          </a:stretch>
        </p:blipFill>
        <p:spPr bwMode="auto">
          <a:xfrm>
            <a:off x="787400" y="6019800"/>
            <a:ext cx="11468100" cy="6667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1300"/>
                                        </p:tgtEl>
                                        <p:attrNameLst>
                                          <p:attrName>style.visibility</p:attrName>
                                        </p:attrNameLst>
                                      </p:cBhvr>
                                      <p:to>
                                        <p:strVal val="visible"/>
                                      </p:to>
                                    </p:set>
                                    <p:anim calcmode="lin" valueType="num">
                                      <p:cBhvr additive="base">
                                        <p:cTn id="7" dur="500" fill="hold"/>
                                        <p:tgtEl>
                                          <p:spTgt spid="311300"/>
                                        </p:tgtEl>
                                        <p:attrNameLst>
                                          <p:attrName>ppt_x</p:attrName>
                                        </p:attrNameLst>
                                      </p:cBhvr>
                                      <p:tavLst>
                                        <p:tav tm="0">
                                          <p:val>
                                            <p:strVal val="#ppt_x"/>
                                          </p:val>
                                        </p:tav>
                                        <p:tav tm="100000">
                                          <p:val>
                                            <p:strVal val="#ppt_x"/>
                                          </p:val>
                                        </p:tav>
                                      </p:tavLst>
                                    </p:anim>
                                    <p:anim calcmode="lin" valueType="num">
                                      <p:cBhvr additive="base">
                                        <p:cTn id="8" dur="500" fill="hold"/>
                                        <p:tgtEl>
                                          <p:spTgt spid="311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2"/>
          <p:cNvSpPr>
            <a:spLocks/>
          </p:cNvSpPr>
          <p:nvPr/>
        </p:nvSpPr>
        <p:spPr bwMode="auto">
          <a:xfrm>
            <a:off x="573088" y="1662113"/>
            <a:ext cx="11287125" cy="1016000"/>
          </a:xfrm>
          <a:prstGeom prst="rect">
            <a:avLst/>
          </a:prstGeom>
          <a:noFill/>
          <a:ln w="25400">
            <a:noFill/>
            <a:miter lim="800000"/>
            <a:headEnd/>
            <a:tailEnd/>
          </a:ln>
        </p:spPr>
        <p:txBody>
          <a:bodyPr anchor="ctr">
            <a:spAutoFit/>
          </a:bodyPr>
          <a:lstStyle/>
          <a:p>
            <a:pPr algn="l" eaLnBrk="0" hangingPunct="0"/>
            <a:r>
              <a:rPr lang="fr-FR" sz="1200">
                <a:cs typeface="Times New Roman" pitchFamily="18" charset="0"/>
              </a:rPr>
              <a:t> </a:t>
            </a:r>
            <a:r>
              <a:rPr lang="fr-FR" sz="2000">
                <a:cs typeface="Times New Roman" pitchFamily="18" charset="0"/>
              </a:rPr>
              <a:t>On dispose de fils sans résistance pour relier les bornes entre elles. Sur le schéma ci dessous, que vaut la résistance entre les bornes A et D ? Vous pouvez redessiner le schéma en gardant les mêmes connexions pour avoir une vision plus familière de la disposition du réseau.</a:t>
            </a:r>
            <a:endParaRPr lang="fr-FR" sz="2000"/>
          </a:p>
        </p:txBody>
      </p:sp>
      <p:grpSp>
        <p:nvGrpSpPr>
          <p:cNvPr id="59395" name="Group 1"/>
          <p:cNvGrpSpPr>
            <a:grpSpLocks/>
          </p:cNvGrpSpPr>
          <p:nvPr/>
        </p:nvGrpSpPr>
        <p:grpSpPr bwMode="auto">
          <a:xfrm>
            <a:off x="1358900" y="4305300"/>
            <a:ext cx="10072688" cy="1857375"/>
            <a:chOff x="0" y="0"/>
            <a:chExt cx="20001" cy="20000"/>
          </a:xfrm>
        </p:grpSpPr>
        <p:grpSp>
          <p:nvGrpSpPr>
            <p:cNvPr id="59398" name="Group 10"/>
            <p:cNvGrpSpPr>
              <a:grpSpLocks/>
            </p:cNvGrpSpPr>
            <p:nvPr/>
          </p:nvGrpSpPr>
          <p:grpSpPr bwMode="auto">
            <a:xfrm>
              <a:off x="0" y="4000"/>
              <a:ext cx="20001" cy="16000"/>
              <a:chOff x="0" y="0"/>
              <a:chExt cx="20001" cy="20000"/>
            </a:xfrm>
          </p:grpSpPr>
          <p:grpSp>
            <p:nvGrpSpPr>
              <p:cNvPr id="59407" name="Group 15"/>
              <p:cNvGrpSpPr>
                <a:grpSpLocks/>
              </p:cNvGrpSpPr>
              <p:nvPr/>
            </p:nvGrpSpPr>
            <p:grpSpPr bwMode="auto">
              <a:xfrm>
                <a:off x="0" y="0"/>
                <a:ext cx="20001" cy="12500"/>
                <a:chOff x="0" y="0"/>
                <a:chExt cx="20001" cy="20000"/>
              </a:xfrm>
            </p:grpSpPr>
            <p:grpSp>
              <p:nvGrpSpPr>
                <p:cNvPr id="59412" name="Group 28"/>
                <p:cNvGrpSpPr>
                  <a:grpSpLocks/>
                </p:cNvGrpSpPr>
                <p:nvPr/>
              </p:nvGrpSpPr>
              <p:grpSpPr bwMode="auto">
                <a:xfrm>
                  <a:off x="1818" y="0"/>
                  <a:ext cx="16365" cy="20000"/>
                  <a:chOff x="0" y="0"/>
                  <a:chExt cx="20002" cy="20000"/>
                </a:xfrm>
              </p:grpSpPr>
              <p:sp>
                <p:nvSpPr>
                  <p:cNvPr id="59425" name="Rectangle 31"/>
                  <p:cNvSpPr>
                    <a:spLocks noChangeArrowheads="1"/>
                  </p:cNvSpPr>
                  <p:nvPr/>
                </p:nvSpPr>
                <p:spPr bwMode="auto">
                  <a:xfrm>
                    <a:off x="0" y="0"/>
                    <a:ext cx="5186" cy="20000"/>
                  </a:xfrm>
                  <a:prstGeom prst="rect">
                    <a:avLst/>
                  </a:prstGeom>
                  <a:solidFill>
                    <a:srgbClr val="FFFFFF"/>
                  </a:solidFill>
                  <a:ln w="28575">
                    <a:solidFill>
                      <a:srgbClr val="000000"/>
                    </a:solidFill>
                    <a:miter lim="800000"/>
                    <a:headEnd/>
                    <a:tailEnd/>
                  </a:ln>
                </p:spPr>
                <p:txBody>
                  <a:bodyPr lIns="0" tIns="0" rIns="0" bIns="0"/>
                  <a:lstStyle/>
                  <a:p>
                    <a:pPr eaLnBrk="0" hangingPunct="0"/>
                    <a:r>
                      <a:rPr lang="en-US" sz="1200">
                        <a:cs typeface="Times New Roman" pitchFamily="18" charset="0"/>
                      </a:rPr>
                      <a:t>	</a:t>
                    </a:r>
                    <a:r>
                      <a:rPr lang="en-US" sz="1200" b="1">
                        <a:cs typeface="Times New Roman" pitchFamily="18" charset="0"/>
                      </a:rPr>
                      <a:t>R</a:t>
                    </a:r>
                    <a:endParaRPr lang="en-US"/>
                  </a:p>
                </p:txBody>
              </p:sp>
              <p:sp>
                <p:nvSpPr>
                  <p:cNvPr id="59426" name="Rectangle 30"/>
                  <p:cNvSpPr>
                    <a:spLocks noChangeArrowheads="1"/>
                  </p:cNvSpPr>
                  <p:nvPr/>
                </p:nvSpPr>
                <p:spPr bwMode="auto">
                  <a:xfrm>
                    <a:off x="7408" y="0"/>
                    <a:ext cx="5186" cy="20000"/>
                  </a:xfrm>
                  <a:prstGeom prst="rect">
                    <a:avLst/>
                  </a:prstGeom>
                  <a:solidFill>
                    <a:srgbClr val="FFFFFF"/>
                  </a:solidFill>
                  <a:ln w="28575">
                    <a:solidFill>
                      <a:srgbClr val="000000"/>
                    </a:solidFill>
                    <a:miter lim="800000"/>
                    <a:headEnd/>
                    <a:tailEnd/>
                  </a:ln>
                </p:spPr>
                <p:txBody>
                  <a:bodyPr lIns="0" tIns="0" rIns="0" bIns="0"/>
                  <a:lstStyle/>
                  <a:p>
                    <a:pPr eaLnBrk="0" hangingPunct="0"/>
                    <a:r>
                      <a:rPr lang="en-US" sz="1200">
                        <a:cs typeface="Times New Roman" pitchFamily="18" charset="0"/>
                      </a:rPr>
                      <a:t>	</a:t>
                    </a:r>
                    <a:r>
                      <a:rPr lang="en-US" sz="1200" b="1">
                        <a:cs typeface="Times New Roman" pitchFamily="18" charset="0"/>
                      </a:rPr>
                      <a:t>R</a:t>
                    </a:r>
                    <a:endParaRPr lang="en-US"/>
                  </a:p>
                </p:txBody>
              </p:sp>
              <p:sp>
                <p:nvSpPr>
                  <p:cNvPr id="59427" name="Rectangle 29"/>
                  <p:cNvSpPr>
                    <a:spLocks noChangeArrowheads="1"/>
                  </p:cNvSpPr>
                  <p:nvPr/>
                </p:nvSpPr>
                <p:spPr bwMode="auto">
                  <a:xfrm>
                    <a:off x="14816" y="0"/>
                    <a:ext cx="5186" cy="20000"/>
                  </a:xfrm>
                  <a:prstGeom prst="rect">
                    <a:avLst/>
                  </a:prstGeom>
                  <a:solidFill>
                    <a:srgbClr val="FFFFFF"/>
                  </a:solidFill>
                  <a:ln w="28575">
                    <a:solidFill>
                      <a:srgbClr val="000000"/>
                    </a:solidFill>
                    <a:miter lim="800000"/>
                    <a:headEnd/>
                    <a:tailEnd/>
                  </a:ln>
                </p:spPr>
                <p:txBody>
                  <a:bodyPr lIns="0" tIns="0" rIns="0" bIns="0"/>
                  <a:lstStyle/>
                  <a:p>
                    <a:pPr eaLnBrk="0" hangingPunct="0"/>
                    <a:r>
                      <a:rPr lang="en-US" sz="1200">
                        <a:cs typeface="Times New Roman" pitchFamily="18" charset="0"/>
                      </a:rPr>
                      <a:t>	</a:t>
                    </a:r>
                    <a:r>
                      <a:rPr lang="en-US" sz="1200" b="1">
                        <a:cs typeface="Times New Roman" pitchFamily="18" charset="0"/>
                      </a:rPr>
                      <a:t>R</a:t>
                    </a:r>
                    <a:endParaRPr lang="en-US"/>
                  </a:p>
                </p:txBody>
              </p:sp>
            </p:grpSp>
            <p:grpSp>
              <p:nvGrpSpPr>
                <p:cNvPr id="59413" name="Group 25"/>
                <p:cNvGrpSpPr>
                  <a:grpSpLocks/>
                </p:cNvGrpSpPr>
                <p:nvPr/>
              </p:nvGrpSpPr>
              <p:grpSpPr bwMode="auto">
                <a:xfrm>
                  <a:off x="6061" y="8000"/>
                  <a:ext cx="1818" cy="4000"/>
                  <a:chOff x="0" y="8000"/>
                  <a:chExt cx="20000" cy="4000"/>
                </a:xfrm>
              </p:grpSpPr>
              <p:sp>
                <p:nvSpPr>
                  <p:cNvPr id="59423" name="Line 27"/>
                  <p:cNvSpPr>
                    <a:spLocks noChangeShapeType="1"/>
                  </p:cNvSpPr>
                  <p:nvPr/>
                </p:nvSpPr>
                <p:spPr bwMode="auto">
                  <a:xfrm>
                    <a:off x="0" y="10000"/>
                    <a:ext cx="20000" cy="0"/>
                  </a:xfrm>
                  <a:prstGeom prst="line">
                    <a:avLst/>
                  </a:prstGeom>
                  <a:noFill/>
                  <a:ln w="28575">
                    <a:solidFill>
                      <a:srgbClr val="000000"/>
                    </a:solidFill>
                    <a:round/>
                    <a:headEnd/>
                    <a:tailEnd/>
                  </a:ln>
                </p:spPr>
                <p:txBody>
                  <a:bodyPr/>
                  <a:lstStyle/>
                  <a:p>
                    <a:endParaRPr lang="fr-FR"/>
                  </a:p>
                </p:txBody>
              </p:sp>
              <p:sp>
                <p:nvSpPr>
                  <p:cNvPr id="59424" name="Oval 26"/>
                  <p:cNvSpPr>
                    <a:spLocks noChangeArrowheads="1"/>
                  </p:cNvSpPr>
                  <p:nvPr/>
                </p:nvSpPr>
                <p:spPr bwMode="auto">
                  <a:xfrm>
                    <a:off x="8328" y="8000"/>
                    <a:ext cx="3333" cy="4000"/>
                  </a:xfrm>
                  <a:prstGeom prst="ellipse">
                    <a:avLst/>
                  </a:prstGeom>
                  <a:solidFill>
                    <a:srgbClr val="FFFFFF"/>
                  </a:solidFill>
                  <a:ln w="28575">
                    <a:solidFill>
                      <a:srgbClr val="000000"/>
                    </a:solidFill>
                    <a:round/>
                    <a:headEnd/>
                    <a:tailEnd/>
                  </a:ln>
                </p:spPr>
                <p:txBody>
                  <a:bodyPr/>
                  <a:lstStyle/>
                  <a:p>
                    <a:endParaRPr lang="fr-FR"/>
                  </a:p>
                </p:txBody>
              </p:sp>
            </p:grpSp>
            <p:grpSp>
              <p:nvGrpSpPr>
                <p:cNvPr id="59414" name="Group 22"/>
                <p:cNvGrpSpPr>
                  <a:grpSpLocks/>
                </p:cNvGrpSpPr>
                <p:nvPr/>
              </p:nvGrpSpPr>
              <p:grpSpPr bwMode="auto">
                <a:xfrm>
                  <a:off x="12122" y="8000"/>
                  <a:ext cx="1818" cy="4000"/>
                  <a:chOff x="0" y="8000"/>
                  <a:chExt cx="20000" cy="4000"/>
                </a:xfrm>
              </p:grpSpPr>
              <p:sp>
                <p:nvSpPr>
                  <p:cNvPr id="59421" name="Line 24"/>
                  <p:cNvSpPr>
                    <a:spLocks noChangeShapeType="1"/>
                  </p:cNvSpPr>
                  <p:nvPr/>
                </p:nvSpPr>
                <p:spPr bwMode="auto">
                  <a:xfrm>
                    <a:off x="0" y="10000"/>
                    <a:ext cx="20000" cy="0"/>
                  </a:xfrm>
                  <a:prstGeom prst="line">
                    <a:avLst/>
                  </a:prstGeom>
                  <a:noFill/>
                  <a:ln w="28575">
                    <a:solidFill>
                      <a:srgbClr val="000000"/>
                    </a:solidFill>
                    <a:round/>
                    <a:headEnd/>
                    <a:tailEnd/>
                  </a:ln>
                </p:spPr>
                <p:txBody>
                  <a:bodyPr/>
                  <a:lstStyle/>
                  <a:p>
                    <a:endParaRPr lang="fr-FR"/>
                  </a:p>
                </p:txBody>
              </p:sp>
              <p:sp>
                <p:nvSpPr>
                  <p:cNvPr id="59422" name="Oval 23"/>
                  <p:cNvSpPr>
                    <a:spLocks noChangeArrowheads="1"/>
                  </p:cNvSpPr>
                  <p:nvPr/>
                </p:nvSpPr>
                <p:spPr bwMode="auto">
                  <a:xfrm>
                    <a:off x="8339" y="8000"/>
                    <a:ext cx="3333" cy="4000"/>
                  </a:xfrm>
                  <a:prstGeom prst="ellipse">
                    <a:avLst/>
                  </a:prstGeom>
                  <a:solidFill>
                    <a:srgbClr val="FFFFFF"/>
                  </a:solidFill>
                  <a:ln w="28575">
                    <a:solidFill>
                      <a:srgbClr val="000000"/>
                    </a:solidFill>
                    <a:round/>
                    <a:headEnd/>
                    <a:tailEnd/>
                  </a:ln>
                </p:spPr>
                <p:txBody>
                  <a:bodyPr/>
                  <a:lstStyle/>
                  <a:p>
                    <a:endParaRPr lang="fr-FR"/>
                  </a:p>
                </p:txBody>
              </p:sp>
            </p:grpSp>
            <p:grpSp>
              <p:nvGrpSpPr>
                <p:cNvPr id="59415" name="Group 19"/>
                <p:cNvGrpSpPr>
                  <a:grpSpLocks/>
                </p:cNvGrpSpPr>
                <p:nvPr/>
              </p:nvGrpSpPr>
              <p:grpSpPr bwMode="auto">
                <a:xfrm>
                  <a:off x="18183" y="8000"/>
                  <a:ext cx="1818" cy="4000"/>
                  <a:chOff x="0" y="8000"/>
                  <a:chExt cx="20000" cy="4000"/>
                </a:xfrm>
              </p:grpSpPr>
              <p:sp>
                <p:nvSpPr>
                  <p:cNvPr id="59419" name="Line 21"/>
                  <p:cNvSpPr>
                    <a:spLocks noChangeShapeType="1"/>
                  </p:cNvSpPr>
                  <p:nvPr/>
                </p:nvSpPr>
                <p:spPr bwMode="auto">
                  <a:xfrm>
                    <a:off x="0" y="10000"/>
                    <a:ext cx="20000" cy="0"/>
                  </a:xfrm>
                  <a:prstGeom prst="line">
                    <a:avLst/>
                  </a:prstGeom>
                  <a:noFill/>
                  <a:ln w="28575">
                    <a:solidFill>
                      <a:srgbClr val="000000"/>
                    </a:solidFill>
                    <a:round/>
                    <a:headEnd/>
                    <a:tailEnd/>
                  </a:ln>
                </p:spPr>
                <p:txBody>
                  <a:bodyPr/>
                  <a:lstStyle/>
                  <a:p>
                    <a:endParaRPr lang="fr-FR"/>
                  </a:p>
                </p:txBody>
              </p:sp>
              <p:sp>
                <p:nvSpPr>
                  <p:cNvPr id="59420" name="Oval 20"/>
                  <p:cNvSpPr>
                    <a:spLocks noChangeArrowheads="1"/>
                  </p:cNvSpPr>
                  <p:nvPr/>
                </p:nvSpPr>
                <p:spPr bwMode="auto">
                  <a:xfrm>
                    <a:off x="8328" y="8000"/>
                    <a:ext cx="3333" cy="4000"/>
                  </a:xfrm>
                  <a:prstGeom prst="ellipse">
                    <a:avLst/>
                  </a:prstGeom>
                  <a:solidFill>
                    <a:srgbClr val="FFFFFF"/>
                  </a:solidFill>
                  <a:ln w="28575">
                    <a:solidFill>
                      <a:srgbClr val="000000"/>
                    </a:solidFill>
                    <a:round/>
                    <a:headEnd/>
                    <a:tailEnd/>
                  </a:ln>
                </p:spPr>
                <p:txBody>
                  <a:bodyPr/>
                  <a:lstStyle/>
                  <a:p>
                    <a:endParaRPr lang="fr-FR"/>
                  </a:p>
                </p:txBody>
              </p:sp>
            </p:grpSp>
            <p:grpSp>
              <p:nvGrpSpPr>
                <p:cNvPr id="59416" name="Group 16"/>
                <p:cNvGrpSpPr>
                  <a:grpSpLocks/>
                </p:cNvGrpSpPr>
                <p:nvPr/>
              </p:nvGrpSpPr>
              <p:grpSpPr bwMode="auto">
                <a:xfrm>
                  <a:off x="0" y="8000"/>
                  <a:ext cx="1818" cy="4000"/>
                  <a:chOff x="0" y="8000"/>
                  <a:chExt cx="20000" cy="4000"/>
                </a:xfrm>
              </p:grpSpPr>
              <p:sp>
                <p:nvSpPr>
                  <p:cNvPr id="59417" name="Line 18"/>
                  <p:cNvSpPr>
                    <a:spLocks noChangeShapeType="1"/>
                  </p:cNvSpPr>
                  <p:nvPr/>
                </p:nvSpPr>
                <p:spPr bwMode="auto">
                  <a:xfrm>
                    <a:off x="0" y="10000"/>
                    <a:ext cx="20000" cy="0"/>
                  </a:xfrm>
                  <a:prstGeom prst="line">
                    <a:avLst/>
                  </a:prstGeom>
                  <a:noFill/>
                  <a:ln w="28575">
                    <a:solidFill>
                      <a:srgbClr val="000000"/>
                    </a:solidFill>
                    <a:round/>
                    <a:headEnd/>
                    <a:tailEnd/>
                  </a:ln>
                </p:spPr>
                <p:txBody>
                  <a:bodyPr/>
                  <a:lstStyle/>
                  <a:p>
                    <a:endParaRPr lang="fr-FR"/>
                  </a:p>
                </p:txBody>
              </p:sp>
              <p:sp>
                <p:nvSpPr>
                  <p:cNvPr id="59418" name="Oval 17"/>
                  <p:cNvSpPr>
                    <a:spLocks noChangeArrowheads="1"/>
                  </p:cNvSpPr>
                  <p:nvPr/>
                </p:nvSpPr>
                <p:spPr bwMode="auto">
                  <a:xfrm>
                    <a:off x="8339" y="8000"/>
                    <a:ext cx="3333" cy="4000"/>
                  </a:xfrm>
                  <a:prstGeom prst="ellipse">
                    <a:avLst/>
                  </a:prstGeom>
                  <a:solidFill>
                    <a:srgbClr val="FFFFFF"/>
                  </a:solidFill>
                  <a:ln w="28575">
                    <a:solidFill>
                      <a:srgbClr val="000000"/>
                    </a:solidFill>
                    <a:round/>
                    <a:headEnd/>
                    <a:tailEnd/>
                  </a:ln>
                </p:spPr>
                <p:txBody>
                  <a:bodyPr/>
                  <a:lstStyle/>
                  <a:p>
                    <a:endParaRPr lang="fr-FR"/>
                  </a:p>
                </p:txBody>
              </p:sp>
            </p:grpSp>
          </p:grpSp>
          <p:sp>
            <p:nvSpPr>
              <p:cNvPr id="59408" name="Rectangle 14"/>
              <p:cNvSpPr>
                <a:spLocks noChangeArrowheads="1"/>
              </p:cNvSpPr>
              <p:nvPr/>
            </p:nvSpPr>
            <p:spPr bwMode="auto">
              <a:xfrm>
                <a:off x="0" y="7500"/>
                <a:ext cx="1515" cy="12500"/>
              </a:xfrm>
              <a:prstGeom prst="rect">
                <a:avLst/>
              </a:prstGeom>
              <a:noFill/>
              <a:ln w="0">
                <a:noFill/>
                <a:miter lim="800000"/>
                <a:headEnd/>
                <a:tailEnd/>
              </a:ln>
            </p:spPr>
            <p:txBody>
              <a:bodyPr lIns="0" tIns="0" rIns="0" bIns="0"/>
              <a:lstStyle/>
              <a:p>
                <a:pPr algn="just" eaLnBrk="0" hangingPunct="0"/>
                <a:r>
                  <a:rPr lang="en-US" sz="1000" b="1">
                    <a:latin typeface="Arial" charset="0"/>
                    <a:cs typeface="Arial" charset="0"/>
                  </a:rPr>
                  <a:t>A</a:t>
                </a:r>
              </a:p>
              <a:p>
                <a:pPr algn="l" eaLnBrk="0" hangingPunct="0"/>
                <a:endParaRPr lang="en-US"/>
              </a:p>
            </p:txBody>
          </p:sp>
          <p:sp>
            <p:nvSpPr>
              <p:cNvPr id="59409" name="Rectangle 13"/>
              <p:cNvSpPr>
                <a:spLocks noChangeArrowheads="1"/>
              </p:cNvSpPr>
              <p:nvPr/>
            </p:nvSpPr>
            <p:spPr bwMode="auto">
              <a:xfrm>
                <a:off x="6364" y="7500"/>
                <a:ext cx="1515" cy="12500"/>
              </a:xfrm>
              <a:prstGeom prst="rect">
                <a:avLst/>
              </a:prstGeom>
              <a:noFill/>
              <a:ln w="0">
                <a:noFill/>
                <a:miter lim="800000"/>
                <a:headEnd/>
                <a:tailEnd/>
              </a:ln>
            </p:spPr>
            <p:txBody>
              <a:bodyPr lIns="0" tIns="0" rIns="0" bIns="0"/>
              <a:lstStyle/>
              <a:p>
                <a:pPr algn="just" eaLnBrk="0" hangingPunct="0"/>
                <a:r>
                  <a:rPr lang="en-US" sz="1000" b="1">
                    <a:latin typeface="Arial" charset="0"/>
                    <a:cs typeface="Arial" charset="0"/>
                  </a:rPr>
                  <a:t>B</a:t>
                </a:r>
              </a:p>
              <a:p>
                <a:pPr algn="l" eaLnBrk="0" hangingPunct="0"/>
                <a:endParaRPr lang="en-US"/>
              </a:p>
            </p:txBody>
          </p:sp>
          <p:sp>
            <p:nvSpPr>
              <p:cNvPr id="59410" name="Rectangle 12"/>
              <p:cNvSpPr>
                <a:spLocks noChangeArrowheads="1"/>
              </p:cNvSpPr>
              <p:nvPr/>
            </p:nvSpPr>
            <p:spPr bwMode="auto">
              <a:xfrm>
                <a:off x="12122" y="7500"/>
                <a:ext cx="1515" cy="12500"/>
              </a:xfrm>
              <a:prstGeom prst="rect">
                <a:avLst/>
              </a:prstGeom>
              <a:noFill/>
              <a:ln w="0">
                <a:noFill/>
                <a:miter lim="800000"/>
                <a:headEnd/>
                <a:tailEnd/>
              </a:ln>
            </p:spPr>
            <p:txBody>
              <a:bodyPr lIns="0" tIns="0" rIns="0" bIns="0"/>
              <a:lstStyle/>
              <a:p>
                <a:pPr algn="just" eaLnBrk="0" hangingPunct="0"/>
                <a:r>
                  <a:rPr lang="en-US" sz="1000" b="1">
                    <a:latin typeface="Arial" charset="0"/>
                    <a:cs typeface="Arial" charset="0"/>
                  </a:rPr>
                  <a:t>C</a:t>
                </a:r>
              </a:p>
              <a:p>
                <a:pPr algn="l" eaLnBrk="0" hangingPunct="0"/>
                <a:endParaRPr lang="en-US"/>
              </a:p>
            </p:txBody>
          </p:sp>
          <p:sp>
            <p:nvSpPr>
              <p:cNvPr id="59411" name="Rectangle 11"/>
              <p:cNvSpPr>
                <a:spLocks noChangeArrowheads="1"/>
              </p:cNvSpPr>
              <p:nvPr/>
            </p:nvSpPr>
            <p:spPr bwMode="auto">
              <a:xfrm>
                <a:off x="18486" y="7500"/>
                <a:ext cx="1515" cy="12500"/>
              </a:xfrm>
              <a:prstGeom prst="rect">
                <a:avLst/>
              </a:prstGeom>
              <a:noFill/>
              <a:ln w="0">
                <a:noFill/>
                <a:miter lim="800000"/>
                <a:headEnd/>
                <a:tailEnd/>
              </a:ln>
            </p:spPr>
            <p:txBody>
              <a:bodyPr lIns="0" tIns="0" rIns="0" bIns="0"/>
              <a:lstStyle/>
              <a:p>
                <a:pPr algn="just" eaLnBrk="0" hangingPunct="0"/>
                <a:r>
                  <a:rPr lang="en-US" sz="1000" b="1">
                    <a:latin typeface="Arial" charset="0"/>
                    <a:cs typeface="Arial" charset="0"/>
                  </a:rPr>
                  <a:t>D</a:t>
                </a:r>
              </a:p>
              <a:p>
                <a:pPr algn="l" eaLnBrk="0" hangingPunct="0"/>
                <a:endParaRPr lang="en-US"/>
              </a:p>
            </p:txBody>
          </p:sp>
        </p:grpSp>
        <p:grpSp>
          <p:nvGrpSpPr>
            <p:cNvPr id="59399" name="Group 6"/>
            <p:cNvGrpSpPr>
              <a:grpSpLocks/>
            </p:cNvGrpSpPr>
            <p:nvPr/>
          </p:nvGrpSpPr>
          <p:grpSpPr bwMode="auto">
            <a:xfrm>
              <a:off x="909" y="10000"/>
              <a:ext cx="12122" cy="8000"/>
              <a:chOff x="0" y="0"/>
              <a:chExt cx="12122" cy="20000"/>
            </a:xfrm>
          </p:grpSpPr>
          <p:sp>
            <p:nvSpPr>
              <p:cNvPr id="59404" name="Line 9"/>
              <p:cNvSpPr>
                <a:spLocks noChangeShapeType="1"/>
              </p:cNvSpPr>
              <p:nvPr/>
            </p:nvSpPr>
            <p:spPr bwMode="auto">
              <a:xfrm>
                <a:off x="0" y="0"/>
                <a:ext cx="0" cy="20000"/>
              </a:xfrm>
              <a:prstGeom prst="line">
                <a:avLst/>
              </a:prstGeom>
              <a:noFill/>
              <a:ln w="28575">
                <a:solidFill>
                  <a:srgbClr val="000000"/>
                </a:solidFill>
                <a:round/>
                <a:headEnd/>
                <a:tailEnd/>
              </a:ln>
            </p:spPr>
            <p:txBody>
              <a:bodyPr/>
              <a:lstStyle/>
              <a:p>
                <a:endParaRPr lang="fr-FR"/>
              </a:p>
            </p:txBody>
          </p:sp>
          <p:sp>
            <p:nvSpPr>
              <p:cNvPr id="59405" name="Line 8"/>
              <p:cNvSpPr>
                <a:spLocks noChangeShapeType="1"/>
              </p:cNvSpPr>
              <p:nvPr/>
            </p:nvSpPr>
            <p:spPr bwMode="auto">
              <a:xfrm>
                <a:off x="0" y="20000"/>
                <a:ext cx="12122" cy="0"/>
              </a:xfrm>
              <a:prstGeom prst="line">
                <a:avLst/>
              </a:prstGeom>
              <a:noFill/>
              <a:ln w="28575">
                <a:solidFill>
                  <a:srgbClr val="000000"/>
                </a:solidFill>
                <a:round/>
                <a:headEnd/>
                <a:tailEnd/>
              </a:ln>
            </p:spPr>
            <p:txBody>
              <a:bodyPr/>
              <a:lstStyle/>
              <a:p>
                <a:endParaRPr lang="fr-FR"/>
              </a:p>
            </p:txBody>
          </p:sp>
          <p:sp>
            <p:nvSpPr>
              <p:cNvPr id="59406" name="Line 7"/>
              <p:cNvSpPr>
                <a:spLocks noChangeShapeType="1"/>
              </p:cNvSpPr>
              <p:nvPr/>
            </p:nvSpPr>
            <p:spPr bwMode="auto">
              <a:xfrm>
                <a:off x="12122" y="0"/>
                <a:ext cx="0" cy="20000"/>
              </a:xfrm>
              <a:prstGeom prst="line">
                <a:avLst/>
              </a:prstGeom>
              <a:noFill/>
              <a:ln w="28575">
                <a:solidFill>
                  <a:srgbClr val="000000"/>
                </a:solidFill>
                <a:round/>
                <a:headEnd/>
                <a:tailEnd/>
              </a:ln>
            </p:spPr>
            <p:txBody>
              <a:bodyPr/>
              <a:lstStyle/>
              <a:p>
                <a:endParaRPr lang="fr-FR"/>
              </a:p>
            </p:txBody>
          </p:sp>
        </p:grpSp>
        <p:grpSp>
          <p:nvGrpSpPr>
            <p:cNvPr id="59400" name="Group 2"/>
            <p:cNvGrpSpPr>
              <a:grpSpLocks/>
            </p:cNvGrpSpPr>
            <p:nvPr/>
          </p:nvGrpSpPr>
          <p:grpSpPr bwMode="auto">
            <a:xfrm>
              <a:off x="6970" y="0"/>
              <a:ext cx="12122" cy="8000"/>
              <a:chOff x="0" y="0"/>
              <a:chExt cx="12122" cy="20000"/>
            </a:xfrm>
          </p:grpSpPr>
          <p:sp>
            <p:nvSpPr>
              <p:cNvPr id="59401" name="Line 5"/>
              <p:cNvSpPr>
                <a:spLocks noChangeShapeType="1"/>
              </p:cNvSpPr>
              <p:nvPr/>
            </p:nvSpPr>
            <p:spPr bwMode="auto">
              <a:xfrm flipH="1">
                <a:off x="0" y="0"/>
                <a:ext cx="0" cy="20000"/>
              </a:xfrm>
              <a:prstGeom prst="line">
                <a:avLst/>
              </a:prstGeom>
              <a:noFill/>
              <a:ln w="28575">
                <a:solidFill>
                  <a:srgbClr val="000000"/>
                </a:solidFill>
                <a:round/>
                <a:headEnd/>
                <a:tailEnd/>
              </a:ln>
            </p:spPr>
            <p:txBody>
              <a:bodyPr/>
              <a:lstStyle/>
              <a:p>
                <a:endParaRPr lang="fr-FR"/>
              </a:p>
            </p:txBody>
          </p:sp>
          <p:sp>
            <p:nvSpPr>
              <p:cNvPr id="59402" name="Line 4"/>
              <p:cNvSpPr>
                <a:spLocks noChangeShapeType="1"/>
              </p:cNvSpPr>
              <p:nvPr/>
            </p:nvSpPr>
            <p:spPr bwMode="auto">
              <a:xfrm flipH="1">
                <a:off x="0" y="0"/>
                <a:ext cx="12122" cy="0"/>
              </a:xfrm>
              <a:prstGeom prst="line">
                <a:avLst/>
              </a:prstGeom>
              <a:noFill/>
              <a:ln w="28575">
                <a:solidFill>
                  <a:srgbClr val="000000"/>
                </a:solidFill>
                <a:round/>
                <a:headEnd/>
                <a:tailEnd/>
              </a:ln>
            </p:spPr>
            <p:txBody>
              <a:bodyPr/>
              <a:lstStyle/>
              <a:p>
                <a:endParaRPr lang="fr-FR"/>
              </a:p>
            </p:txBody>
          </p:sp>
          <p:sp>
            <p:nvSpPr>
              <p:cNvPr id="59403" name="Line 3"/>
              <p:cNvSpPr>
                <a:spLocks noChangeShapeType="1"/>
              </p:cNvSpPr>
              <p:nvPr/>
            </p:nvSpPr>
            <p:spPr bwMode="auto">
              <a:xfrm flipH="1">
                <a:off x="12122" y="0"/>
                <a:ext cx="0" cy="20000"/>
              </a:xfrm>
              <a:prstGeom prst="line">
                <a:avLst/>
              </a:prstGeom>
              <a:noFill/>
              <a:ln w="28575">
                <a:solidFill>
                  <a:srgbClr val="000000"/>
                </a:solidFill>
                <a:round/>
                <a:headEnd/>
                <a:tailEnd/>
              </a:ln>
            </p:spPr>
            <p:txBody>
              <a:bodyPr/>
              <a:lstStyle/>
              <a:p>
                <a:endParaRPr lang="fr-FR"/>
              </a:p>
            </p:txBody>
          </p:sp>
        </p:grpSp>
      </p:grpSp>
      <p:sp>
        <p:nvSpPr>
          <p:cNvPr id="59396" name="Rectangle 40"/>
          <p:cNvSpPr>
            <a:spLocks/>
          </p:cNvSpPr>
          <p:nvPr/>
        </p:nvSpPr>
        <p:spPr bwMode="auto">
          <a:xfrm>
            <a:off x="0" y="457200"/>
            <a:ext cx="13004800" cy="457200"/>
          </a:xfrm>
          <a:prstGeom prst="rect">
            <a:avLst/>
          </a:prstGeom>
          <a:noFill/>
          <a:ln w="25400">
            <a:noFill/>
            <a:miter lim="800000"/>
            <a:headEnd/>
            <a:tailEnd/>
          </a:ln>
        </p:spPr>
        <p:txBody>
          <a:bodyPr wrap="none" anchor="ctr">
            <a:spAutoFit/>
          </a:bodyPr>
          <a:lstStyle/>
          <a:p>
            <a:pPr eaLnBrk="0" hangingPunct="0"/>
            <a:endParaRPr lang="fr-FR"/>
          </a:p>
        </p:txBody>
      </p:sp>
      <p:sp>
        <p:nvSpPr>
          <p:cNvPr id="59397" name="Rectangle 36"/>
          <p:cNvSpPr>
            <a:spLocks noChangeArrowheads="1"/>
          </p:cNvSpPr>
          <p:nvPr/>
        </p:nvSpPr>
        <p:spPr bwMode="auto">
          <a:xfrm>
            <a:off x="2001838" y="7519988"/>
            <a:ext cx="8751887" cy="708025"/>
          </a:xfrm>
          <a:prstGeom prst="rect">
            <a:avLst/>
          </a:prstGeom>
          <a:noFill/>
          <a:ln w="9525">
            <a:noFill/>
            <a:miter lim="800000"/>
            <a:headEnd/>
            <a:tailEnd/>
          </a:ln>
        </p:spPr>
        <p:txBody>
          <a:bodyPr>
            <a:spAutoFit/>
          </a:bodyPr>
          <a:lstStyle/>
          <a:p>
            <a:pPr algn="l" eaLnBrk="0" hangingPunct="0"/>
            <a:r>
              <a:rPr lang="fr-FR" sz="2000">
                <a:cs typeface="Times New Roman" pitchFamily="18" charset="0"/>
              </a:rPr>
              <a:t>La question « que vaut la résistance entre les bornes A et B ? » peut vous aider à trouver la solution. </a:t>
            </a:r>
            <a:endParaRPr lang="fr-FR" sz="200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l="-2510" t="15092" r="8395" b="14243"/>
          <a:stretch>
            <a:fillRect/>
          </a:stretch>
        </p:blipFill>
        <p:spPr bwMode="auto">
          <a:xfrm>
            <a:off x="1108075" y="2876550"/>
            <a:ext cx="8251825" cy="3929063"/>
          </a:xfrm>
          <a:prstGeom prst="rect">
            <a:avLst/>
          </a:prstGeom>
          <a:noFill/>
          <a:ln w="9525">
            <a:noFill/>
            <a:miter lim="800000"/>
            <a:headEnd/>
            <a:tailEnd/>
          </a:ln>
        </p:spPr>
      </p:pic>
      <p:sp>
        <p:nvSpPr>
          <p:cNvPr id="60419" name="Rectangle 3"/>
          <p:cNvSpPr>
            <a:spLocks/>
          </p:cNvSpPr>
          <p:nvPr/>
        </p:nvSpPr>
        <p:spPr bwMode="auto">
          <a:xfrm>
            <a:off x="2001838" y="1376363"/>
            <a:ext cx="7286625" cy="830262"/>
          </a:xfrm>
          <a:prstGeom prst="rect">
            <a:avLst/>
          </a:prstGeom>
          <a:noFill/>
          <a:ln w="25400">
            <a:noFill/>
            <a:miter lim="800000"/>
            <a:headEnd/>
            <a:tailEnd/>
          </a:ln>
        </p:spPr>
        <p:txBody>
          <a:bodyPr anchor="ctr">
            <a:spAutoFit/>
          </a:bodyPr>
          <a:lstStyle/>
          <a:p>
            <a:pPr algn="just" eaLnBrk="0" hangingPunct="0"/>
            <a:r>
              <a:rPr lang="fr-FR" sz="2400">
                <a:cs typeface="Times New Roman" pitchFamily="18" charset="0"/>
              </a:rPr>
              <a:t>Application :du théorème de KENELLY calculer</a:t>
            </a:r>
            <a:endParaRPr lang="fr-FR" sz="2400"/>
          </a:p>
          <a:p>
            <a:pPr algn="just" eaLnBrk="0" hangingPunct="0"/>
            <a:r>
              <a:rPr lang="fr-FR" sz="2400">
                <a:cs typeface="Times New Roman" pitchFamily="18" charset="0"/>
              </a:rPr>
              <a:t>la résistance du réseau ci-contre  entre A et B.</a:t>
            </a:r>
            <a:endParaRPr lang="fr-FR" sz="240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61446"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192F6243-3300-4B9A-9155-3DA36C33B98C}" type="slidenum">
              <a:rPr lang="en-US" sz="1800">
                <a:solidFill>
                  <a:schemeClr val="tx1"/>
                </a:solidFill>
                <a:ea typeface="Gill Sans" charset="0"/>
                <a:cs typeface="Gill Sans" charset="0"/>
              </a:rPr>
              <a:pPr/>
              <a:t>35</a:t>
            </a:fld>
            <a:endParaRPr lang="en-US" sz="1800">
              <a:solidFill>
                <a:schemeClr val="tx1"/>
              </a:solidFill>
              <a:ea typeface="Gill Sans" charset="0"/>
              <a:cs typeface="Gill Sans" charset="0"/>
            </a:endParaRPr>
          </a:p>
        </p:txBody>
      </p:sp>
      <p:sp>
        <p:nvSpPr>
          <p:cNvPr id="61448" name="Rectangle 7"/>
          <p:cNvSpPr>
            <a:spLocks/>
          </p:cNvSpPr>
          <p:nvPr/>
        </p:nvSpPr>
        <p:spPr bwMode="auto">
          <a:xfrm>
            <a:off x="571500" y="1473200"/>
            <a:ext cx="12077700" cy="4699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Générateur de tension </a:t>
            </a:r>
            <a:r>
              <a:rPr lang="en-US" sz="2400" b="1">
                <a:solidFill>
                  <a:schemeClr val="tx1"/>
                </a:solidFill>
                <a:ea typeface="Gill Sans" charset="0"/>
                <a:cs typeface="Gill Sans" charset="0"/>
              </a:rPr>
              <a:t>idéal </a:t>
            </a:r>
            <a:r>
              <a:rPr lang="en-US" sz="2400">
                <a:solidFill>
                  <a:schemeClr val="tx1"/>
                </a:solidFill>
                <a:ea typeface="Gill Sans" charset="0"/>
                <a:cs typeface="Gill Sans" charset="0"/>
              </a:rPr>
              <a:t>: maintient la tension constante quelque soit le courant débité.</a:t>
            </a:r>
          </a:p>
        </p:txBody>
      </p:sp>
      <p:sp>
        <p:nvSpPr>
          <p:cNvPr id="61449" name="Rectangle 8"/>
          <p:cNvSpPr>
            <a:spLocks/>
          </p:cNvSpPr>
          <p:nvPr/>
        </p:nvSpPr>
        <p:spPr bwMode="auto">
          <a:xfrm>
            <a:off x="206375" y="1009650"/>
            <a:ext cx="7429500" cy="457200"/>
          </a:xfrm>
          <a:prstGeom prst="rect">
            <a:avLst/>
          </a:prstGeom>
          <a:noFill/>
          <a:ln w="12700">
            <a:noFill/>
            <a:miter lim="800000"/>
            <a:headEnd/>
            <a:tailEnd/>
          </a:ln>
        </p:spPr>
        <p:txBody>
          <a:bodyPr lIns="0" tIns="0" rIns="0" bIns="0" anchor="ctr"/>
          <a:lstStyle/>
          <a:p>
            <a:pPr algn="l"/>
            <a:r>
              <a:rPr lang="en-US" sz="2400">
                <a:solidFill>
                  <a:srgbClr val="001F67"/>
                </a:solidFill>
                <a:ea typeface="Gill Sans" charset="0"/>
                <a:cs typeface="Gill Sans" charset="0"/>
              </a:rPr>
              <a:t>Générateur de tension </a:t>
            </a:r>
          </a:p>
        </p:txBody>
      </p:sp>
      <p:sp>
        <p:nvSpPr>
          <p:cNvPr id="31753" name="Rectangle 9"/>
          <p:cNvSpPr>
            <a:spLocks/>
          </p:cNvSpPr>
          <p:nvPr/>
        </p:nvSpPr>
        <p:spPr bwMode="auto">
          <a:xfrm>
            <a:off x="571500" y="2051050"/>
            <a:ext cx="12077700" cy="11811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Cependant, dans une situation réelle, il existe toujours une dissipation (donc </a:t>
            </a:r>
            <a:r>
              <a:rPr lang="en-US" sz="2400" b="1">
                <a:solidFill>
                  <a:schemeClr val="tx1"/>
                </a:solidFill>
                <a:ea typeface="Gill Sans" charset="0"/>
                <a:cs typeface="Gill Sans" charset="0"/>
              </a:rPr>
              <a:t>chute de tension</a:t>
            </a:r>
            <a:r>
              <a:rPr lang="en-US" sz="2400">
                <a:solidFill>
                  <a:schemeClr val="tx1"/>
                </a:solidFill>
                <a:ea typeface="Gill Sans" charset="0"/>
                <a:cs typeface="Gill Sans" charset="0"/>
              </a:rPr>
              <a:t>) qui peut être modélisée par la présence d’une petite résistance </a:t>
            </a:r>
            <a:r>
              <a:rPr lang="en-US" sz="2400" i="1">
                <a:solidFill>
                  <a:schemeClr val="tx1"/>
                </a:solidFill>
                <a:ea typeface="Gill Sans" charset="0"/>
                <a:cs typeface="Gill Sans" charset="0"/>
              </a:rPr>
              <a:t>r</a:t>
            </a:r>
            <a:r>
              <a:rPr lang="en-US" sz="2400">
                <a:solidFill>
                  <a:schemeClr val="tx1"/>
                </a:solidFill>
                <a:ea typeface="Gill Sans" charset="0"/>
                <a:cs typeface="Gill Sans" charset="0"/>
              </a:rPr>
              <a:t> placée en </a:t>
            </a:r>
            <a:r>
              <a:rPr lang="en-US" sz="2400" b="1">
                <a:solidFill>
                  <a:schemeClr val="tx1"/>
                </a:solidFill>
                <a:ea typeface="Gill Sans" charset="0"/>
                <a:cs typeface="Gill Sans" charset="0"/>
              </a:rPr>
              <a:t>série</a:t>
            </a:r>
            <a:r>
              <a:rPr lang="en-US" sz="2400">
                <a:solidFill>
                  <a:schemeClr val="tx1"/>
                </a:solidFill>
                <a:ea typeface="Gill Sans" charset="0"/>
                <a:cs typeface="Gill Sans" charset="0"/>
              </a:rPr>
              <a:t>.</a:t>
            </a:r>
          </a:p>
          <a:p>
            <a:pPr algn="l"/>
            <a:r>
              <a:rPr lang="en-US" sz="2400">
                <a:solidFill>
                  <a:schemeClr val="tx1"/>
                </a:solidFill>
                <a:ea typeface="Gill Sans" charset="0"/>
                <a:cs typeface="Gill Sans" charset="0"/>
              </a:rPr>
              <a:t>Représentation de </a:t>
            </a:r>
            <a:r>
              <a:rPr lang="en-US" sz="2400" b="1">
                <a:solidFill>
                  <a:schemeClr val="tx1"/>
                </a:solidFill>
                <a:ea typeface="Gill Sans" charset="0"/>
                <a:cs typeface="Gill Sans" charset="0"/>
              </a:rPr>
              <a:t>Thévenin</a:t>
            </a:r>
            <a:r>
              <a:rPr lang="en-US" sz="2400">
                <a:solidFill>
                  <a:schemeClr val="tx1"/>
                </a:solidFill>
                <a:ea typeface="Gill Sans" charset="0"/>
                <a:cs typeface="Gill Sans" charset="0"/>
              </a:rPr>
              <a:t> (modèle linéarisé) d’un générateur de tension réel :</a:t>
            </a:r>
          </a:p>
        </p:txBody>
      </p:sp>
      <p:sp>
        <p:nvSpPr>
          <p:cNvPr id="31754" name="Rectangle 10"/>
          <p:cNvSpPr>
            <a:spLocks/>
          </p:cNvSpPr>
          <p:nvPr/>
        </p:nvSpPr>
        <p:spPr bwMode="auto">
          <a:xfrm>
            <a:off x="257175" y="5619750"/>
            <a:ext cx="5969000" cy="457200"/>
          </a:xfrm>
          <a:prstGeom prst="rect">
            <a:avLst/>
          </a:prstGeom>
          <a:noFill/>
          <a:ln w="12700">
            <a:noFill/>
            <a:miter lim="800000"/>
            <a:headEnd/>
            <a:tailEnd/>
          </a:ln>
        </p:spPr>
        <p:txBody>
          <a:bodyPr lIns="0" tIns="0" rIns="0" bIns="0" anchor="ctr"/>
          <a:lstStyle/>
          <a:p>
            <a:pPr algn="l"/>
            <a:r>
              <a:rPr lang="en-US" sz="2400">
                <a:solidFill>
                  <a:srgbClr val="001F67"/>
                </a:solidFill>
                <a:ea typeface="Gill Sans" charset="0"/>
                <a:cs typeface="Gill Sans" charset="0"/>
              </a:rPr>
              <a:t>Générateur de courant</a:t>
            </a:r>
          </a:p>
        </p:txBody>
      </p:sp>
      <p:sp>
        <p:nvSpPr>
          <p:cNvPr id="31755" name="Rectangle 11"/>
          <p:cNvSpPr>
            <a:spLocks/>
          </p:cNvSpPr>
          <p:nvPr/>
        </p:nvSpPr>
        <p:spPr bwMode="auto">
          <a:xfrm>
            <a:off x="647700" y="4152900"/>
            <a:ext cx="5178425" cy="1168400"/>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C’est un dipôle actif et polarisé, de plus</a:t>
            </a:r>
          </a:p>
          <a:p>
            <a:pPr algn="l">
              <a:buClr>
                <a:srgbClr val="000000"/>
              </a:buClr>
              <a:buSzPct val="125000"/>
              <a:buFont typeface="Gill Sans" charset="0"/>
              <a:buChar char="•"/>
            </a:pPr>
            <a:r>
              <a:rPr lang="en-US" sz="2400">
                <a:solidFill>
                  <a:schemeClr val="tx1"/>
                </a:solidFill>
                <a:ea typeface="Gill Sans" charset="0"/>
                <a:cs typeface="Gill Sans" charset="0"/>
              </a:rPr>
              <a:t> tension non nulle si I=0 (circuit ouvert)</a:t>
            </a:r>
          </a:p>
          <a:p>
            <a:pPr algn="l">
              <a:buClr>
                <a:srgbClr val="000000"/>
              </a:buClr>
              <a:buSzPct val="125000"/>
              <a:buFont typeface="Gill Sans" charset="0"/>
              <a:buChar char="•"/>
            </a:pPr>
            <a:r>
              <a:rPr lang="en-US" sz="2400">
                <a:solidFill>
                  <a:schemeClr val="tx1"/>
                </a:solidFill>
                <a:ea typeface="Gill Sans" charset="0"/>
                <a:cs typeface="Gill Sans" charset="0"/>
              </a:rPr>
              <a:t> courant non nul si U=0 (court circuit)</a:t>
            </a:r>
          </a:p>
        </p:txBody>
      </p:sp>
      <p:grpSp>
        <p:nvGrpSpPr>
          <p:cNvPr id="2" name="Group 12"/>
          <p:cNvGrpSpPr>
            <a:grpSpLocks/>
          </p:cNvGrpSpPr>
          <p:nvPr/>
        </p:nvGrpSpPr>
        <p:grpSpPr bwMode="auto">
          <a:xfrm>
            <a:off x="571500" y="3340100"/>
            <a:ext cx="11747500" cy="698500"/>
            <a:chOff x="0" y="0"/>
            <a:chExt cx="7400" cy="440"/>
          </a:xfrm>
        </p:grpSpPr>
        <p:grpSp>
          <p:nvGrpSpPr>
            <p:cNvPr id="61464" name="Group 13"/>
            <p:cNvGrpSpPr>
              <a:grpSpLocks/>
            </p:cNvGrpSpPr>
            <p:nvPr/>
          </p:nvGrpSpPr>
          <p:grpSpPr bwMode="auto">
            <a:xfrm>
              <a:off x="1272" y="0"/>
              <a:ext cx="6128" cy="440"/>
              <a:chOff x="0" y="0"/>
              <a:chExt cx="6128" cy="440"/>
            </a:xfrm>
          </p:grpSpPr>
          <p:pic>
            <p:nvPicPr>
              <p:cNvPr id="61466" name="Picture 14"/>
              <p:cNvPicPr>
                <a:picLocks noChangeAspect="1" noChangeArrowheads="1"/>
              </p:cNvPicPr>
              <p:nvPr/>
            </p:nvPicPr>
            <p:blipFill>
              <a:blip r:embed="rId2" cstate="print"/>
              <a:srcRect/>
              <a:stretch>
                <a:fillRect/>
              </a:stretch>
            </p:blipFill>
            <p:spPr bwMode="auto">
              <a:xfrm>
                <a:off x="0" y="136"/>
                <a:ext cx="2096" cy="168"/>
              </a:xfrm>
              <a:prstGeom prst="rect">
                <a:avLst/>
              </a:prstGeom>
              <a:noFill/>
              <a:ln w="12700">
                <a:noFill/>
                <a:miter lim="800000"/>
                <a:headEnd/>
                <a:tailEnd/>
              </a:ln>
            </p:spPr>
          </p:pic>
          <p:pic>
            <p:nvPicPr>
              <p:cNvPr id="61467" name="Picture 15"/>
              <p:cNvPicPr>
                <a:picLocks noChangeAspect="1" noChangeArrowheads="1"/>
              </p:cNvPicPr>
              <p:nvPr/>
            </p:nvPicPr>
            <p:blipFill>
              <a:blip r:embed="rId3" cstate="print"/>
              <a:srcRect/>
              <a:stretch>
                <a:fillRect/>
              </a:stretch>
            </p:blipFill>
            <p:spPr bwMode="auto">
              <a:xfrm>
                <a:off x="4136" y="0"/>
                <a:ext cx="1992" cy="440"/>
              </a:xfrm>
              <a:prstGeom prst="rect">
                <a:avLst/>
              </a:prstGeom>
              <a:noFill/>
              <a:ln w="12700">
                <a:noFill/>
                <a:miter lim="800000"/>
                <a:headEnd/>
                <a:tailEnd/>
              </a:ln>
            </p:spPr>
          </p:pic>
          <p:sp>
            <p:nvSpPr>
              <p:cNvPr id="61468" name="Rectangle 16"/>
              <p:cNvSpPr>
                <a:spLocks/>
              </p:cNvSpPr>
              <p:nvPr/>
            </p:nvSpPr>
            <p:spPr bwMode="auto">
              <a:xfrm>
                <a:off x="2856" y="80"/>
                <a:ext cx="403" cy="288"/>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avec</a:t>
                </a:r>
              </a:p>
            </p:txBody>
          </p:sp>
        </p:grpSp>
        <p:sp>
          <p:nvSpPr>
            <p:cNvPr id="61465" name="Rectangle 17"/>
            <p:cNvSpPr>
              <a:spLocks/>
            </p:cNvSpPr>
            <p:nvPr/>
          </p:nvSpPr>
          <p:spPr bwMode="auto">
            <a:xfrm>
              <a:off x="0" y="56"/>
              <a:ext cx="1265" cy="288"/>
            </a:xfrm>
            <a:prstGeom prst="rect">
              <a:avLst/>
            </a:prstGeom>
            <a:noFill/>
            <a:ln w="12700">
              <a:noFill/>
              <a:miter lim="800000"/>
              <a:headEnd/>
              <a:tailEnd/>
            </a:ln>
          </p:spPr>
          <p:txBody>
            <a:bodyPr wrap="none" lIns="0" tIns="0" rIns="0" bIns="0" anchor="ctr">
              <a:spAutoFit/>
            </a:bodyPr>
            <a:lstStyle/>
            <a:p>
              <a:pPr algn="l"/>
              <a:r>
                <a:rPr lang="en-US" sz="2400" b="1">
                  <a:solidFill>
                    <a:schemeClr val="tx1"/>
                  </a:solidFill>
                  <a:ea typeface="Gill Sans" charset="0"/>
                  <a:cs typeface="Gill Sans" charset="0"/>
                </a:rPr>
                <a:t>générateur :</a:t>
              </a:r>
            </a:p>
          </p:txBody>
        </p:sp>
      </p:grpSp>
      <p:sp>
        <p:nvSpPr>
          <p:cNvPr id="31762" name="Rectangle 18"/>
          <p:cNvSpPr>
            <a:spLocks/>
          </p:cNvSpPr>
          <p:nvPr/>
        </p:nvSpPr>
        <p:spPr bwMode="auto">
          <a:xfrm>
            <a:off x="431800" y="6235700"/>
            <a:ext cx="12077700" cy="4699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Générateur de courant </a:t>
            </a:r>
            <a:r>
              <a:rPr lang="en-US" sz="2400" b="1">
                <a:solidFill>
                  <a:schemeClr val="tx1"/>
                </a:solidFill>
                <a:ea typeface="Gill Sans" charset="0"/>
                <a:cs typeface="Gill Sans" charset="0"/>
              </a:rPr>
              <a:t>idéal </a:t>
            </a:r>
            <a:r>
              <a:rPr lang="en-US" sz="2400">
                <a:solidFill>
                  <a:schemeClr val="tx1"/>
                </a:solidFill>
                <a:ea typeface="Gill Sans" charset="0"/>
                <a:cs typeface="Gill Sans" charset="0"/>
              </a:rPr>
              <a:t>: maintient le courant constant quelque soit la tension appliquée.</a:t>
            </a:r>
          </a:p>
        </p:txBody>
      </p:sp>
      <p:sp>
        <p:nvSpPr>
          <p:cNvPr id="31763" name="Rectangle 19"/>
          <p:cNvSpPr>
            <a:spLocks/>
          </p:cNvSpPr>
          <p:nvPr/>
        </p:nvSpPr>
        <p:spPr bwMode="auto">
          <a:xfrm>
            <a:off x="457200" y="6699250"/>
            <a:ext cx="12077700" cy="8255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Générateur de courant réel (modèle linéarisé) : représentation de </a:t>
            </a:r>
            <a:r>
              <a:rPr lang="en-US" sz="2400" b="1">
                <a:solidFill>
                  <a:schemeClr val="tx1"/>
                </a:solidFill>
                <a:ea typeface="Gill Sans" charset="0"/>
                <a:cs typeface="Gill Sans" charset="0"/>
              </a:rPr>
              <a:t>Norton</a:t>
            </a:r>
            <a:r>
              <a:rPr lang="en-US" sz="2400">
                <a:solidFill>
                  <a:schemeClr val="tx1"/>
                </a:solidFill>
                <a:ea typeface="Gill Sans" charset="0"/>
                <a:cs typeface="Gill Sans" charset="0"/>
              </a:rPr>
              <a:t> (ajout d’un petit </a:t>
            </a:r>
            <a:r>
              <a:rPr lang="en-US" sz="2400" b="1">
                <a:solidFill>
                  <a:schemeClr val="tx1"/>
                </a:solidFill>
                <a:ea typeface="Gill Sans" charset="0"/>
                <a:cs typeface="Gill Sans" charset="0"/>
              </a:rPr>
              <a:t>courant de fuite</a:t>
            </a:r>
            <a:r>
              <a:rPr lang="en-US" sz="2400">
                <a:solidFill>
                  <a:schemeClr val="tx1"/>
                </a:solidFill>
                <a:ea typeface="Gill Sans" charset="0"/>
                <a:cs typeface="Gill Sans" charset="0"/>
              </a:rPr>
              <a:t> --&gt; grande résistance </a:t>
            </a:r>
            <a:r>
              <a:rPr lang="en-US" sz="2400" i="1">
                <a:solidFill>
                  <a:schemeClr val="tx1"/>
                </a:solidFill>
                <a:ea typeface="Gill Sans" charset="0"/>
                <a:cs typeface="Gill Sans" charset="0"/>
              </a:rPr>
              <a:t>r</a:t>
            </a:r>
            <a:r>
              <a:rPr lang="en-US" sz="2400">
                <a:solidFill>
                  <a:schemeClr val="tx1"/>
                </a:solidFill>
                <a:ea typeface="Gill Sans" charset="0"/>
                <a:cs typeface="Gill Sans" charset="0"/>
              </a:rPr>
              <a:t> placée en </a:t>
            </a:r>
            <a:r>
              <a:rPr lang="en-US" sz="2400" b="1">
                <a:solidFill>
                  <a:schemeClr val="tx1"/>
                </a:solidFill>
                <a:ea typeface="Gill Sans" charset="0"/>
                <a:cs typeface="Gill Sans" charset="0"/>
              </a:rPr>
              <a:t>parallèle</a:t>
            </a:r>
            <a:r>
              <a:rPr lang="en-US" sz="2400">
                <a:solidFill>
                  <a:schemeClr val="tx1"/>
                </a:solidFill>
                <a:ea typeface="Gill Sans" charset="0"/>
                <a:cs typeface="Gill Sans" charset="0"/>
              </a:rPr>
              <a:t>).</a:t>
            </a:r>
          </a:p>
        </p:txBody>
      </p:sp>
      <p:grpSp>
        <p:nvGrpSpPr>
          <p:cNvPr id="4" name="Group 20"/>
          <p:cNvGrpSpPr>
            <a:grpSpLocks/>
          </p:cNvGrpSpPr>
          <p:nvPr/>
        </p:nvGrpSpPr>
        <p:grpSpPr bwMode="auto">
          <a:xfrm>
            <a:off x="457200" y="7645400"/>
            <a:ext cx="12446000" cy="749300"/>
            <a:chOff x="0" y="0"/>
            <a:chExt cx="7840" cy="472"/>
          </a:xfrm>
        </p:grpSpPr>
        <p:sp>
          <p:nvSpPr>
            <p:cNvPr id="61460" name="Rectangle 21"/>
            <p:cNvSpPr>
              <a:spLocks/>
            </p:cNvSpPr>
            <p:nvPr/>
          </p:nvSpPr>
          <p:spPr bwMode="auto">
            <a:xfrm>
              <a:off x="0" y="96"/>
              <a:ext cx="1265" cy="288"/>
            </a:xfrm>
            <a:prstGeom prst="rect">
              <a:avLst/>
            </a:prstGeom>
            <a:noFill/>
            <a:ln w="12700">
              <a:noFill/>
              <a:miter lim="800000"/>
              <a:headEnd/>
              <a:tailEnd/>
            </a:ln>
          </p:spPr>
          <p:txBody>
            <a:bodyPr wrap="none" lIns="0" tIns="0" rIns="0" bIns="0" anchor="ctr">
              <a:spAutoFit/>
            </a:bodyPr>
            <a:lstStyle/>
            <a:p>
              <a:pPr algn="l"/>
              <a:r>
                <a:rPr lang="en-US" sz="2400" b="1">
                  <a:solidFill>
                    <a:schemeClr val="tx1"/>
                  </a:solidFill>
                  <a:ea typeface="Gill Sans" charset="0"/>
                  <a:cs typeface="Gill Sans" charset="0"/>
                </a:rPr>
                <a:t>générateur :</a:t>
              </a:r>
            </a:p>
          </p:txBody>
        </p:sp>
        <p:pic>
          <p:nvPicPr>
            <p:cNvPr id="61461" name="Picture 22"/>
            <p:cNvPicPr>
              <a:picLocks noChangeAspect="1" noChangeArrowheads="1"/>
            </p:cNvPicPr>
            <p:nvPr/>
          </p:nvPicPr>
          <p:blipFill>
            <a:blip r:embed="rId4" cstate="print"/>
            <a:srcRect/>
            <a:stretch>
              <a:fillRect/>
            </a:stretch>
          </p:blipFill>
          <p:spPr bwMode="auto">
            <a:xfrm>
              <a:off x="1376" y="136"/>
              <a:ext cx="2088" cy="200"/>
            </a:xfrm>
            <a:prstGeom prst="rect">
              <a:avLst/>
            </a:prstGeom>
            <a:noFill/>
            <a:ln w="12700">
              <a:noFill/>
              <a:miter lim="800000"/>
              <a:headEnd/>
              <a:tailEnd/>
            </a:ln>
          </p:spPr>
        </p:pic>
        <p:pic>
          <p:nvPicPr>
            <p:cNvPr id="61462" name="Picture 23"/>
            <p:cNvPicPr>
              <a:picLocks noChangeAspect="1" noChangeArrowheads="1"/>
            </p:cNvPicPr>
            <p:nvPr/>
          </p:nvPicPr>
          <p:blipFill>
            <a:blip r:embed="rId5" cstate="print"/>
            <a:srcRect/>
            <a:stretch>
              <a:fillRect/>
            </a:stretch>
          </p:blipFill>
          <p:spPr bwMode="auto">
            <a:xfrm>
              <a:off x="4360" y="0"/>
              <a:ext cx="3480" cy="472"/>
            </a:xfrm>
            <a:prstGeom prst="rect">
              <a:avLst/>
            </a:prstGeom>
            <a:noFill/>
            <a:ln w="12700">
              <a:noFill/>
              <a:miter lim="800000"/>
              <a:headEnd/>
              <a:tailEnd/>
            </a:ln>
          </p:spPr>
        </p:pic>
        <p:sp>
          <p:nvSpPr>
            <p:cNvPr id="61463" name="Rectangle 24"/>
            <p:cNvSpPr>
              <a:spLocks/>
            </p:cNvSpPr>
            <p:nvPr/>
          </p:nvSpPr>
          <p:spPr bwMode="auto">
            <a:xfrm>
              <a:off x="3784" y="96"/>
              <a:ext cx="403" cy="288"/>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avec</a:t>
              </a:r>
            </a:p>
          </p:txBody>
        </p:sp>
      </p:grpSp>
      <p:grpSp>
        <p:nvGrpSpPr>
          <p:cNvPr id="5" name="Group 25"/>
          <p:cNvGrpSpPr>
            <a:grpSpLocks/>
          </p:cNvGrpSpPr>
          <p:nvPr/>
        </p:nvGrpSpPr>
        <p:grpSpPr bwMode="auto">
          <a:xfrm>
            <a:off x="203200" y="8928100"/>
            <a:ext cx="12496800" cy="457200"/>
            <a:chOff x="0" y="0"/>
            <a:chExt cx="7872" cy="288"/>
          </a:xfrm>
        </p:grpSpPr>
        <p:sp>
          <p:nvSpPr>
            <p:cNvPr id="61458" name="Rectangle 26"/>
            <p:cNvSpPr>
              <a:spLocks/>
            </p:cNvSpPr>
            <p:nvPr/>
          </p:nvSpPr>
          <p:spPr bwMode="auto">
            <a:xfrm>
              <a:off x="0" y="0"/>
              <a:ext cx="7872" cy="288"/>
            </a:xfrm>
            <a:prstGeom prst="rect">
              <a:avLst/>
            </a:prstGeom>
            <a:noFill/>
            <a:ln w="12700">
              <a:noFill/>
              <a:miter lim="800000"/>
              <a:headEnd/>
              <a:tailEnd/>
            </a:ln>
          </p:spPr>
          <p:txBody>
            <a:bodyPr lIns="0" tIns="0" rIns="0" bIns="0" anchor="ctr"/>
            <a:lstStyle/>
            <a:p>
              <a:pPr algn="l"/>
              <a:r>
                <a:rPr lang="en-US" sz="2400" b="1">
                  <a:solidFill>
                    <a:srgbClr val="490000"/>
                  </a:solidFill>
                  <a:ea typeface="Gill Sans" charset="0"/>
                  <a:cs typeface="Gill Sans" charset="0"/>
                </a:rPr>
                <a:t>R. les 2 représentations sont équivalentes et on a : </a:t>
              </a:r>
            </a:p>
          </p:txBody>
        </p:sp>
        <p:pic>
          <p:nvPicPr>
            <p:cNvPr id="61459" name="Picture 27"/>
            <p:cNvPicPr>
              <a:picLocks noChangeAspect="1" noChangeArrowheads="1"/>
            </p:cNvPicPr>
            <p:nvPr/>
          </p:nvPicPr>
          <p:blipFill>
            <a:blip r:embed="rId6" cstate="print"/>
            <a:srcRect/>
            <a:stretch>
              <a:fillRect/>
            </a:stretch>
          </p:blipFill>
          <p:spPr bwMode="auto">
            <a:xfrm>
              <a:off x="5184" y="64"/>
              <a:ext cx="648" cy="168"/>
            </a:xfrm>
            <a:prstGeom prst="rect">
              <a:avLst/>
            </a:prstGeom>
            <a:noFill/>
            <a:ln w="12700">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7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7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7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utoUpdateAnimBg="0"/>
      <p:bldP spid="31754" grpId="0" autoUpdateAnimBg="0"/>
      <p:bldP spid="31755" grpId="0" autoUpdateAnimBg="0"/>
      <p:bldP spid="31762" grpId="0" autoUpdateAnimBg="0"/>
      <p:bldP spid="3176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p:cNvPicPr>
          <p:nvPr/>
        </p:nvPicPr>
        <p:blipFill>
          <a:blip r:embed="rId3" cstate="print"/>
          <a:srcRect/>
          <a:stretch>
            <a:fillRect/>
          </a:stretch>
        </p:blipFill>
        <p:spPr bwMode="auto">
          <a:xfrm>
            <a:off x="3359150" y="2287588"/>
            <a:ext cx="6715125" cy="7232650"/>
          </a:xfrm>
          <a:prstGeom prst="rect">
            <a:avLst/>
          </a:prstGeom>
          <a:noFill/>
          <a:ln w="25400">
            <a:noFill/>
            <a:miter lim="800000"/>
            <a:headEnd/>
            <a:tailEnd/>
          </a:ln>
        </p:spPr>
      </p:pic>
      <p:sp>
        <p:nvSpPr>
          <p:cNvPr id="62467" name="ZoneTexte 4"/>
          <p:cNvSpPr txBox="1">
            <a:spLocks noChangeArrowheads="1"/>
          </p:cNvSpPr>
          <p:nvPr/>
        </p:nvSpPr>
        <p:spPr bwMode="auto">
          <a:xfrm>
            <a:off x="3859213" y="733425"/>
            <a:ext cx="5486400" cy="1384300"/>
          </a:xfrm>
          <a:prstGeom prst="rect">
            <a:avLst/>
          </a:prstGeom>
          <a:noFill/>
          <a:ln w="9525">
            <a:noFill/>
            <a:miter lim="800000"/>
            <a:headEnd/>
            <a:tailEnd/>
          </a:ln>
        </p:spPr>
        <p:txBody>
          <a:bodyPr wrap="none">
            <a:spAutoFit/>
          </a:bodyPr>
          <a:lstStyle/>
          <a:p>
            <a:r>
              <a:rPr lang="fr-FR"/>
              <a:t>La première pile…</a:t>
            </a:r>
          </a:p>
          <a:p>
            <a:r>
              <a:rPr lang="fr-FR"/>
              <a:t>le premier générateur</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p:cNvPicPr>
          <p:nvPr/>
        </p:nvPicPr>
        <p:blipFill>
          <a:blip r:embed="rId3" cstate="print"/>
          <a:srcRect/>
          <a:stretch>
            <a:fillRect/>
          </a:stretch>
        </p:blipFill>
        <p:spPr bwMode="auto">
          <a:xfrm>
            <a:off x="501650" y="3019425"/>
            <a:ext cx="4195763" cy="4214813"/>
          </a:xfrm>
          <a:prstGeom prst="rect">
            <a:avLst/>
          </a:prstGeom>
          <a:noFill/>
          <a:ln w="25400">
            <a:noFill/>
            <a:miter lim="800000"/>
            <a:headEnd/>
            <a:tailEnd/>
          </a:ln>
        </p:spPr>
      </p:pic>
      <p:pic>
        <p:nvPicPr>
          <p:cNvPr id="63491" name="Picture 3"/>
          <p:cNvPicPr>
            <a:picLocks noChangeAspect="1"/>
          </p:cNvPicPr>
          <p:nvPr/>
        </p:nvPicPr>
        <p:blipFill>
          <a:blip r:embed="rId4" cstate="print"/>
          <a:srcRect/>
          <a:stretch>
            <a:fillRect/>
          </a:stretch>
        </p:blipFill>
        <p:spPr bwMode="auto">
          <a:xfrm>
            <a:off x="4645025" y="2590800"/>
            <a:ext cx="7689850" cy="4791075"/>
          </a:xfrm>
          <a:prstGeom prst="rect">
            <a:avLst/>
          </a:prstGeom>
          <a:noFill/>
          <a:ln w="25400">
            <a:noFill/>
            <a:miter lim="800000"/>
            <a:headEnd/>
            <a:tailEnd/>
          </a:ln>
        </p:spPr>
      </p:pic>
      <p:sp>
        <p:nvSpPr>
          <p:cNvPr id="63492" name="ZoneTexte 5"/>
          <p:cNvSpPr txBox="1">
            <a:spLocks noChangeArrowheads="1"/>
          </p:cNvSpPr>
          <p:nvPr/>
        </p:nvSpPr>
        <p:spPr bwMode="auto">
          <a:xfrm>
            <a:off x="3502025" y="1019175"/>
            <a:ext cx="7134225" cy="738188"/>
          </a:xfrm>
          <a:prstGeom prst="rect">
            <a:avLst/>
          </a:prstGeom>
          <a:noFill/>
          <a:ln w="9525">
            <a:noFill/>
            <a:miter lim="800000"/>
            <a:headEnd/>
            <a:tailEnd/>
          </a:ln>
        </p:spPr>
        <p:txBody>
          <a:bodyPr wrap="none">
            <a:spAutoFit/>
          </a:bodyPr>
          <a:lstStyle/>
          <a:p>
            <a:r>
              <a:rPr lang="fr-FR"/>
              <a:t>Générateur de tension idéale</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3" cstate="print"/>
          <a:srcRect/>
          <a:stretch>
            <a:fillRect/>
          </a:stretch>
        </p:blipFill>
        <p:spPr bwMode="auto">
          <a:xfrm>
            <a:off x="1144588" y="1733550"/>
            <a:ext cx="11345862" cy="7324725"/>
          </a:xfrm>
          <a:prstGeom prst="rect">
            <a:avLst/>
          </a:prstGeom>
          <a:noFill/>
          <a:ln w="25400">
            <a:noFill/>
            <a:miter lim="800000"/>
            <a:headEnd/>
            <a:tailEnd/>
          </a:ln>
        </p:spPr>
      </p:pic>
      <p:sp>
        <p:nvSpPr>
          <p:cNvPr id="64515" name="ZoneTexte 4"/>
          <p:cNvSpPr txBox="1">
            <a:spLocks noChangeArrowheads="1"/>
          </p:cNvSpPr>
          <p:nvPr/>
        </p:nvSpPr>
        <p:spPr bwMode="auto">
          <a:xfrm>
            <a:off x="4430713" y="733425"/>
            <a:ext cx="6592887" cy="738188"/>
          </a:xfrm>
          <a:prstGeom prst="rect">
            <a:avLst/>
          </a:prstGeom>
          <a:noFill/>
          <a:ln w="9525">
            <a:noFill/>
            <a:miter lim="800000"/>
            <a:headEnd/>
            <a:tailEnd/>
          </a:ln>
        </p:spPr>
        <p:txBody>
          <a:bodyPr wrap="none">
            <a:spAutoFit/>
          </a:bodyPr>
          <a:lstStyle/>
          <a:p>
            <a:r>
              <a:rPr lang="fr-FR"/>
              <a:t>Générateur de tension réel</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p:cNvPicPr>
          <p:nvPr/>
        </p:nvPicPr>
        <p:blipFill>
          <a:blip r:embed="rId3" cstate="print"/>
          <a:srcRect/>
          <a:stretch>
            <a:fillRect/>
          </a:stretch>
        </p:blipFill>
        <p:spPr bwMode="auto">
          <a:xfrm>
            <a:off x="930275" y="3019425"/>
            <a:ext cx="11120438" cy="4254500"/>
          </a:xfrm>
          <a:prstGeom prst="rect">
            <a:avLst/>
          </a:prstGeom>
          <a:noFill/>
          <a:ln w="25400">
            <a:noFill/>
            <a:miter lim="800000"/>
            <a:headEnd/>
            <a:tailEnd/>
          </a:ln>
        </p:spPr>
      </p:pic>
      <p:sp>
        <p:nvSpPr>
          <p:cNvPr id="65539" name="ZoneTexte 4"/>
          <p:cNvSpPr txBox="1">
            <a:spLocks noChangeArrowheads="1"/>
          </p:cNvSpPr>
          <p:nvPr/>
        </p:nvSpPr>
        <p:spPr bwMode="auto">
          <a:xfrm>
            <a:off x="3930650" y="1376363"/>
            <a:ext cx="6892925" cy="738187"/>
          </a:xfrm>
          <a:prstGeom prst="rect">
            <a:avLst/>
          </a:prstGeom>
          <a:noFill/>
          <a:ln w="9525">
            <a:noFill/>
            <a:miter lim="800000"/>
            <a:headEnd/>
            <a:tailEnd/>
          </a:ln>
        </p:spPr>
        <p:txBody>
          <a:bodyPr wrap="none">
            <a:spAutoFit/>
          </a:bodyPr>
          <a:lstStyle/>
          <a:p>
            <a:r>
              <a:rPr lang="fr-FR"/>
              <a:t>Générateur de courant idéal</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29702" name="Text Box 5"/>
          <p:cNvSpPr txBox="1">
            <a:spLocks noChangeArrowheads="1"/>
          </p:cNvSpPr>
          <p:nvPr/>
        </p:nvSpPr>
        <p:spPr bwMode="auto">
          <a:xfrm>
            <a:off x="12566650" y="9385300"/>
            <a:ext cx="228600" cy="368300"/>
          </a:xfrm>
          <a:prstGeom prst="rect">
            <a:avLst/>
          </a:prstGeom>
          <a:noFill/>
          <a:ln w="12700">
            <a:noFill/>
            <a:miter lim="800000"/>
            <a:headEnd/>
            <a:tailEnd/>
          </a:ln>
        </p:spPr>
        <p:txBody>
          <a:bodyPr wrap="none"/>
          <a:lstStyle/>
          <a:p>
            <a:fld id="{EF1DAD44-C2C6-4845-B738-014205C9B1BA}" type="slidenum">
              <a:rPr lang="en-US" sz="1800">
                <a:solidFill>
                  <a:schemeClr val="tx1"/>
                </a:solidFill>
                <a:ea typeface="Gill Sans" charset="0"/>
                <a:cs typeface="Gill Sans" charset="0"/>
              </a:rPr>
              <a:pPr/>
              <a:t>4</a:t>
            </a:fld>
            <a:endParaRPr lang="en-US" sz="1800">
              <a:solidFill>
                <a:schemeClr val="tx1"/>
              </a:solidFill>
              <a:ea typeface="Gill Sans" charset="0"/>
              <a:cs typeface="Gill Sans" charset="0"/>
            </a:endParaRPr>
          </a:p>
        </p:txBody>
      </p:sp>
      <p:grpSp>
        <p:nvGrpSpPr>
          <p:cNvPr id="2" name="Group 7"/>
          <p:cNvGrpSpPr>
            <a:grpSpLocks/>
          </p:cNvGrpSpPr>
          <p:nvPr/>
        </p:nvGrpSpPr>
        <p:grpSpPr bwMode="auto">
          <a:xfrm>
            <a:off x="215900" y="4519613"/>
            <a:ext cx="12090400" cy="2579687"/>
            <a:chOff x="80" y="15"/>
            <a:chExt cx="7616" cy="1625"/>
          </a:xfrm>
        </p:grpSpPr>
        <p:grpSp>
          <p:nvGrpSpPr>
            <p:cNvPr id="29711" name="Group 8"/>
            <p:cNvGrpSpPr>
              <a:grpSpLocks/>
            </p:cNvGrpSpPr>
            <p:nvPr/>
          </p:nvGrpSpPr>
          <p:grpSpPr bwMode="auto">
            <a:xfrm>
              <a:off x="80" y="15"/>
              <a:ext cx="7616" cy="1105"/>
              <a:chOff x="80" y="15"/>
              <a:chExt cx="7616" cy="1105"/>
            </a:xfrm>
          </p:grpSpPr>
          <p:sp>
            <p:nvSpPr>
              <p:cNvPr id="29714" name="AutoShape 9"/>
              <p:cNvSpPr>
                <a:spLocks/>
              </p:cNvSpPr>
              <p:nvPr/>
            </p:nvSpPr>
            <p:spPr bwMode="auto">
              <a:xfrm>
                <a:off x="120" y="448"/>
                <a:ext cx="496" cy="184"/>
              </a:xfrm>
              <a:prstGeom prst="rightArrow">
                <a:avLst>
                  <a:gd name="adj1" fmla="val 40528"/>
                  <a:gd name="adj2" fmla="val 96657"/>
                </a:avLst>
              </a:prstGeom>
              <a:solidFill>
                <a:srgbClr val="00BAFB"/>
              </a:solidFill>
              <a:ln w="25400">
                <a:solidFill>
                  <a:srgbClr val="00BAFB"/>
                </a:solidFill>
                <a:miter lim="800000"/>
                <a:headEnd/>
                <a:tailEnd/>
              </a:ln>
            </p:spPr>
            <p:txBody>
              <a:bodyPr lIns="0" tIns="0" rIns="0" bIns="0"/>
              <a:lstStyle/>
              <a:p>
                <a:endParaRPr lang="fr-FR"/>
              </a:p>
            </p:txBody>
          </p:sp>
          <p:sp>
            <p:nvSpPr>
              <p:cNvPr id="29715" name="Rectangle 10"/>
              <p:cNvSpPr>
                <a:spLocks/>
              </p:cNvSpPr>
              <p:nvPr/>
            </p:nvSpPr>
            <p:spPr bwMode="auto">
              <a:xfrm>
                <a:off x="640" y="384"/>
                <a:ext cx="7056" cy="736"/>
              </a:xfrm>
              <a:prstGeom prst="rect">
                <a:avLst/>
              </a:prstGeom>
              <a:noFill/>
              <a:ln w="12700">
                <a:noFill/>
                <a:miter lim="800000"/>
                <a:headEnd/>
                <a:tailEnd/>
              </a:ln>
            </p:spPr>
            <p:txBody>
              <a:bodyPr lIns="0" tIns="0" rIns="0" bIns="0" anchor="ctr"/>
              <a:lstStyle/>
              <a:p>
                <a:pPr algn="l"/>
                <a:r>
                  <a:rPr lang="en-US" sz="2400">
                    <a:solidFill>
                      <a:srgbClr val="490000"/>
                    </a:solidFill>
                    <a:ea typeface="Gill Sans" charset="0"/>
                    <a:cs typeface="Gill Sans" charset="0"/>
                  </a:rPr>
                  <a:t>Entre 2 matériaux de charges     et    , il existe une force          dans la direction de la ligne qui les joint, proportionnelle à chacune des charges et décroît inversement proportionnelle au carré de la distance :</a:t>
                </a:r>
              </a:p>
            </p:txBody>
          </p:sp>
          <p:pic>
            <p:nvPicPr>
              <p:cNvPr id="29716" name="Picture 11"/>
              <p:cNvPicPr>
                <a:picLocks noChangeAspect="1" noChangeArrowheads="1"/>
              </p:cNvPicPr>
              <p:nvPr/>
            </p:nvPicPr>
            <p:blipFill>
              <a:blip r:embed="rId2" cstate="print"/>
              <a:srcRect/>
              <a:stretch>
                <a:fillRect/>
              </a:stretch>
            </p:blipFill>
            <p:spPr bwMode="auto">
              <a:xfrm>
                <a:off x="3635" y="465"/>
                <a:ext cx="168" cy="136"/>
              </a:xfrm>
              <a:prstGeom prst="rect">
                <a:avLst/>
              </a:prstGeom>
              <a:noFill/>
              <a:ln w="12700">
                <a:noFill/>
                <a:miter lim="800000"/>
                <a:headEnd/>
                <a:tailEnd/>
              </a:ln>
            </p:spPr>
          </p:pic>
          <p:pic>
            <p:nvPicPr>
              <p:cNvPr id="29717" name="Picture 12"/>
              <p:cNvPicPr>
                <a:picLocks noChangeAspect="1" noChangeArrowheads="1"/>
              </p:cNvPicPr>
              <p:nvPr/>
            </p:nvPicPr>
            <p:blipFill>
              <a:blip r:embed="rId3" cstate="print"/>
              <a:srcRect/>
              <a:stretch>
                <a:fillRect/>
              </a:stretch>
            </p:blipFill>
            <p:spPr bwMode="auto">
              <a:xfrm>
                <a:off x="3185" y="465"/>
                <a:ext cx="168" cy="136"/>
              </a:xfrm>
              <a:prstGeom prst="rect">
                <a:avLst/>
              </a:prstGeom>
              <a:noFill/>
              <a:ln w="12700">
                <a:noFill/>
                <a:miter lim="800000"/>
                <a:headEnd/>
                <a:tailEnd/>
              </a:ln>
            </p:spPr>
          </p:pic>
          <p:pic>
            <p:nvPicPr>
              <p:cNvPr id="29718" name="Picture 13"/>
              <p:cNvPicPr>
                <a:picLocks noChangeAspect="1" noChangeArrowheads="1"/>
              </p:cNvPicPr>
              <p:nvPr/>
            </p:nvPicPr>
            <p:blipFill>
              <a:blip r:embed="rId4" cstate="print"/>
              <a:srcRect/>
              <a:stretch>
                <a:fillRect/>
              </a:stretch>
            </p:blipFill>
            <p:spPr bwMode="auto">
              <a:xfrm>
                <a:off x="5435" y="420"/>
                <a:ext cx="456" cy="176"/>
              </a:xfrm>
              <a:prstGeom prst="rect">
                <a:avLst/>
              </a:prstGeom>
              <a:noFill/>
              <a:ln w="12700">
                <a:noFill/>
                <a:miter lim="800000"/>
                <a:headEnd/>
                <a:tailEnd/>
              </a:ln>
            </p:spPr>
          </p:pic>
          <p:sp>
            <p:nvSpPr>
              <p:cNvPr id="29719" name="Rectangle 14"/>
              <p:cNvSpPr>
                <a:spLocks/>
              </p:cNvSpPr>
              <p:nvPr/>
            </p:nvSpPr>
            <p:spPr bwMode="auto">
              <a:xfrm>
                <a:off x="80" y="15"/>
                <a:ext cx="6856" cy="288"/>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Au XVIIIe s. les physiciens Cavendish et Coulomb ont établi une théorie de l’électricité.</a:t>
                </a:r>
              </a:p>
            </p:txBody>
          </p:sp>
        </p:grpSp>
        <p:pic>
          <p:nvPicPr>
            <p:cNvPr id="29712" name="Picture 15"/>
            <p:cNvPicPr>
              <a:picLocks noChangeAspect="1" noChangeArrowheads="1"/>
            </p:cNvPicPr>
            <p:nvPr/>
          </p:nvPicPr>
          <p:blipFill>
            <a:blip r:embed="rId5" cstate="print"/>
            <a:srcRect/>
            <a:stretch>
              <a:fillRect/>
            </a:stretch>
          </p:blipFill>
          <p:spPr bwMode="auto">
            <a:xfrm>
              <a:off x="2864" y="1232"/>
              <a:ext cx="2624" cy="408"/>
            </a:xfrm>
            <a:prstGeom prst="rect">
              <a:avLst/>
            </a:prstGeom>
            <a:noFill/>
            <a:ln w="12700">
              <a:noFill/>
              <a:miter lim="800000"/>
              <a:headEnd/>
              <a:tailEnd/>
            </a:ln>
          </p:spPr>
        </p:pic>
        <p:sp>
          <p:nvSpPr>
            <p:cNvPr id="29713" name="Rectangle 16"/>
            <p:cNvSpPr>
              <a:spLocks/>
            </p:cNvSpPr>
            <p:nvPr/>
          </p:nvSpPr>
          <p:spPr bwMode="auto">
            <a:xfrm>
              <a:off x="888" y="1296"/>
              <a:ext cx="1824" cy="288"/>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Force électrostatique :</a:t>
              </a:r>
            </a:p>
          </p:txBody>
        </p:sp>
      </p:grpSp>
      <p:sp>
        <p:nvSpPr>
          <p:cNvPr id="21521" name="Rectangle 17"/>
          <p:cNvSpPr>
            <a:spLocks/>
          </p:cNvSpPr>
          <p:nvPr/>
        </p:nvSpPr>
        <p:spPr bwMode="auto">
          <a:xfrm>
            <a:off x="406400" y="8902700"/>
            <a:ext cx="5486400" cy="457200"/>
          </a:xfrm>
          <a:prstGeom prst="rect">
            <a:avLst/>
          </a:prstGeom>
          <a:noFill/>
          <a:ln w="12700">
            <a:noFill/>
            <a:miter lim="800000"/>
            <a:headEnd/>
            <a:tailEnd/>
          </a:ln>
        </p:spPr>
        <p:txBody>
          <a:bodyPr lIns="0" tIns="0" rIns="0" bIns="0" anchor="ctr"/>
          <a:lstStyle/>
          <a:p>
            <a:pPr algn="l"/>
            <a:r>
              <a:rPr lang="en-US" sz="2400" b="1">
                <a:solidFill>
                  <a:srgbClr val="0044FE"/>
                </a:solidFill>
                <a:ea typeface="Gill Sans" charset="0"/>
                <a:cs typeface="Gill Sans" charset="0"/>
              </a:rPr>
              <a:t>Q. : D’où proviennent ces charges ?</a:t>
            </a:r>
          </a:p>
        </p:txBody>
      </p:sp>
      <p:sp>
        <p:nvSpPr>
          <p:cNvPr id="21522" name="Rectangle 18"/>
          <p:cNvSpPr>
            <a:spLocks/>
          </p:cNvSpPr>
          <p:nvPr/>
        </p:nvSpPr>
        <p:spPr bwMode="auto">
          <a:xfrm>
            <a:off x="203200" y="1349375"/>
            <a:ext cx="11976100" cy="15240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Dès l’Antiquité (Thalès, Démocrite etc...) rapporte le phénomène d’attraction de l’ambre sur des corps légers.</a:t>
            </a:r>
          </a:p>
          <a:p>
            <a:pPr algn="l"/>
            <a:r>
              <a:rPr lang="en-US" sz="2400">
                <a:solidFill>
                  <a:schemeClr val="tx1"/>
                </a:solidFill>
                <a:ea typeface="Gill Sans" charset="0"/>
                <a:cs typeface="Gill Sans" charset="0"/>
              </a:rPr>
              <a:t>On peut aussi observer la répulsion entre matériaux de type vitreux et les matériaux résineux.</a:t>
            </a:r>
          </a:p>
        </p:txBody>
      </p:sp>
      <p:sp>
        <p:nvSpPr>
          <p:cNvPr id="21523" name="Rectangle 19"/>
          <p:cNvSpPr>
            <a:spLocks/>
          </p:cNvSpPr>
          <p:nvPr/>
        </p:nvSpPr>
        <p:spPr bwMode="auto">
          <a:xfrm>
            <a:off x="215900" y="3019425"/>
            <a:ext cx="11625263" cy="1527175"/>
          </a:xfrm>
          <a:prstGeom prst="rect">
            <a:avLst/>
          </a:prstGeom>
          <a:noFill/>
          <a:ln w="12700">
            <a:noFill/>
            <a:miter lim="800000"/>
            <a:headEnd/>
            <a:tailEnd/>
          </a:ln>
        </p:spPr>
        <p:txBody>
          <a:bodyPr lIns="0" tIns="0" rIns="0" bIns="0" anchor="ctr"/>
          <a:lstStyle/>
          <a:p>
            <a:pPr algn="l">
              <a:buClr>
                <a:srgbClr val="490000"/>
              </a:buClr>
              <a:buSzPct val="125000"/>
              <a:buFont typeface="Gill Sans" charset="0"/>
              <a:buChar char="•"/>
            </a:pPr>
            <a:r>
              <a:rPr lang="en-US" sz="2400" dirty="0">
                <a:solidFill>
                  <a:srgbClr val="490000"/>
                </a:solidFill>
                <a:ea typeface="Gill Sans" charset="0"/>
                <a:cs typeface="Gill Sans" charset="0"/>
              </a:rPr>
              <a:t> Existence de </a:t>
            </a:r>
            <a:r>
              <a:rPr lang="en-US" sz="2400" dirty="0" err="1">
                <a:solidFill>
                  <a:srgbClr val="490000"/>
                </a:solidFill>
                <a:ea typeface="Gill Sans" charset="0"/>
                <a:cs typeface="Gill Sans" charset="0"/>
              </a:rPr>
              <a:t>matériaux</a:t>
            </a:r>
            <a:r>
              <a:rPr lang="en-US" sz="2400" dirty="0">
                <a:solidFill>
                  <a:srgbClr val="490000"/>
                </a:solidFill>
                <a:ea typeface="Gill Sans" charset="0"/>
                <a:cs typeface="Gill Sans" charset="0"/>
              </a:rPr>
              <a:t> </a:t>
            </a:r>
            <a:r>
              <a:rPr lang="en-US" sz="2400" dirty="0" err="1">
                <a:solidFill>
                  <a:srgbClr val="490000"/>
                </a:solidFill>
                <a:ea typeface="Gill Sans" charset="0"/>
                <a:cs typeface="Gill Sans" charset="0"/>
              </a:rPr>
              <a:t>neutres</a:t>
            </a:r>
            <a:r>
              <a:rPr lang="en-US" sz="2400" dirty="0">
                <a:solidFill>
                  <a:srgbClr val="490000"/>
                </a:solidFill>
                <a:ea typeface="Gill Sans" charset="0"/>
                <a:cs typeface="Gill Sans" charset="0"/>
              </a:rPr>
              <a:t> et </a:t>
            </a:r>
            <a:r>
              <a:rPr lang="en-US" sz="2400" dirty="0" err="1">
                <a:solidFill>
                  <a:srgbClr val="490000"/>
                </a:solidFill>
                <a:ea typeface="Gill Sans" charset="0"/>
                <a:cs typeface="Gill Sans" charset="0"/>
              </a:rPr>
              <a:t>chargées</a:t>
            </a:r>
            <a:endParaRPr lang="en-US" sz="2400" dirty="0">
              <a:solidFill>
                <a:srgbClr val="490000"/>
              </a:solidFill>
              <a:ea typeface="Gill Sans" charset="0"/>
              <a:cs typeface="Gill Sans" charset="0"/>
            </a:endParaRPr>
          </a:p>
          <a:p>
            <a:pPr algn="l">
              <a:buClr>
                <a:srgbClr val="490000"/>
              </a:buClr>
              <a:buSzPct val="125000"/>
              <a:buFont typeface="Gill Sans" charset="0"/>
              <a:buChar char="•"/>
            </a:pPr>
            <a:r>
              <a:rPr lang="en-US" sz="2400" dirty="0">
                <a:solidFill>
                  <a:srgbClr val="490000"/>
                </a:solidFill>
                <a:ea typeface="Gill Sans" charset="0"/>
                <a:cs typeface="Gill Sans" charset="0"/>
              </a:rPr>
              <a:t> 2 types de charges </a:t>
            </a:r>
            <a:r>
              <a:rPr lang="en-US" sz="2400" dirty="0" err="1">
                <a:solidFill>
                  <a:srgbClr val="490000"/>
                </a:solidFill>
                <a:ea typeface="Gill Sans" charset="0"/>
                <a:cs typeface="Gill Sans" charset="0"/>
              </a:rPr>
              <a:t>négatives</a:t>
            </a:r>
            <a:r>
              <a:rPr lang="en-US" sz="2400" dirty="0">
                <a:solidFill>
                  <a:srgbClr val="490000"/>
                </a:solidFill>
                <a:ea typeface="Gill Sans" charset="0"/>
                <a:cs typeface="Gill Sans" charset="0"/>
              </a:rPr>
              <a:t> et positives</a:t>
            </a:r>
          </a:p>
          <a:p>
            <a:pPr algn="l">
              <a:buClr>
                <a:srgbClr val="490000"/>
              </a:buClr>
              <a:buSzPct val="125000"/>
              <a:buFont typeface="Gill Sans" charset="0"/>
              <a:buChar char="•"/>
            </a:pPr>
            <a:r>
              <a:rPr lang="en-US" sz="2400" dirty="0">
                <a:solidFill>
                  <a:srgbClr val="490000"/>
                </a:solidFill>
                <a:ea typeface="Gill Sans" charset="0"/>
                <a:cs typeface="Gill Sans" charset="0"/>
              </a:rPr>
              <a:t> Les charges de </a:t>
            </a:r>
            <a:r>
              <a:rPr lang="en-US" sz="2400" dirty="0" err="1">
                <a:solidFill>
                  <a:srgbClr val="490000"/>
                </a:solidFill>
                <a:ea typeface="Gill Sans" charset="0"/>
                <a:cs typeface="Gill Sans" charset="0"/>
              </a:rPr>
              <a:t>même</a:t>
            </a:r>
            <a:r>
              <a:rPr lang="en-US" sz="2400" dirty="0">
                <a:solidFill>
                  <a:srgbClr val="490000"/>
                </a:solidFill>
                <a:ea typeface="Gill Sans" charset="0"/>
                <a:cs typeface="Gill Sans" charset="0"/>
              </a:rPr>
              <a:t> </a:t>
            </a:r>
            <a:r>
              <a:rPr lang="en-US" sz="2400" dirty="0" err="1">
                <a:solidFill>
                  <a:srgbClr val="490000"/>
                </a:solidFill>
                <a:ea typeface="Gill Sans" charset="0"/>
                <a:cs typeface="Gill Sans" charset="0"/>
              </a:rPr>
              <a:t>signe</a:t>
            </a:r>
            <a:r>
              <a:rPr lang="en-US" sz="2400" dirty="0">
                <a:solidFill>
                  <a:srgbClr val="490000"/>
                </a:solidFill>
                <a:ea typeface="Gill Sans" charset="0"/>
                <a:cs typeface="Gill Sans" charset="0"/>
              </a:rPr>
              <a:t> se </a:t>
            </a:r>
            <a:r>
              <a:rPr lang="en-US" sz="2400" dirty="0" err="1">
                <a:solidFill>
                  <a:srgbClr val="490000"/>
                </a:solidFill>
                <a:ea typeface="Gill Sans" charset="0"/>
                <a:cs typeface="Gill Sans" charset="0"/>
              </a:rPr>
              <a:t>repoussent</a:t>
            </a:r>
            <a:r>
              <a:rPr lang="en-US" sz="2400" dirty="0">
                <a:solidFill>
                  <a:srgbClr val="490000"/>
                </a:solidFill>
                <a:ea typeface="Gill Sans" charset="0"/>
                <a:cs typeface="Gill Sans" charset="0"/>
              </a:rPr>
              <a:t> et les charges de </a:t>
            </a:r>
            <a:r>
              <a:rPr lang="en-US" sz="2400" dirty="0" err="1">
                <a:solidFill>
                  <a:srgbClr val="490000"/>
                </a:solidFill>
                <a:ea typeface="Gill Sans" charset="0"/>
                <a:cs typeface="Gill Sans" charset="0"/>
              </a:rPr>
              <a:t>signes</a:t>
            </a:r>
            <a:r>
              <a:rPr lang="en-US" sz="2400" dirty="0">
                <a:solidFill>
                  <a:srgbClr val="490000"/>
                </a:solidFill>
                <a:ea typeface="Gill Sans" charset="0"/>
                <a:cs typeface="Gill Sans" charset="0"/>
              </a:rPr>
              <a:t> </a:t>
            </a:r>
            <a:r>
              <a:rPr lang="en-US" sz="2400" dirty="0" err="1">
                <a:solidFill>
                  <a:srgbClr val="490000"/>
                </a:solidFill>
                <a:ea typeface="Gill Sans" charset="0"/>
                <a:cs typeface="Gill Sans" charset="0"/>
              </a:rPr>
              <a:t>contraires</a:t>
            </a:r>
            <a:r>
              <a:rPr lang="en-US" sz="2400" dirty="0">
                <a:solidFill>
                  <a:srgbClr val="490000"/>
                </a:solidFill>
                <a:ea typeface="Gill Sans" charset="0"/>
                <a:cs typeface="Gill Sans" charset="0"/>
              </a:rPr>
              <a:t> </a:t>
            </a:r>
            <a:r>
              <a:rPr lang="en-US" sz="2400" dirty="0" err="1">
                <a:solidFill>
                  <a:srgbClr val="490000"/>
                </a:solidFill>
                <a:ea typeface="Gill Sans" charset="0"/>
                <a:cs typeface="Gill Sans" charset="0"/>
              </a:rPr>
              <a:t>s’attirent</a:t>
            </a:r>
            <a:endParaRPr lang="en-US" sz="2400" dirty="0">
              <a:solidFill>
                <a:srgbClr val="490000"/>
              </a:solidFill>
              <a:ea typeface="Gill Sans" charset="0"/>
              <a:cs typeface="Gill Sans" charset="0"/>
            </a:endParaRPr>
          </a:p>
        </p:txBody>
      </p:sp>
      <p:sp>
        <p:nvSpPr>
          <p:cNvPr id="21524" name="AutoShape 20"/>
          <p:cNvSpPr>
            <a:spLocks/>
          </p:cNvSpPr>
          <p:nvPr/>
        </p:nvSpPr>
        <p:spPr bwMode="auto">
          <a:xfrm rot="5400000">
            <a:off x="6631682" y="2731294"/>
            <a:ext cx="546100" cy="228600"/>
          </a:xfrm>
          <a:prstGeom prst="rightArrow">
            <a:avLst>
              <a:gd name="adj1" fmla="val 21481"/>
              <a:gd name="adj2" fmla="val 84297"/>
            </a:avLst>
          </a:prstGeom>
          <a:solidFill>
            <a:srgbClr val="00BAFB"/>
          </a:solidFill>
          <a:ln w="25400">
            <a:solidFill>
              <a:srgbClr val="00BAFB"/>
            </a:solidFill>
            <a:miter lim="800000"/>
            <a:headEnd/>
            <a:tailEnd/>
          </a:ln>
        </p:spPr>
        <p:txBody>
          <a:bodyPr lIns="0" tIns="0" rIns="0" bIns="0"/>
          <a:lstStyle/>
          <a:p>
            <a:endParaRPr lang="fr-FR"/>
          </a:p>
        </p:txBody>
      </p:sp>
      <p:sp>
        <p:nvSpPr>
          <p:cNvPr id="21525" name="Rectangle 21"/>
          <p:cNvSpPr>
            <a:spLocks/>
          </p:cNvSpPr>
          <p:nvPr/>
        </p:nvSpPr>
        <p:spPr bwMode="auto">
          <a:xfrm>
            <a:off x="203200" y="7124700"/>
            <a:ext cx="12801600" cy="15240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Notions de champ électrique (voir cours électrostatique) :</a:t>
            </a:r>
          </a:p>
          <a:p>
            <a:pPr algn="l"/>
            <a:r>
              <a:rPr lang="en-US" sz="2400">
                <a:solidFill>
                  <a:schemeClr val="tx1"/>
                </a:solidFill>
                <a:ea typeface="Gill Sans" charset="0"/>
                <a:cs typeface="Gill Sans" charset="0"/>
              </a:rPr>
              <a:t>les charges créent un champ électrique qui agit sur d’autres charges par la relation </a:t>
            </a:r>
          </a:p>
          <a:p>
            <a:pPr algn="l"/>
            <a:r>
              <a:rPr lang="en-US" sz="2400">
                <a:solidFill>
                  <a:schemeClr val="tx1"/>
                </a:solidFill>
                <a:ea typeface="Gill Sans" charset="0"/>
                <a:cs typeface="Gill Sans" charset="0"/>
              </a:rPr>
              <a:t>F= q E.</a:t>
            </a:r>
          </a:p>
          <a:p>
            <a:pPr algn="l"/>
            <a:r>
              <a:rPr lang="en-US" sz="2400">
                <a:solidFill>
                  <a:schemeClr val="tx1"/>
                </a:solidFill>
                <a:ea typeface="Gill Sans" charset="0"/>
                <a:cs typeface="Gill Sans" charset="0"/>
              </a:rPr>
              <a:t>De la même manière que les masses créent un champ de pesanteur, </a:t>
            </a:r>
          </a:p>
        </p:txBody>
      </p:sp>
      <p:sp>
        <p:nvSpPr>
          <p:cNvPr id="21526" name="Rectangle 22"/>
          <p:cNvSpPr>
            <a:spLocks/>
          </p:cNvSpPr>
          <p:nvPr/>
        </p:nvSpPr>
        <p:spPr bwMode="auto">
          <a:xfrm>
            <a:off x="203200" y="889000"/>
            <a:ext cx="5426075" cy="457200"/>
          </a:xfrm>
          <a:prstGeom prst="rect">
            <a:avLst/>
          </a:prstGeom>
          <a:noFill/>
          <a:ln w="12700">
            <a:noFill/>
            <a:miter lim="800000"/>
            <a:headEnd/>
            <a:tailEnd/>
          </a:ln>
        </p:spPr>
        <p:txBody>
          <a:bodyPr wrap="none" lIns="0" tIns="0" rIns="0" bIns="0" anchor="ctr">
            <a:spAutoFit/>
          </a:bodyPr>
          <a:lstStyle/>
          <a:p>
            <a:pPr algn="just"/>
            <a:r>
              <a:rPr lang="en-US" sz="2400" b="1" u="sng">
                <a:solidFill>
                  <a:srgbClr val="2B4714"/>
                </a:solidFill>
                <a:ea typeface="Gill Sans" charset="0"/>
                <a:cs typeface="Gill Sans" charset="0"/>
              </a:rPr>
              <a:t>1- (Bref) historique de l’électricité</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additive="base">
                                        <p:cTn id="7" dur="500" fill="hold"/>
                                        <p:tgtEl>
                                          <p:spTgt spid="21526"/>
                                        </p:tgtEl>
                                        <p:attrNameLst>
                                          <p:attrName>ppt_x</p:attrName>
                                        </p:attrNameLst>
                                      </p:cBhvr>
                                      <p:tavLst>
                                        <p:tav tm="0">
                                          <p:val>
                                            <p:strVal val="#ppt_x"/>
                                          </p:val>
                                        </p:tav>
                                        <p:tav tm="100000">
                                          <p:val>
                                            <p:strVal val="#ppt_x"/>
                                          </p:val>
                                        </p:tav>
                                      </p:tavLst>
                                    </p:anim>
                                    <p:anim calcmode="lin" valueType="num">
                                      <p:cBhvr additive="base">
                                        <p:cTn id="8" dur="500" fill="hold"/>
                                        <p:tgtEl>
                                          <p:spTgt spid="215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22"/>
                                        </p:tgtEl>
                                        <p:attrNameLst>
                                          <p:attrName>style.visibility</p:attrName>
                                        </p:attrNameLst>
                                      </p:cBhvr>
                                      <p:to>
                                        <p:strVal val="visible"/>
                                      </p:to>
                                    </p:set>
                                    <p:anim calcmode="lin" valueType="num">
                                      <p:cBhvr additive="base">
                                        <p:cTn id="13" dur="500" fill="hold"/>
                                        <p:tgtEl>
                                          <p:spTgt spid="21522"/>
                                        </p:tgtEl>
                                        <p:attrNameLst>
                                          <p:attrName>ppt_x</p:attrName>
                                        </p:attrNameLst>
                                      </p:cBhvr>
                                      <p:tavLst>
                                        <p:tav tm="0">
                                          <p:val>
                                            <p:strVal val="#ppt_x"/>
                                          </p:val>
                                        </p:tav>
                                        <p:tav tm="100000">
                                          <p:val>
                                            <p:strVal val="#ppt_x"/>
                                          </p:val>
                                        </p:tav>
                                      </p:tavLst>
                                    </p:anim>
                                    <p:anim calcmode="lin" valueType="num">
                                      <p:cBhvr additive="base">
                                        <p:cTn id="14" dur="500" fill="hold"/>
                                        <p:tgtEl>
                                          <p:spTgt spid="215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21524"/>
                                        </p:tgtEl>
                                        <p:attrNameLst>
                                          <p:attrName>style.visibility</p:attrName>
                                        </p:attrNameLst>
                                      </p:cBhvr>
                                      <p:to>
                                        <p:strVal val="visible"/>
                                      </p:to>
                                    </p:set>
                                    <p:animEffect transition="in" filter="box(in)">
                                      <p:cBhvr>
                                        <p:cTn id="19" dur="500"/>
                                        <p:tgtEl>
                                          <p:spTgt spid="2152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523"/>
                                        </p:tgtEl>
                                        <p:attrNameLst>
                                          <p:attrName>style.visibility</p:attrName>
                                        </p:attrNameLst>
                                      </p:cBhvr>
                                      <p:to>
                                        <p:strVal val="visible"/>
                                      </p:to>
                                    </p:set>
                                    <p:anim calcmode="lin" valueType="num">
                                      <p:cBhvr additive="base">
                                        <p:cTn id="24" dur="500" fill="hold"/>
                                        <p:tgtEl>
                                          <p:spTgt spid="21523"/>
                                        </p:tgtEl>
                                        <p:attrNameLst>
                                          <p:attrName>ppt_x</p:attrName>
                                        </p:attrNameLst>
                                      </p:cBhvr>
                                      <p:tavLst>
                                        <p:tav tm="0">
                                          <p:val>
                                            <p:strVal val="#ppt_x"/>
                                          </p:val>
                                        </p:tav>
                                        <p:tav tm="100000">
                                          <p:val>
                                            <p:strVal val="#ppt_x"/>
                                          </p:val>
                                        </p:tav>
                                      </p:tavLst>
                                    </p:anim>
                                    <p:anim calcmode="lin" valueType="num">
                                      <p:cBhvr additive="base">
                                        <p:cTn id="25" dur="500" fill="hold"/>
                                        <p:tgtEl>
                                          <p:spTgt spid="2152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15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21521"/>
                                        </p:tgtEl>
                                        <p:attrNameLst>
                                          <p:attrName>ppt_x</p:attrName>
                                        </p:attrNameLst>
                                      </p:cBhvr>
                                      <p:tavLst>
                                        <p:tav tm="0">
                                          <p:val>
                                            <p:strVal val="ppt_x"/>
                                          </p:val>
                                        </p:tav>
                                        <p:tav tm="100000">
                                          <p:val>
                                            <p:strVal val="ppt_x"/>
                                          </p:val>
                                        </p:tav>
                                      </p:tavLst>
                                    </p:anim>
                                    <p:anim calcmode="lin" valueType="num">
                                      <p:cBhvr additive="base">
                                        <p:cTn id="34" dur="500"/>
                                        <p:tgtEl>
                                          <p:spTgt spid="21521"/>
                                        </p:tgtEl>
                                        <p:attrNameLst>
                                          <p:attrName>ppt_y</p:attrName>
                                        </p:attrNameLst>
                                      </p:cBhvr>
                                      <p:tavLst>
                                        <p:tav tm="0">
                                          <p:val>
                                            <p:strVal val="ppt_y"/>
                                          </p:val>
                                        </p:tav>
                                        <p:tav tm="100000">
                                          <p:val>
                                            <p:strVal val="1+ppt_h/2"/>
                                          </p:val>
                                        </p:tav>
                                      </p:tavLst>
                                    </p:anim>
                                    <p:set>
                                      <p:cBhvr>
                                        <p:cTn id="35" dur="1" fill="hold">
                                          <p:stCondLst>
                                            <p:cond delay="499"/>
                                          </p:stCondLst>
                                        </p:cTn>
                                        <p:tgtEl>
                                          <p:spTgt spid="215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 presetClass="exit" presetSubtype="10" fill="hold" grpId="1" nodeType="clickEffect">
                                  <p:stCondLst>
                                    <p:cond delay="0"/>
                                  </p:stCondLst>
                                  <p:childTnLst>
                                    <p:animEffect transition="out" filter="checkerboard(across)">
                                      <p:cBhvr>
                                        <p:cTn id="39" dur="500"/>
                                        <p:tgtEl>
                                          <p:spTgt spid="21524"/>
                                        </p:tgtEl>
                                      </p:cBhvr>
                                    </p:animEffect>
                                    <p:set>
                                      <p:cBhvr>
                                        <p:cTn id="40" dur="1" fill="hold">
                                          <p:stCondLst>
                                            <p:cond delay="499"/>
                                          </p:stCondLst>
                                        </p:cTn>
                                        <p:tgtEl>
                                          <p:spTgt spid="215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21523"/>
                                        </p:tgtEl>
                                        <p:attrNameLst>
                                          <p:attrName>ppt_x</p:attrName>
                                        </p:attrNameLst>
                                      </p:cBhvr>
                                      <p:tavLst>
                                        <p:tav tm="0">
                                          <p:val>
                                            <p:strVal val="ppt_x"/>
                                          </p:val>
                                        </p:tav>
                                        <p:tav tm="100000">
                                          <p:val>
                                            <p:strVal val="ppt_x"/>
                                          </p:val>
                                        </p:tav>
                                      </p:tavLst>
                                    </p:anim>
                                    <p:anim calcmode="lin" valueType="num">
                                      <p:cBhvr additive="base">
                                        <p:cTn id="45" dur="500"/>
                                        <p:tgtEl>
                                          <p:spTgt spid="21523"/>
                                        </p:tgtEl>
                                        <p:attrNameLst>
                                          <p:attrName>ppt_y</p:attrName>
                                        </p:attrNameLst>
                                      </p:cBhvr>
                                      <p:tavLst>
                                        <p:tav tm="0">
                                          <p:val>
                                            <p:strVal val="ppt_y"/>
                                          </p:val>
                                        </p:tav>
                                        <p:tav tm="100000">
                                          <p:val>
                                            <p:strVal val="1+ppt_h/2"/>
                                          </p:val>
                                        </p:tav>
                                      </p:tavLst>
                                    </p:anim>
                                    <p:set>
                                      <p:cBhvr>
                                        <p:cTn id="46" dur="1" fill="hold">
                                          <p:stCondLst>
                                            <p:cond delay="499"/>
                                          </p:stCondLst>
                                        </p:cTn>
                                        <p:tgtEl>
                                          <p:spTgt spid="215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1525"/>
                                        </p:tgtEl>
                                        <p:attrNameLst>
                                          <p:attrName>style.visibility</p:attrName>
                                        </p:attrNameLst>
                                      </p:cBhvr>
                                      <p:to>
                                        <p:strVal val="visible"/>
                                      </p:to>
                                    </p:set>
                                    <p:anim calcmode="lin" valueType="num">
                                      <p:cBhvr additive="base">
                                        <p:cTn id="55" dur="500" fill="hold"/>
                                        <p:tgtEl>
                                          <p:spTgt spid="21525"/>
                                        </p:tgtEl>
                                        <p:attrNameLst>
                                          <p:attrName>ppt_x</p:attrName>
                                        </p:attrNameLst>
                                      </p:cBhvr>
                                      <p:tavLst>
                                        <p:tav tm="0">
                                          <p:val>
                                            <p:strVal val="#ppt_x"/>
                                          </p:val>
                                        </p:tav>
                                        <p:tav tm="100000">
                                          <p:val>
                                            <p:strVal val="#ppt_x"/>
                                          </p:val>
                                        </p:tav>
                                      </p:tavLst>
                                    </p:anim>
                                    <p:anim calcmode="lin" valueType="num">
                                      <p:cBhvr additive="base">
                                        <p:cTn id="56" dur="500" fill="hold"/>
                                        <p:tgtEl>
                                          <p:spTgt spid="215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autoUpdateAnimBg="0"/>
      <p:bldP spid="21521" grpId="1"/>
      <p:bldP spid="21522" grpId="0"/>
      <p:bldP spid="21523" grpId="0"/>
      <p:bldP spid="21523" grpId="1"/>
      <p:bldP spid="21524" grpId="0" animBg="1"/>
      <p:bldP spid="21524" grpId="1" animBg="1"/>
      <p:bldP spid="21525" grpId="0"/>
      <p:bldP spid="215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p:cNvPicPr>
          <p:nvPr/>
        </p:nvPicPr>
        <p:blipFill>
          <a:blip r:embed="rId3" cstate="print"/>
          <a:srcRect/>
          <a:stretch>
            <a:fillRect/>
          </a:stretch>
        </p:blipFill>
        <p:spPr bwMode="auto">
          <a:xfrm>
            <a:off x="3502025" y="2590800"/>
            <a:ext cx="6692900" cy="6559550"/>
          </a:xfrm>
          <a:prstGeom prst="rect">
            <a:avLst/>
          </a:prstGeom>
          <a:noFill/>
          <a:ln w="25400">
            <a:noFill/>
            <a:miter lim="800000"/>
            <a:headEnd/>
            <a:tailEnd/>
          </a:ln>
        </p:spPr>
      </p:pic>
      <p:sp>
        <p:nvSpPr>
          <p:cNvPr id="66563" name="ZoneTexte 4"/>
          <p:cNvSpPr txBox="1">
            <a:spLocks noChangeArrowheads="1"/>
          </p:cNvSpPr>
          <p:nvPr/>
        </p:nvSpPr>
        <p:spPr bwMode="auto">
          <a:xfrm>
            <a:off x="3716338" y="1233488"/>
            <a:ext cx="6653212" cy="738187"/>
          </a:xfrm>
          <a:prstGeom prst="rect">
            <a:avLst/>
          </a:prstGeom>
          <a:noFill/>
          <a:ln w="9525">
            <a:noFill/>
            <a:miter lim="800000"/>
            <a:headEnd/>
            <a:tailEnd/>
          </a:ln>
        </p:spPr>
        <p:txBody>
          <a:bodyPr wrap="none">
            <a:spAutoFit/>
          </a:bodyPr>
          <a:lstStyle/>
          <a:p>
            <a:r>
              <a:rPr lang="fr-FR"/>
              <a:t>Générateur de courant réel</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p:cNvPicPr>
          <p:nvPr/>
        </p:nvPicPr>
        <p:blipFill>
          <a:blip r:embed="rId3" cstate="print"/>
          <a:srcRect/>
          <a:stretch>
            <a:fillRect/>
          </a:stretch>
        </p:blipFill>
        <p:spPr bwMode="auto">
          <a:xfrm>
            <a:off x="1930400" y="733425"/>
            <a:ext cx="10487025" cy="847725"/>
          </a:xfrm>
          <a:prstGeom prst="rect">
            <a:avLst/>
          </a:prstGeom>
          <a:noFill/>
          <a:ln w="25400">
            <a:noFill/>
            <a:miter lim="800000"/>
            <a:headEnd/>
            <a:tailEnd/>
          </a:ln>
        </p:spPr>
      </p:pic>
      <p:pic>
        <p:nvPicPr>
          <p:cNvPr id="67587" name="Picture 3"/>
          <p:cNvPicPr>
            <a:picLocks noChangeAspect="1"/>
          </p:cNvPicPr>
          <p:nvPr/>
        </p:nvPicPr>
        <p:blipFill>
          <a:blip r:embed="rId4" cstate="print"/>
          <a:srcRect/>
          <a:stretch>
            <a:fillRect/>
          </a:stretch>
        </p:blipFill>
        <p:spPr bwMode="auto">
          <a:xfrm>
            <a:off x="501650" y="1590675"/>
            <a:ext cx="5859463" cy="5205413"/>
          </a:xfrm>
          <a:prstGeom prst="rect">
            <a:avLst/>
          </a:prstGeom>
          <a:noFill/>
          <a:ln w="25400">
            <a:noFill/>
            <a:miter lim="800000"/>
            <a:headEnd/>
            <a:tailEnd/>
          </a:ln>
        </p:spPr>
      </p:pic>
      <p:pic>
        <p:nvPicPr>
          <p:cNvPr id="67588" name="Picture 4"/>
          <p:cNvPicPr>
            <a:picLocks noChangeAspect="1"/>
          </p:cNvPicPr>
          <p:nvPr/>
        </p:nvPicPr>
        <p:blipFill>
          <a:blip r:embed="rId5" cstate="print"/>
          <a:srcRect/>
          <a:stretch>
            <a:fillRect/>
          </a:stretch>
        </p:blipFill>
        <p:spPr bwMode="auto">
          <a:xfrm>
            <a:off x="6788150" y="2019300"/>
            <a:ext cx="6067425" cy="5043488"/>
          </a:xfrm>
          <a:prstGeom prst="rect">
            <a:avLst/>
          </a:prstGeom>
          <a:noFill/>
          <a:ln w="25400">
            <a:noFill/>
            <a:miter lim="800000"/>
            <a:headEnd/>
            <a:tailEnd/>
          </a:ln>
        </p:spPr>
      </p:pic>
      <p:pic>
        <p:nvPicPr>
          <p:cNvPr id="67589" name="Picture 5"/>
          <p:cNvPicPr>
            <a:picLocks noChangeAspect="1"/>
          </p:cNvPicPr>
          <p:nvPr/>
        </p:nvPicPr>
        <p:blipFill>
          <a:blip r:embed="rId6" cstate="print"/>
          <a:srcRect/>
          <a:stretch>
            <a:fillRect/>
          </a:stretch>
        </p:blipFill>
        <p:spPr bwMode="auto">
          <a:xfrm>
            <a:off x="287338" y="7162800"/>
            <a:ext cx="5929312" cy="1422400"/>
          </a:xfrm>
          <a:prstGeom prst="rect">
            <a:avLst/>
          </a:prstGeom>
          <a:noFill/>
          <a:ln w="25400">
            <a:noFill/>
            <a:miter lim="800000"/>
            <a:headEnd/>
            <a:tailEnd/>
          </a:ln>
        </p:spPr>
      </p:pic>
      <p:pic>
        <p:nvPicPr>
          <p:cNvPr id="67590" name="Picture 6"/>
          <p:cNvPicPr>
            <a:picLocks noChangeAspect="1"/>
          </p:cNvPicPr>
          <p:nvPr/>
        </p:nvPicPr>
        <p:blipFill>
          <a:blip r:embed="rId7" cstate="print"/>
          <a:srcRect/>
          <a:stretch>
            <a:fillRect/>
          </a:stretch>
        </p:blipFill>
        <p:spPr bwMode="auto">
          <a:xfrm>
            <a:off x="6502400" y="7305675"/>
            <a:ext cx="6315075" cy="1439863"/>
          </a:xfrm>
          <a:prstGeom prst="rect">
            <a:avLst/>
          </a:prstGeom>
          <a:noFill/>
          <a:ln w="25400">
            <a:noFill/>
            <a:miter lim="800000"/>
            <a:headEnd/>
            <a:tailEnd/>
          </a:ln>
        </p:spPr>
      </p:pic>
      <p:cxnSp>
        <p:nvCxnSpPr>
          <p:cNvPr id="67591" name="Connecteur droit 9"/>
          <p:cNvCxnSpPr>
            <a:cxnSpLocks noChangeShapeType="1"/>
          </p:cNvCxnSpPr>
          <p:nvPr/>
        </p:nvCxnSpPr>
        <p:spPr bwMode="auto">
          <a:xfrm rot="5400000">
            <a:off x="2715419" y="5520532"/>
            <a:ext cx="7431087" cy="0"/>
          </a:xfrm>
          <a:prstGeom prst="line">
            <a:avLst/>
          </a:prstGeom>
          <a:noFill/>
          <a:ln w="130175" algn="ctr">
            <a:solidFill>
              <a:srgbClr val="00B0F0"/>
            </a:solidFill>
            <a:round/>
            <a:headEnd/>
            <a:tailEnd/>
          </a:ln>
        </p:spPr>
      </p:cxn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a:spLocks noChangeArrowheads="1"/>
          </p:cNvSpPr>
          <p:nvPr/>
        </p:nvSpPr>
        <p:spPr bwMode="auto">
          <a:xfrm>
            <a:off x="1216025" y="876300"/>
            <a:ext cx="11133138" cy="738188"/>
          </a:xfrm>
          <a:prstGeom prst="rect">
            <a:avLst/>
          </a:prstGeom>
          <a:noFill/>
          <a:ln w="9525">
            <a:noFill/>
            <a:miter lim="800000"/>
            <a:headEnd/>
            <a:tailEnd/>
          </a:ln>
        </p:spPr>
        <p:txBody>
          <a:bodyPr wrap="none">
            <a:spAutoFit/>
          </a:bodyPr>
          <a:lstStyle/>
          <a:p>
            <a:r>
              <a:rPr lang="fr-FR" b="1">
                <a:solidFill>
                  <a:srgbClr val="00B0F0"/>
                </a:solidFill>
              </a:rPr>
              <a:t>Quand les deux modèles seront-ils égaux?</a:t>
            </a:r>
          </a:p>
        </p:txBody>
      </p:sp>
      <p:pic>
        <p:nvPicPr>
          <p:cNvPr id="77826" name="Picture 2"/>
          <p:cNvPicPr>
            <a:picLocks noChangeAspect="1"/>
          </p:cNvPicPr>
          <p:nvPr/>
        </p:nvPicPr>
        <p:blipFill>
          <a:blip r:embed="rId3" cstate="print"/>
          <a:srcRect/>
          <a:stretch>
            <a:fillRect/>
          </a:stretch>
        </p:blipFill>
        <p:spPr bwMode="auto">
          <a:xfrm>
            <a:off x="1858963" y="3090863"/>
            <a:ext cx="9404350" cy="124460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826"/>
                                        </p:tgtEl>
                                        <p:attrNameLst>
                                          <p:attrName>style.visibility</p:attrName>
                                        </p:attrNameLst>
                                      </p:cBhvr>
                                      <p:to>
                                        <p:strVal val="visible"/>
                                      </p:to>
                                    </p:set>
                                    <p:anim calcmode="lin" valueType="num">
                                      <p:cBhvr additive="base">
                                        <p:cTn id="13" dur="500" fill="hold"/>
                                        <p:tgtEl>
                                          <p:spTgt spid="77826"/>
                                        </p:tgtEl>
                                        <p:attrNameLst>
                                          <p:attrName>ppt_x</p:attrName>
                                        </p:attrNameLst>
                                      </p:cBhvr>
                                      <p:tavLst>
                                        <p:tav tm="0">
                                          <p:val>
                                            <p:strVal val="#ppt_x"/>
                                          </p:val>
                                        </p:tav>
                                        <p:tav tm="100000">
                                          <p:val>
                                            <p:strVal val="#ppt_x"/>
                                          </p:val>
                                        </p:tav>
                                      </p:tavLst>
                                    </p:anim>
                                    <p:anim calcmode="lin" valueType="num">
                                      <p:cBhvr additive="base">
                                        <p:cTn id="14" dur="500" fill="hold"/>
                                        <p:tgtEl>
                                          <p:spTgt spid="77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ZoneTexte 4"/>
          <p:cNvSpPr txBox="1">
            <a:spLocks noChangeArrowheads="1"/>
          </p:cNvSpPr>
          <p:nvPr/>
        </p:nvSpPr>
        <p:spPr bwMode="auto">
          <a:xfrm>
            <a:off x="4144963" y="947738"/>
            <a:ext cx="4767262" cy="738187"/>
          </a:xfrm>
          <a:prstGeom prst="rect">
            <a:avLst/>
          </a:prstGeom>
          <a:noFill/>
          <a:ln w="9525">
            <a:noFill/>
            <a:miter lim="800000"/>
            <a:headEnd/>
            <a:tailEnd/>
          </a:ln>
        </p:spPr>
        <p:txBody>
          <a:bodyPr wrap="none">
            <a:spAutoFit/>
          </a:bodyPr>
          <a:lstStyle/>
          <a:p>
            <a:r>
              <a:rPr lang="fr-FR"/>
              <a:t>Diviseur de tension</a:t>
            </a:r>
          </a:p>
        </p:txBody>
      </p:sp>
      <p:sp>
        <p:nvSpPr>
          <p:cNvPr id="69636" name="ZoneTexte 5"/>
          <p:cNvSpPr txBox="1">
            <a:spLocks noChangeArrowheads="1"/>
          </p:cNvSpPr>
          <p:nvPr/>
        </p:nvSpPr>
        <p:spPr bwMode="auto">
          <a:xfrm>
            <a:off x="1644650" y="7448550"/>
            <a:ext cx="9550400" cy="738188"/>
          </a:xfrm>
          <a:prstGeom prst="rect">
            <a:avLst/>
          </a:prstGeom>
          <a:noFill/>
          <a:ln w="9525">
            <a:noFill/>
            <a:miter lim="800000"/>
            <a:headEnd/>
            <a:tailEnd/>
          </a:ln>
        </p:spPr>
        <p:txBody>
          <a:bodyPr wrap="none">
            <a:spAutoFit/>
          </a:bodyPr>
          <a:lstStyle/>
          <a:p>
            <a:r>
              <a:rPr lang="fr-FR"/>
              <a:t>On veut connaître la d.d.p. entre B et C</a:t>
            </a:r>
          </a:p>
        </p:txBody>
      </p:sp>
      <p:pic>
        <p:nvPicPr>
          <p:cNvPr id="61441" name="Picture 1"/>
          <p:cNvPicPr>
            <a:picLocks noChangeAspect="1" noChangeArrowheads="1"/>
          </p:cNvPicPr>
          <p:nvPr/>
        </p:nvPicPr>
        <p:blipFill>
          <a:blip r:embed="rId3" cstate="print"/>
          <a:srcRect/>
          <a:stretch>
            <a:fillRect/>
          </a:stretch>
        </p:blipFill>
        <p:spPr bwMode="auto">
          <a:xfrm>
            <a:off x="4846216" y="2500536"/>
            <a:ext cx="3394323" cy="401643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p:cNvPicPr>
          <p:nvPr/>
        </p:nvPicPr>
        <p:blipFill>
          <a:blip r:embed="rId3" cstate="print"/>
          <a:srcRect/>
          <a:stretch>
            <a:fillRect/>
          </a:stretch>
        </p:blipFill>
        <p:spPr bwMode="auto">
          <a:xfrm>
            <a:off x="2859088" y="1733550"/>
            <a:ext cx="7286625" cy="2324100"/>
          </a:xfrm>
          <a:prstGeom prst="rect">
            <a:avLst/>
          </a:prstGeom>
          <a:noFill/>
          <a:ln w="25400">
            <a:noFill/>
            <a:miter lim="800000"/>
            <a:headEnd/>
            <a:tailEnd/>
          </a:ln>
        </p:spPr>
      </p:pic>
      <p:pic>
        <p:nvPicPr>
          <p:cNvPr id="70659" name="Picture 3"/>
          <p:cNvPicPr>
            <a:picLocks noChangeAspect="1"/>
          </p:cNvPicPr>
          <p:nvPr/>
        </p:nvPicPr>
        <p:blipFill>
          <a:blip r:embed="rId4" cstate="print"/>
          <a:srcRect/>
          <a:stretch>
            <a:fillRect/>
          </a:stretch>
        </p:blipFill>
        <p:spPr bwMode="auto">
          <a:xfrm>
            <a:off x="1287463" y="4233863"/>
            <a:ext cx="9944100" cy="2357437"/>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ZoneTexte 3"/>
          <p:cNvSpPr txBox="1">
            <a:spLocks noChangeArrowheads="1"/>
          </p:cNvSpPr>
          <p:nvPr/>
        </p:nvSpPr>
        <p:spPr bwMode="auto">
          <a:xfrm>
            <a:off x="2644775" y="804863"/>
            <a:ext cx="8631238" cy="738187"/>
          </a:xfrm>
          <a:prstGeom prst="rect">
            <a:avLst/>
          </a:prstGeom>
          <a:noFill/>
          <a:ln w="9525">
            <a:noFill/>
            <a:miter lim="800000"/>
            <a:headEnd/>
            <a:tailEnd/>
          </a:ln>
        </p:spPr>
        <p:txBody>
          <a:bodyPr wrap="none">
            <a:spAutoFit/>
          </a:bodyPr>
          <a:lstStyle/>
          <a:p>
            <a:r>
              <a:rPr lang="fr-FR"/>
              <a:t>Cas du diviseur de tension chargée</a:t>
            </a:r>
          </a:p>
        </p:txBody>
      </p:sp>
      <p:pic>
        <p:nvPicPr>
          <p:cNvPr id="71683" name="Picture 2"/>
          <p:cNvPicPr>
            <a:picLocks noChangeAspect="1"/>
          </p:cNvPicPr>
          <p:nvPr/>
        </p:nvPicPr>
        <p:blipFill>
          <a:blip r:embed="rId3" cstate="print"/>
          <a:srcRect/>
          <a:stretch>
            <a:fillRect/>
          </a:stretch>
        </p:blipFill>
        <p:spPr bwMode="auto">
          <a:xfrm>
            <a:off x="3859213" y="1519238"/>
            <a:ext cx="5619750" cy="5114925"/>
          </a:xfrm>
          <a:prstGeom prst="rect">
            <a:avLst/>
          </a:prstGeom>
          <a:noFill/>
          <a:ln w="25400">
            <a:noFill/>
            <a:miter lim="800000"/>
            <a:headEnd/>
            <a:tailEnd/>
          </a:ln>
        </p:spPr>
      </p:pic>
      <p:sp>
        <p:nvSpPr>
          <p:cNvPr id="71684" name="Rectangle 5"/>
          <p:cNvSpPr>
            <a:spLocks noChangeArrowheads="1"/>
          </p:cNvSpPr>
          <p:nvPr/>
        </p:nvSpPr>
        <p:spPr bwMode="auto">
          <a:xfrm>
            <a:off x="2144713" y="6734175"/>
            <a:ext cx="9072562" cy="1384300"/>
          </a:xfrm>
          <a:prstGeom prst="rect">
            <a:avLst/>
          </a:prstGeom>
          <a:noFill/>
          <a:ln w="9525">
            <a:noFill/>
            <a:miter lim="800000"/>
            <a:headEnd/>
            <a:tailEnd/>
          </a:ln>
        </p:spPr>
        <p:txBody>
          <a:bodyPr>
            <a:spAutoFit/>
          </a:bodyPr>
          <a:lstStyle/>
          <a:p>
            <a:r>
              <a:rPr lang="fr-FR" sz="2800"/>
              <a:t>Lorsqu’un récepteur est connecté au diviseur de tension, on ne peut plus négliger i absorbé par le</a:t>
            </a:r>
          </a:p>
          <a:p>
            <a:r>
              <a:rPr lang="fr-FR" sz="2800"/>
              <a:t>récepteur</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ChangeArrowheads="1"/>
          </p:cNvSpPr>
          <p:nvPr/>
        </p:nvSpPr>
        <p:spPr bwMode="auto">
          <a:xfrm>
            <a:off x="644525" y="630238"/>
            <a:ext cx="11858625" cy="1568450"/>
          </a:xfrm>
          <a:prstGeom prst="rect">
            <a:avLst/>
          </a:prstGeom>
          <a:noFill/>
          <a:ln w="9525">
            <a:noFill/>
            <a:miter lim="800000"/>
            <a:headEnd/>
            <a:tailEnd/>
          </a:ln>
        </p:spPr>
        <p:txBody>
          <a:bodyPr>
            <a:spAutoFit/>
          </a:bodyPr>
          <a:lstStyle/>
          <a:p>
            <a:pPr algn="just"/>
            <a:r>
              <a:rPr lang="fr-FR" sz="2400"/>
              <a:t>On commence par calculer la résistance équivalente à R2 en parallèle avec R. La d.d.p. aux bornes et égale à cette résistance équivalente multipliée par le courant I, lui-même égale à la f.é.m. E divisée par la résistance totale (R plus la résistance équivalente à R2 en parallèle avec R).</a:t>
            </a:r>
          </a:p>
        </p:txBody>
      </p:sp>
      <p:pic>
        <p:nvPicPr>
          <p:cNvPr id="517122" name="Picture 2"/>
          <p:cNvPicPr>
            <a:picLocks noChangeAspect="1"/>
          </p:cNvPicPr>
          <p:nvPr/>
        </p:nvPicPr>
        <p:blipFill>
          <a:blip r:embed="rId3" cstate="print"/>
          <a:srcRect/>
          <a:stretch>
            <a:fillRect/>
          </a:stretch>
        </p:blipFill>
        <p:spPr bwMode="auto">
          <a:xfrm>
            <a:off x="2216150" y="3090863"/>
            <a:ext cx="8978900" cy="2028825"/>
          </a:xfrm>
          <a:prstGeom prst="rect">
            <a:avLst/>
          </a:prstGeom>
          <a:noFill/>
          <a:ln w="25400">
            <a:noFill/>
            <a:miter lim="800000"/>
            <a:headEnd/>
            <a:tailEnd/>
          </a:ln>
        </p:spPr>
      </p:pic>
      <p:pic>
        <p:nvPicPr>
          <p:cNvPr id="517123" name="Picture 3"/>
          <p:cNvPicPr>
            <a:picLocks noChangeAspect="1"/>
          </p:cNvPicPr>
          <p:nvPr/>
        </p:nvPicPr>
        <p:blipFill>
          <a:blip r:embed="rId4" cstate="print"/>
          <a:srcRect/>
          <a:stretch>
            <a:fillRect/>
          </a:stretch>
        </p:blipFill>
        <p:spPr bwMode="auto">
          <a:xfrm>
            <a:off x="2144713" y="5876925"/>
            <a:ext cx="6143625" cy="19240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7122"/>
                                        </p:tgtEl>
                                        <p:attrNameLst>
                                          <p:attrName>style.visibility</p:attrName>
                                        </p:attrNameLst>
                                      </p:cBhvr>
                                      <p:to>
                                        <p:strVal val="visible"/>
                                      </p:to>
                                    </p:set>
                                    <p:anim calcmode="lin" valueType="num">
                                      <p:cBhvr additive="base">
                                        <p:cTn id="7" dur="500" fill="hold"/>
                                        <p:tgtEl>
                                          <p:spTgt spid="517122"/>
                                        </p:tgtEl>
                                        <p:attrNameLst>
                                          <p:attrName>ppt_x</p:attrName>
                                        </p:attrNameLst>
                                      </p:cBhvr>
                                      <p:tavLst>
                                        <p:tav tm="0">
                                          <p:val>
                                            <p:strVal val="#ppt_x"/>
                                          </p:val>
                                        </p:tav>
                                        <p:tav tm="100000">
                                          <p:val>
                                            <p:strVal val="#ppt_x"/>
                                          </p:val>
                                        </p:tav>
                                      </p:tavLst>
                                    </p:anim>
                                    <p:anim calcmode="lin" valueType="num">
                                      <p:cBhvr additive="base">
                                        <p:cTn id="8" dur="500" fill="hold"/>
                                        <p:tgtEl>
                                          <p:spTgt spid="517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7123"/>
                                        </p:tgtEl>
                                        <p:attrNameLst>
                                          <p:attrName>style.visibility</p:attrName>
                                        </p:attrNameLst>
                                      </p:cBhvr>
                                      <p:to>
                                        <p:strVal val="visible"/>
                                      </p:to>
                                    </p:set>
                                    <p:anim calcmode="lin" valueType="num">
                                      <p:cBhvr additive="base">
                                        <p:cTn id="13" dur="500" fill="hold"/>
                                        <p:tgtEl>
                                          <p:spTgt spid="517123"/>
                                        </p:tgtEl>
                                        <p:attrNameLst>
                                          <p:attrName>ppt_x</p:attrName>
                                        </p:attrNameLst>
                                      </p:cBhvr>
                                      <p:tavLst>
                                        <p:tav tm="0">
                                          <p:val>
                                            <p:strVal val="#ppt_x"/>
                                          </p:val>
                                        </p:tav>
                                        <p:tav tm="100000">
                                          <p:val>
                                            <p:strVal val="#ppt_x"/>
                                          </p:val>
                                        </p:tav>
                                      </p:tavLst>
                                    </p:anim>
                                    <p:anim calcmode="lin" valueType="num">
                                      <p:cBhvr additive="base">
                                        <p:cTn id="14" dur="500" fill="hold"/>
                                        <p:tgtEl>
                                          <p:spTgt spid="517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p:cNvPicPr>
          <p:nvPr/>
        </p:nvPicPr>
        <p:blipFill>
          <a:blip r:embed="rId3" cstate="print"/>
          <a:srcRect/>
          <a:stretch>
            <a:fillRect/>
          </a:stretch>
        </p:blipFill>
        <p:spPr bwMode="auto">
          <a:xfrm>
            <a:off x="3930650" y="1019175"/>
            <a:ext cx="5172075" cy="5000625"/>
          </a:xfrm>
          <a:prstGeom prst="rect">
            <a:avLst/>
          </a:prstGeom>
          <a:noFill/>
          <a:ln w="25400">
            <a:noFill/>
            <a:miter lim="800000"/>
            <a:headEnd/>
            <a:tailEnd/>
          </a:ln>
        </p:spPr>
      </p:pic>
      <p:sp>
        <p:nvSpPr>
          <p:cNvPr id="73731" name="ZoneTexte 4"/>
          <p:cNvSpPr txBox="1">
            <a:spLocks noChangeArrowheads="1"/>
          </p:cNvSpPr>
          <p:nvPr/>
        </p:nvSpPr>
        <p:spPr bwMode="auto">
          <a:xfrm>
            <a:off x="4144963" y="519113"/>
            <a:ext cx="4827587" cy="738187"/>
          </a:xfrm>
          <a:prstGeom prst="rect">
            <a:avLst/>
          </a:prstGeom>
          <a:noFill/>
          <a:ln w="9525">
            <a:noFill/>
            <a:miter lim="800000"/>
            <a:headEnd/>
            <a:tailEnd/>
          </a:ln>
        </p:spPr>
        <p:txBody>
          <a:bodyPr wrap="none">
            <a:spAutoFit/>
          </a:bodyPr>
          <a:lstStyle/>
          <a:p>
            <a:r>
              <a:rPr lang="fr-FR"/>
              <a:t>Diviseur de courant</a:t>
            </a:r>
          </a:p>
        </p:txBody>
      </p:sp>
      <p:pic>
        <p:nvPicPr>
          <p:cNvPr id="73732" name="Picture 3"/>
          <p:cNvPicPr>
            <a:picLocks noChangeAspect="1"/>
          </p:cNvPicPr>
          <p:nvPr/>
        </p:nvPicPr>
        <p:blipFill>
          <a:blip r:embed="rId4" cstate="print"/>
          <a:srcRect/>
          <a:stretch>
            <a:fillRect/>
          </a:stretch>
        </p:blipFill>
        <p:spPr bwMode="auto">
          <a:xfrm>
            <a:off x="1501775" y="5805488"/>
            <a:ext cx="10267950" cy="676275"/>
          </a:xfrm>
          <a:prstGeom prst="rect">
            <a:avLst/>
          </a:prstGeom>
          <a:noFill/>
          <a:ln w="25400">
            <a:noFill/>
            <a:miter lim="800000"/>
            <a:headEnd/>
            <a:tailEnd/>
          </a:ln>
        </p:spPr>
      </p:pic>
      <p:pic>
        <p:nvPicPr>
          <p:cNvPr id="7" name="Picture 2"/>
          <p:cNvPicPr>
            <a:picLocks noChangeAspect="1"/>
          </p:cNvPicPr>
          <p:nvPr/>
        </p:nvPicPr>
        <p:blipFill>
          <a:blip r:embed="rId5" cstate="print"/>
          <a:srcRect/>
          <a:stretch>
            <a:fillRect/>
          </a:stretch>
        </p:blipFill>
        <p:spPr bwMode="auto">
          <a:xfrm>
            <a:off x="3073400" y="6376988"/>
            <a:ext cx="6988175" cy="1593850"/>
          </a:xfrm>
          <a:prstGeom prst="rect">
            <a:avLst/>
          </a:prstGeom>
          <a:noFill/>
          <a:ln w="25400">
            <a:noFill/>
            <a:miter lim="800000"/>
            <a:headEnd/>
            <a:tailEnd/>
          </a:ln>
        </p:spPr>
      </p:pic>
      <p:pic>
        <p:nvPicPr>
          <p:cNvPr id="8" name="Picture 3"/>
          <p:cNvPicPr>
            <a:picLocks noChangeAspect="1"/>
          </p:cNvPicPr>
          <p:nvPr/>
        </p:nvPicPr>
        <p:blipFill>
          <a:blip r:embed="rId6" cstate="print"/>
          <a:srcRect/>
          <a:stretch>
            <a:fillRect/>
          </a:stretch>
        </p:blipFill>
        <p:spPr bwMode="auto">
          <a:xfrm>
            <a:off x="2644775" y="7891463"/>
            <a:ext cx="7572375" cy="1862137"/>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74758"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55FAA74D-E9B4-413D-884E-058EC45871D6}" type="slidenum">
              <a:rPr lang="en-US" sz="1800">
                <a:solidFill>
                  <a:schemeClr val="tx1"/>
                </a:solidFill>
                <a:ea typeface="Gill Sans" charset="0"/>
                <a:cs typeface="Gill Sans" charset="0"/>
              </a:rPr>
              <a:pPr/>
              <a:t>48</a:t>
            </a:fld>
            <a:endParaRPr lang="en-US" sz="1800">
              <a:solidFill>
                <a:schemeClr val="tx1"/>
              </a:solidFill>
              <a:ea typeface="Gill Sans" charset="0"/>
              <a:cs typeface="Gill Sans" charset="0"/>
            </a:endParaRPr>
          </a:p>
        </p:txBody>
      </p:sp>
      <p:sp>
        <p:nvSpPr>
          <p:cNvPr id="74760" name="Rectangle 7"/>
          <p:cNvSpPr>
            <a:spLocks/>
          </p:cNvSpPr>
          <p:nvPr/>
        </p:nvSpPr>
        <p:spPr bwMode="auto">
          <a:xfrm>
            <a:off x="566071" y="856734"/>
            <a:ext cx="3420808"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7- </a:t>
            </a:r>
            <a:r>
              <a:rPr lang="en-US" sz="2400" b="1" u="sng" dirty="0">
                <a:solidFill>
                  <a:srgbClr val="2B4714"/>
                </a:solidFill>
                <a:ea typeface="Gill Sans" charset="0"/>
                <a:cs typeface="Gill Sans" charset="0"/>
              </a:rPr>
              <a:t>Puissance et </a:t>
            </a:r>
            <a:r>
              <a:rPr lang="en-US" sz="2400" b="1" u="sng" dirty="0" err="1">
                <a:solidFill>
                  <a:srgbClr val="2B4714"/>
                </a:solidFill>
                <a:ea typeface="Gill Sans" charset="0"/>
                <a:cs typeface="Gill Sans" charset="0"/>
              </a:rPr>
              <a:t>énergie</a:t>
            </a:r>
            <a:endParaRPr lang="en-US" sz="2400" b="1" u="sng" dirty="0">
              <a:solidFill>
                <a:srgbClr val="2B4714"/>
              </a:solidFill>
              <a:ea typeface="Gill Sans" charset="0"/>
              <a:cs typeface="Gill Sans" charset="0"/>
            </a:endParaRPr>
          </a:p>
        </p:txBody>
      </p:sp>
      <p:graphicFrame>
        <p:nvGraphicFramePr>
          <p:cNvPr id="32776" name="Group 8"/>
          <p:cNvGraphicFramePr>
            <a:graphicFrameLocks noGrp="1"/>
          </p:cNvGraphicFramePr>
          <p:nvPr/>
        </p:nvGraphicFramePr>
        <p:xfrm>
          <a:off x="1917700" y="2309813"/>
          <a:ext cx="9601200" cy="5118100"/>
        </p:xfrm>
        <a:graphic>
          <a:graphicData uri="http://schemas.openxmlformats.org/drawingml/2006/table">
            <a:tbl>
              <a:tblPr/>
              <a:tblGrid>
                <a:gridCol w="2757488"/>
                <a:gridCol w="3392487"/>
                <a:gridCol w="3451225"/>
              </a:tblGrid>
              <a:tr h="127952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8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Générateurs</a:t>
                      </a:r>
                    </a:p>
                  </a:txBody>
                  <a:tcPr marL="50800" marR="50800" marT="50800" marB="50800" anchor="ct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8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Forme d’énergie transformée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8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Récepteur</a:t>
                      </a:r>
                    </a:p>
                  </a:txBody>
                  <a:tcPr marL="50800" marR="50800" marT="50800" marB="5080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27952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Dynamo, alternateur</a:t>
                      </a:r>
                    </a:p>
                  </a:txBody>
                  <a:tcPr marL="50800" marR="50800" marT="50800" marB="50800" anchor="ct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Mécanique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Moteur</a:t>
                      </a:r>
                    </a:p>
                  </a:txBody>
                  <a:tcPr marL="50800" marR="50800" marT="50800" marB="5080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27952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Pile, accumulateur</a:t>
                      </a:r>
                    </a:p>
                  </a:txBody>
                  <a:tcPr marL="50800" marR="50800" marT="50800" marB="50800" anchor="ct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Chimique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Électrolyse, accumulateur</a:t>
                      </a:r>
                    </a:p>
                  </a:txBody>
                  <a:tcPr marL="50800" marR="50800" marT="50800" marB="5080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27952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Effet Thomson</a:t>
                      </a:r>
                    </a:p>
                  </a:txBody>
                  <a:tcPr marL="50800" marR="50800" marT="50800" marB="50800" anchor="ct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Thermique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4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rPr>
                        <a:t>Effet Joule</a:t>
                      </a:r>
                    </a:p>
                  </a:txBody>
                  <a:tcPr marL="50800" marR="50800" marT="50800" marB="5080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75782"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B339CA3F-58B5-4FA4-AC87-53AA028DA591}" type="slidenum">
              <a:rPr lang="en-US" sz="1800">
                <a:solidFill>
                  <a:schemeClr val="tx1"/>
                </a:solidFill>
                <a:ea typeface="Gill Sans" charset="0"/>
                <a:cs typeface="Gill Sans" charset="0"/>
              </a:rPr>
              <a:pPr/>
              <a:t>49</a:t>
            </a:fld>
            <a:endParaRPr lang="en-US" sz="1800">
              <a:solidFill>
                <a:schemeClr val="tx1"/>
              </a:solidFill>
              <a:ea typeface="Gill Sans" charset="0"/>
              <a:cs typeface="Gill Sans" charset="0"/>
            </a:endParaRPr>
          </a:p>
        </p:txBody>
      </p:sp>
      <p:grpSp>
        <p:nvGrpSpPr>
          <p:cNvPr id="2" name="Group 8"/>
          <p:cNvGrpSpPr>
            <a:grpSpLocks/>
          </p:cNvGrpSpPr>
          <p:nvPr/>
        </p:nvGrpSpPr>
        <p:grpSpPr bwMode="auto">
          <a:xfrm>
            <a:off x="368300" y="988368"/>
            <a:ext cx="12636500" cy="3181350"/>
            <a:chOff x="0" y="0"/>
            <a:chExt cx="7960" cy="2004"/>
          </a:xfrm>
        </p:grpSpPr>
        <p:sp>
          <p:nvSpPr>
            <p:cNvPr id="75789" name="Rectangle 9"/>
            <p:cNvSpPr>
              <a:spLocks/>
            </p:cNvSpPr>
            <p:nvPr/>
          </p:nvSpPr>
          <p:spPr bwMode="auto">
            <a:xfrm>
              <a:off x="34" y="0"/>
              <a:ext cx="3760" cy="288"/>
            </a:xfrm>
            <a:prstGeom prst="rect">
              <a:avLst/>
            </a:prstGeom>
            <a:noFill/>
            <a:ln w="12700">
              <a:noFill/>
              <a:miter lim="800000"/>
              <a:headEnd/>
              <a:tailEnd/>
            </a:ln>
          </p:spPr>
          <p:txBody>
            <a:bodyPr lIns="0" tIns="0" rIns="0" bIns="0" anchor="ctr"/>
            <a:lstStyle/>
            <a:p>
              <a:pPr algn="l"/>
              <a:r>
                <a:rPr lang="en-US" sz="2400" dirty="0">
                  <a:solidFill>
                    <a:srgbClr val="002D99"/>
                  </a:solidFill>
                  <a:ea typeface="Gill Sans" charset="0"/>
                  <a:cs typeface="Gill Sans" charset="0"/>
                </a:rPr>
                <a:t>Rappels</a:t>
              </a:r>
            </a:p>
          </p:txBody>
        </p:sp>
        <p:sp>
          <p:nvSpPr>
            <p:cNvPr id="75790" name="Rectangle 10"/>
            <p:cNvSpPr>
              <a:spLocks/>
            </p:cNvSpPr>
            <p:nvPr/>
          </p:nvSpPr>
          <p:spPr bwMode="auto">
            <a:xfrm>
              <a:off x="0" y="1220"/>
              <a:ext cx="7960" cy="296"/>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La </a:t>
              </a:r>
              <a:r>
                <a:rPr lang="en-US" sz="2400" b="1">
                  <a:solidFill>
                    <a:schemeClr val="tx1"/>
                  </a:solidFill>
                  <a:ea typeface="Gill Sans" charset="0"/>
                  <a:cs typeface="Gill Sans" charset="0"/>
                </a:rPr>
                <a:t>puissance</a:t>
              </a:r>
              <a:r>
                <a:rPr lang="en-US" sz="2400">
                  <a:solidFill>
                    <a:schemeClr val="tx1"/>
                  </a:solidFill>
                  <a:ea typeface="Gill Sans" charset="0"/>
                  <a:cs typeface="Gill Sans" charset="0"/>
                </a:rPr>
                <a:t> (Watt, W) est le travail durant un l’intervalle de temps infinitésimal </a:t>
              </a:r>
              <a:r>
                <a:rPr lang="en-US" sz="2400" i="1">
                  <a:solidFill>
                    <a:schemeClr val="tx1"/>
                  </a:solidFill>
                  <a:ea typeface="Gill Sans" charset="0"/>
                  <a:cs typeface="Gill Sans" charset="0"/>
                </a:rPr>
                <a:t>dt :</a:t>
              </a:r>
            </a:p>
          </p:txBody>
        </p:sp>
        <p:sp>
          <p:nvSpPr>
            <p:cNvPr id="75791" name="Rectangle 11"/>
            <p:cNvSpPr>
              <a:spLocks/>
            </p:cNvSpPr>
            <p:nvPr/>
          </p:nvSpPr>
          <p:spPr bwMode="auto">
            <a:xfrm>
              <a:off x="0" y="260"/>
              <a:ext cx="7960" cy="52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Le </a:t>
              </a:r>
              <a:r>
                <a:rPr lang="en-US" sz="2400" b="1">
                  <a:solidFill>
                    <a:schemeClr val="tx1"/>
                  </a:solidFill>
                  <a:ea typeface="Gill Sans" charset="0"/>
                  <a:cs typeface="Gill Sans" charset="0"/>
                </a:rPr>
                <a:t>travail</a:t>
              </a:r>
              <a:r>
                <a:rPr lang="en-US" sz="2400">
                  <a:solidFill>
                    <a:schemeClr val="tx1"/>
                  </a:solidFill>
                  <a:ea typeface="Gill Sans" charset="0"/>
                  <a:cs typeface="Gill Sans" charset="0"/>
                </a:rPr>
                <a:t> (Joule, J) d’une force pour le déplacement d’un objet physique sur un parcours     est donné par </a:t>
              </a:r>
            </a:p>
          </p:txBody>
        </p:sp>
        <p:pic>
          <p:nvPicPr>
            <p:cNvPr id="75792" name="Picture 12"/>
            <p:cNvPicPr>
              <a:picLocks noChangeAspect="1" noChangeArrowheads="1"/>
            </p:cNvPicPr>
            <p:nvPr/>
          </p:nvPicPr>
          <p:blipFill>
            <a:blip r:embed="rId2" cstate="print"/>
            <a:srcRect/>
            <a:stretch>
              <a:fillRect/>
            </a:stretch>
          </p:blipFill>
          <p:spPr bwMode="auto">
            <a:xfrm>
              <a:off x="3176" y="692"/>
              <a:ext cx="1176" cy="480"/>
            </a:xfrm>
            <a:prstGeom prst="rect">
              <a:avLst/>
            </a:prstGeom>
            <a:noFill/>
            <a:ln w="12700">
              <a:noFill/>
              <a:miter lim="800000"/>
              <a:headEnd/>
              <a:tailEnd/>
            </a:ln>
          </p:spPr>
        </p:pic>
        <p:pic>
          <p:nvPicPr>
            <p:cNvPr id="75793" name="Picture 13"/>
            <p:cNvPicPr>
              <a:picLocks noChangeAspect="1" noChangeArrowheads="1"/>
            </p:cNvPicPr>
            <p:nvPr/>
          </p:nvPicPr>
          <p:blipFill>
            <a:blip r:embed="rId3" cstate="print"/>
            <a:srcRect/>
            <a:stretch>
              <a:fillRect/>
            </a:stretch>
          </p:blipFill>
          <p:spPr bwMode="auto">
            <a:xfrm>
              <a:off x="3056" y="1596"/>
              <a:ext cx="1424" cy="408"/>
            </a:xfrm>
            <a:prstGeom prst="rect">
              <a:avLst/>
            </a:prstGeom>
            <a:noFill/>
            <a:ln w="12700">
              <a:noFill/>
              <a:miter lim="800000"/>
              <a:headEnd/>
              <a:tailEnd/>
            </a:ln>
          </p:spPr>
        </p:pic>
      </p:grpSp>
      <p:sp>
        <p:nvSpPr>
          <p:cNvPr id="33806" name="Rectangle 14"/>
          <p:cNvSpPr>
            <a:spLocks/>
          </p:cNvSpPr>
          <p:nvPr/>
        </p:nvSpPr>
        <p:spPr bwMode="auto">
          <a:xfrm>
            <a:off x="203200" y="5219700"/>
            <a:ext cx="12585700" cy="11684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Pour déplacer ces é, il faut compenser les “frottements”, c’est pour cela qu’il faut une énergie électrique pour alimenter le réseau. Ici la force qui s’exerce sur les électrons étant la force électrostatique.</a:t>
            </a:r>
          </a:p>
        </p:txBody>
      </p:sp>
      <p:sp>
        <p:nvSpPr>
          <p:cNvPr id="58379" name="Rectangle 26"/>
          <p:cNvSpPr>
            <a:spLocks/>
          </p:cNvSpPr>
          <p:nvPr/>
        </p:nvSpPr>
        <p:spPr bwMode="auto">
          <a:xfrm>
            <a:off x="203200" y="4762500"/>
            <a:ext cx="3170238" cy="457200"/>
          </a:xfrm>
          <a:prstGeom prst="rect">
            <a:avLst/>
          </a:prstGeom>
          <a:noFill/>
          <a:ln w="12700">
            <a:noFill/>
            <a:miter lim="800000"/>
            <a:headEnd/>
            <a:tailEnd/>
          </a:ln>
        </p:spPr>
        <p:txBody>
          <a:bodyPr wrap="none" lIns="0" tIns="0" rIns="0" bIns="0" anchor="ctr">
            <a:spAutoFit/>
          </a:bodyPr>
          <a:lstStyle/>
          <a:p>
            <a:pPr algn="l"/>
            <a:r>
              <a:rPr lang="en-US" sz="2400">
                <a:solidFill>
                  <a:srgbClr val="002D99"/>
                </a:solidFill>
                <a:ea typeface="Gill Sans" charset="0"/>
                <a:cs typeface="Gill Sans" charset="0"/>
              </a:rPr>
              <a:t>Application à l’électricité</a:t>
            </a:r>
          </a:p>
        </p:txBody>
      </p:sp>
      <p:pic>
        <p:nvPicPr>
          <p:cNvPr id="58380" name="Picture 31"/>
          <p:cNvPicPr>
            <a:picLocks noChangeAspect="1"/>
          </p:cNvPicPr>
          <p:nvPr/>
        </p:nvPicPr>
        <p:blipFill>
          <a:blip r:embed="rId4" cstate="print"/>
          <a:srcRect/>
          <a:stretch>
            <a:fillRect/>
          </a:stretch>
        </p:blipFill>
        <p:spPr bwMode="auto">
          <a:xfrm>
            <a:off x="4787900" y="6662738"/>
            <a:ext cx="4938713" cy="2652712"/>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3806"/>
                                        </p:tgtEl>
                                        <p:attrNameLst>
                                          <p:attrName>style.visibility</p:attrName>
                                        </p:attrNameLst>
                                      </p:cBhvr>
                                      <p:to>
                                        <p:strVal val="visible"/>
                                      </p:to>
                                    </p:set>
                                    <p:anim calcmode="lin" valueType="num">
                                      <p:cBhvr additive="base">
                                        <p:cTn id="11" dur="500" fill="hold"/>
                                        <p:tgtEl>
                                          <p:spTgt spid="33806"/>
                                        </p:tgtEl>
                                        <p:attrNameLst>
                                          <p:attrName>ppt_x</p:attrName>
                                        </p:attrNameLst>
                                      </p:cBhvr>
                                      <p:tavLst>
                                        <p:tav tm="0">
                                          <p:val>
                                            <p:strVal val="#ppt_x"/>
                                          </p:val>
                                        </p:tav>
                                        <p:tav tm="100000">
                                          <p:val>
                                            <p:strVal val="#ppt_x"/>
                                          </p:val>
                                        </p:tav>
                                      </p:tavLst>
                                    </p:anim>
                                    <p:anim calcmode="lin" valueType="num">
                                      <p:cBhvr additive="base">
                                        <p:cTn id="12" dur="500" fill="hold"/>
                                        <p:tgtEl>
                                          <p:spTgt spid="3380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379"/>
                                        </p:tgtEl>
                                        <p:attrNameLst>
                                          <p:attrName>style.visibility</p:attrName>
                                        </p:attrNameLst>
                                      </p:cBhvr>
                                      <p:to>
                                        <p:strVal val="visible"/>
                                      </p:to>
                                    </p:set>
                                    <p:anim calcmode="lin" valueType="num">
                                      <p:cBhvr additive="base">
                                        <p:cTn id="15" dur="500" fill="hold"/>
                                        <p:tgtEl>
                                          <p:spTgt spid="58379"/>
                                        </p:tgtEl>
                                        <p:attrNameLst>
                                          <p:attrName>ppt_x</p:attrName>
                                        </p:attrNameLst>
                                      </p:cBhvr>
                                      <p:tavLst>
                                        <p:tav tm="0">
                                          <p:val>
                                            <p:strVal val="#ppt_x"/>
                                          </p:val>
                                        </p:tav>
                                        <p:tav tm="100000">
                                          <p:val>
                                            <p:strVal val="#ppt_x"/>
                                          </p:val>
                                        </p:tav>
                                      </p:tavLst>
                                    </p:anim>
                                    <p:anim calcmode="lin" valueType="num">
                                      <p:cBhvr additive="base">
                                        <p:cTn id="16" dur="500" fill="hold"/>
                                        <p:tgtEl>
                                          <p:spTgt spid="5837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8380"/>
                                        </p:tgtEl>
                                        <p:attrNameLst>
                                          <p:attrName>style.visibility</p:attrName>
                                        </p:attrNameLst>
                                      </p:cBhvr>
                                      <p:to>
                                        <p:strVal val="visible"/>
                                      </p:to>
                                    </p:set>
                                    <p:anim calcmode="lin" valueType="num">
                                      <p:cBhvr additive="base">
                                        <p:cTn id="21" dur="500" fill="hold"/>
                                        <p:tgtEl>
                                          <p:spTgt spid="58380"/>
                                        </p:tgtEl>
                                        <p:attrNameLst>
                                          <p:attrName>ppt_x</p:attrName>
                                        </p:attrNameLst>
                                      </p:cBhvr>
                                      <p:tavLst>
                                        <p:tav tm="0">
                                          <p:val>
                                            <p:strVal val="#ppt_x"/>
                                          </p:val>
                                        </p:tav>
                                        <p:tav tm="100000">
                                          <p:val>
                                            <p:strVal val="#ppt_x"/>
                                          </p:val>
                                        </p:tav>
                                      </p:tavLst>
                                    </p:anim>
                                    <p:anim calcmode="lin" valueType="num">
                                      <p:cBhvr additive="base">
                                        <p:cTn id="22" dur="500" fill="hold"/>
                                        <p:tgtEl>
                                          <p:spTgt spid="58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6" grpId="0"/>
      <p:bldP spid="583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p:cNvPicPr>
          <p:nvPr/>
        </p:nvPicPr>
        <p:blipFill>
          <a:blip r:embed="rId3" cstate="print"/>
          <a:srcRect/>
          <a:stretch>
            <a:fillRect/>
          </a:stretch>
        </p:blipFill>
        <p:spPr bwMode="auto">
          <a:xfrm>
            <a:off x="1158875" y="1571625"/>
            <a:ext cx="10687050" cy="661035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3"/>
          <p:cNvSpPr>
            <a:spLocks/>
          </p:cNvSpPr>
          <p:nvPr/>
        </p:nvSpPr>
        <p:spPr bwMode="auto">
          <a:xfrm>
            <a:off x="0" y="590550"/>
            <a:ext cx="12852400" cy="8128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Si le courant est continu, la puissance électrocinétique reçue par un dipole traversé par l’intensité           et dont la tension aux bornes est         ,  est donnée par :</a:t>
            </a:r>
          </a:p>
        </p:txBody>
      </p:sp>
      <p:grpSp>
        <p:nvGrpSpPr>
          <p:cNvPr id="76803" name="Group 22"/>
          <p:cNvGrpSpPr>
            <a:grpSpLocks/>
          </p:cNvGrpSpPr>
          <p:nvPr/>
        </p:nvGrpSpPr>
        <p:grpSpPr bwMode="auto">
          <a:xfrm>
            <a:off x="1563688" y="1090613"/>
            <a:ext cx="5773737" cy="338137"/>
            <a:chOff x="908" y="281"/>
            <a:chExt cx="3637" cy="213"/>
          </a:xfrm>
        </p:grpSpPr>
        <p:pic>
          <p:nvPicPr>
            <p:cNvPr id="76815" name="Picture 24"/>
            <p:cNvPicPr>
              <a:picLocks noChangeAspect="1" noChangeArrowheads="1"/>
            </p:cNvPicPr>
            <p:nvPr/>
          </p:nvPicPr>
          <p:blipFill>
            <a:blip r:embed="rId3" cstate="print"/>
            <a:srcRect/>
            <a:stretch>
              <a:fillRect/>
            </a:stretch>
          </p:blipFill>
          <p:spPr bwMode="auto">
            <a:xfrm>
              <a:off x="908" y="281"/>
              <a:ext cx="312" cy="168"/>
            </a:xfrm>
            <a:prstGeom prst="rect">
              <a:avLst/>
            </a:prstGeom>
            <a:noFill/>
            <a:ln w="12700">
              <a:noFill/>
              <a:miter lim="800000"/>
              <a:headEnd/>
              <a:tailEnd/>
            </a:ln>
          </p:spPr>
        </p:pic>
        <p:pic>
          <p:nvPicPr>
            <p:cNvPr id="76816" name="Picture 25"/>
            <p:cNvPicPr>
              <a:picLocks noChangeAspect="1" noChangeArrowheads="1"/>
            </p:cNvPicPr>
            <p:nvPr/>
          </p:nvPicPr>
          <p:blipFill>
            <a:blip r:embed="rId4" cstate="print"/>
            <a:srcRect/>
            <a:stretch>
              <a:fillRect/>
            </a:stretch>
          </p:blipFill>
          <p:spPr bwMode="auto">
            <a:xfrm>
              <a:off x="4193" y="326"/>
              <a:ext cx="352" cy="168"/>
            </a:xfrm>
            <a:prstGeom prst="rect">
              <a:avLst/>
            </a:prstGeom>
            <a:noFill/>
            <a:ln w="12700">
              <a:noFill/>
              <a:miter lim="800000"/>
              <a:headEnd/>
              <a:tailEnd/>
            </a:ln>
          </p:spPr>
        </p:pic>
      </p:grpSp>
      <p:grpSp>
        <p:nvGrpSpPr>
          <p:cNvPr id="76804" name="Group 15"/>
          <p:cNvGrpSpPr>
            <a:grpSpLocks/>
          </p:cNvGrpSpPr>
          <p:nvPr/>
        </p:nvGrpSpPr>
        <p:grpSpPr bwMode="auto">
          <a:xfrm>
            <a:off x="1647825" y="2906713"/>
            <a:ext cx="9351963" cy="457200"/>
            <a:chOff x="0" y="0"/>
            <a:chExt cx="5891" cy="288"/>
          </a:xfrm>
        </p:grpSpPr>
        <p:sp>
          <p:nvSpPr>
            <p:cNvPr id="76813" name="Rectangle 16"/>
            <p:cNvSpPr>
              <a:spLocks/>
            </p:cNvSpPr>
            <p:nvPr/>
          </p:nvSpPr>
          <p:spPr bwMode="auto">
            <a:xfrm>
              <a:off x="0" y="0"/>
              <a:ext cx="5864" cy="288"/>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Si le régime est permanent, l’énergie électrique fournie durant             est </a:t>
              </a:r>
            </a:p>
          </p:txBody>
        </p:sp>
        <p:pic>
          <p:nvPicPr>
            <p:cNvPr id="76814" name="Picture 17"/>
            <p:cNvPicPr>
              <a:picLocks noChangeAspect="1" noChangeArrowheads="1"/>
            </p:cNvPicPr>
            <p:nvPr/>
          </p:nvPicPr>
          <p:blipFill>
            <a:blip r:embed="rId5" cstate="print"/>
            <a:srcRect/>
            <a:stretch>
              <a:fillRect/>
            </a:stretch>
          </p:blipFill>
          <p:spPr bwMode="auto">
            <a:xfrm>
              <a:off x="5355" y="45"/>
              <a:ext cx="536" cy="192"/>
            </a:xfrm>
            <a:prstGeom prst="rect">
              <a:avLst/>
            </a:prstGeom>
            <a:noFill/>
            <a:ln w="12700">
              <a:noFill/>
              <a:miter lim="800000"/>
              <a:headEnd/>
              <a:tailEnd/>
            </a:ln>
          </p:spPr>
        </p:pic>
      </p:grpSp>
      <p:sp>
        <p:nvSpPr>
          <p:cNvPr id="76805" name="Rectangle 21"/>
          <p:cNvSpPr>
            <a:spLocks/>
          </p:cNvSpPr>
          <p:nvPr/>
        </p:nvSpPr>
        <p:spPr bwMode="auto">
          <a:xfrm>
            <a:off x="420688" y="2519363"/>
            <a:ext cx="10477500" cy="469900"/>
          </a:xfrm>
          <a:prstGeom prst="rect">
            <a:avLst/>
          </a:prstGeom>
          <a:noFill/>
          <a:ln w="12700">
            <a:noFill/>
            <a:miter lim="800000"/>
            <a:headEnd/>
            <a:tailEnd/>
          </a:ln>
        </p:spPr>
        <p:txBody>
          <a:bodyPr lIns="0" tIns="0" rIns="0" bIns="0" anchor="ctr"/>
          <a:lstStyle/>
          <a:p>
            <a:pPr algn="l"/>
            <a:r>
              <a:rPr lang="en-US" sz="2400" b="1">
                <a:solidFill>
                  <a:srgbClr val="490000"/>
                </a:solidFill>
                <a:ea typeface="Gill Sans" charset="0"/>
                <a:cs typeface="Gill Sans" charset="0"/>
              </a:rPr>
              <a:t>R. </a:t>
            </a:r>
            <a:r>
              <a:rPr lang="en-US" sz="2400">
                <a:solidFill>
                  <a:srgbClr val="490000"/>
                </a:solidFill>
                <a:ea typeface="Gill Sans" charset="0"/>
                <a:cs typeface="Gill Sans" charset="0"/>
              </a:rPr>
              <a:t>Si le dipole est un générateur alors </a:t>
            </a:r>
            <a:r>
              <a:rPr lang="en-US" sz="2400" i="1">
                <a:solidFill>
                  <a:srgbClr val="490000"/>
                </a:solidFill>
                <a:ea typeface="Gill Sans" charset="0"/>
                <a:cs typeface="Gill Sans" charset="0"/>
              </a:rPr>
              <a:t>P</a:t>
            </a:r>
            <a:r>
              <a:rPr lang="en-US" sz="2400">
                <a:solidFill>
                  <a:srgbClr val="490000"/>
                </a:solidFill>
                <a:ea typeface="Gill Sans" charset="0"/>
                <a:cs typeface="Gill Sans" charset="0"/>
              </a:rPr>
              <a:t>&lt;0.</a:t>
            </a:r>
          </a:p>
        </p:txBody>
      </p:sp>
      <p:grpSp>
        <p:nvGrpSpPr>
          <p:cNvPr id="76806" name="Group 27"/>
          <p:cNvGrpSpPr>
            <a:grpSpLocks/>
          </p:cNvGrpSpPr>
          <p:nvPr/>
        </p:nvGrpSpPr>
        <p:grpSpPr bwMode="auto">
          <a:xfrm>
            <a:off x="5157788" y="1928813"/>
            <a:ext cx="2400300" cy="584200"/>
            <a:chOff x="0" y="0"/>
            <a:chExt cx="1512" cy="368"/>
          </a:xfrm>
        </p:grpSpPr>
        <p:sp>
          <p:nvSpPr>
            <p:cNvPr id="76811" name="Rectangle 28"/>
            <p:cNvSpPr>
              <a:spLocks/>
            </p:cNvSpPr>
            <p:nvPr/>
          </p:nvSpPr>
          <p:spPr bwMode="auto">
            <a:xfrm>
              <a:off x="0" y="0"/>
              <a:ext cx="1512" cy="368"/>
            </a:xfrm>
            <a:prstGeom prst="rect">
              <a:avLst/>
            </a:prstGeom>
            <a:noFill/>
            <a:ln w="25400">
              <a:solidFill>
                <a:srgbClr val="FF0000"/>
              </a:solidFill>
              <a:miter lim="800000"/>
              <a:headEnd/>
              <a:tailEnd/>
            </a:ln>
          </p:spPr>
          <p:txBody>
            <a:bodyPr lIns="0" tIns="0" rIns="0" bIns="0"/>
            <a:lstStyle/>
            <a:p>
              <a:endParaRPr lang="fr-FR"/>
            </a:p>
          </p:txBody>
        </p:sp>
        <p:pic>
          <p:nvPicPr>
            <p:cNvPr id="76812" name="Picture 29"/>
            <p:cNvPicPr>
              <a:picLocks noChangeAspect="1" noChangeArrowheads="1"/>
            </p:cNvPicPr>
            <p:nvPr/>
          </p:nvPicPr>
          <p:blipFill>
            <a:blip r:embed="rId6" cstate="print"/>
            <a:srcRect/>
            <a:stretch>
              <a:fillRect/>
            </a:stretch>
          </p:blipFill>
          <p:spPr bwMode="auto">
            <a:xfrm>
              <a:off x="112" y="80"/>
              <a:ext cx="1296" cy="200"/>
            </a:xfrm>
            <a:prstGeom prst="rect">
              <a:avLst/>
            </a:prstGeom>
            <a:noFill/>
            <a:ln w="12700">
              <a:noFill/>
              <a:miter lim="800000"/>
              <a:headEnd/>
              <a:tailEnd/>
            </a:ln>
          </p:spPr>
        </p:pic>
      </p:grpSp>
      <p:grpSp>
        <p:nvGrpSpPr>
          <p:cNvPr id="76807" name="Group 18"/>
          <p:cNvGrpSpPr>
            <a:grpSpLocks/>
          </p:cNvGrpSpPr>
          <p:nvPr/>
        </p:nvGrpSpPr>
        <p:grpSpPr bwMode="auto">
          <a:xfrm>
            <a:off x="4564063" y="3590925"/>
            <a:ext cx="3746500" cy="546100"/>
            <a:chOff x="0" y="0"/>
            <a:chExt cx="2360" cy="344"/>
          </a:xfrm>
        </p:grpSpPr>
        <p:sp>
          <p:nvSpPr>
            <p:cNvPr id="76809" name="Rectangle 19"/>
            <p:cNvSpPr>
              <a:spLocks/>
            </p:cNvSpPr>
            <p:nvPr/>
          </p:nvSpPr>
          <p:spPr bwMode="auto">
            <a:xfrm>
              <a:off x="0" y="0"/>
              <a:ext cx="2360" cy="344"/>
            </a:xfrm>
            <a:prstGeom prst="rect">
              <a:avLst/>
            </a:prstGeom>
            <a:noFill/>
            <a:ln w="25400">
              <a:solidFill>
                <a:srgbClr val="FF0000"/>
              </a:solidFill>
              <a:miter lim="800000"/>
              <a:headEnd/>
              <a:tailEnd/>
            </a:ln>
          </p:spPr>
          <p:txBody>
            <a:bodyPr lIns="0" tIns="0" rIns="0" bIns="0"/>
            <a:lstStyle/>
            <a:p>
              <a:endParaRPr lang="fr-FR"/>
            </a:p>
          </p:txBody>
        </p:sp>
        <p:pic>
          <p:nvPicPr>
            <p:cNvPr id="76810" name="Picture 20"/>
            <p:cNvPicPr>
              <a:picLocks noChangeAspect="1" noChangeArrowheads="1"/>
            </p:cNvPicPr>
            <p:nvPr/>
          </p:nvPicPr>
          <p:blipFill>
            <a:blip r:embed="rId7" cstate="print"/>
            <a:srcRect/>
            <a:stretch>
              <a:fillRect/>
            </a:stretch>
          </p:blipFill>
          <p:spPr bwMode="auto">
            <a:xfrm>
              <a:off x="144" y="56"/>
              <a:ext cx="2080" cy="232"/>
            </a:xfrm>
            <a:prstGeom prst="rect">
              <a:avLst/>
            </a:prstGeom>
            <a:noFill/>
            <a:ln w="12700">
              <a:noFill/>
              <a:miter lim="800000"/>
              <a:headEnd/>
              <a:tailEnd/>
            </a:ln>
          </p:spPr>
        </p:pic>
      </p:grpSp>
      <p:pic>
        <p:nvPicPr>
          <p:cNvPr id="317442" name="Picture 2"/>
          <p:cNvPicPr>
            <a:picLocks noChangeAspect="1"/>
          </p:cNvPicPr>
          <p:nvPr/>
        </p:nvPicPr>
        <p:blipFill>
          <a:blip r:embed="rId8" cstate="print"/>
          <a:srcRect/>
          <a:stretch>
            <a:fillRect/>
          </a:stretch>
        </p:blipFill>
        <p:spPr bwMode="auto">
          <a:xfrm>
            <a:off x="358775" y="5948363"/>
            <a:ext cx="12172950" cy="23050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42"/>
                                        </p:tgtEl>
                                        <p:attrNameLst>
                                          <p:attrName>style.visibility</p:attrName>
                                        </p:attrNameLst>
                                      </p:cBhvr>
                                      <p:to>
                                        <p:strVal val="visible"/>
                                      </p:to>
                                    </p:set>
                                    <p:anim calcmode="lin" valueType="num">
                                      <p:cBhvr additive="base">
                                        <p:cTn id="7" dur="500" fill="hold"/>
                                        <p:tgtEl>
                                          <p:spTgt spid="317442"/>
                                        </p:tgtEl>
                                        <p:attrNameLst>
                                          <p:attrName>ppt_x</p:attrName>
                                        </p:attrNameLst>
                                      </p:cBhvr>
                                      <p:tavLst>
                                        <p:tav tm="0">
                                          <p:val>
                                            <p:strVal val="#ppt_x"/>
                                          </p:val>
                                        </p:tav>
                                        <p:tav tm="100000">
                                          <p:val>
                                            <p:strVal val="#ppt_x"/>
                                          </p:val>
                                        </p:tav>
                                      </p:tavLst>
                                    </p:anim>
                                    <p:anim calcmode="lin" valueType="num">
                                      <p:cBhvr additive="base">
                                        <p:cTn id="8" dur="500" fill="hold"/>
                                        <p:tgtEl>
                                          <p:spTgt spid="3174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77830"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244199BB-4F8F-4F74-BE49-038D3B30D57E}" type="slidenum">
              <a:rPr lang="en-US" sz="1800">
                <a:solidFill>
                  <a:schemeClr val="tx1"/>
                </a:solidFill>
                <a:ea typeface="Gill Sans" charset="0"/>
                <a:cs typeface="Gill Sans" charset="0"/>
              </a:rPr>
              <a:pPr/>
              <a:t>51</a:t>
            </a:fld>
            <a:endParaRPr lang="en-US" sz="1800">
              <a:solidFill>
                <a:schemeClr val="tx1"/>
              </a:solidFill>
              <a:ea typeface="Gill Sans" charset="0"/>
              <a:cs typeface="Gill Sans" charset="0"/>
            </a:endParaRPr>
          </a:p>
        </p:txBody>
      </p:sp>
      <p:sp>
        <p:nvSpPr>
          <p:cNvPr id="77833" name="Rectangle 8"/>
          <p:cNvSpPr>
            <a:spLocks/>
          </p:cNvSpPr>
          <p:nvPr/>
        </p:nvSpPr>
        <p:spPr bwMode="auto">
          <a:xfrm>
            <a:off x="254000" y="1473200"/>
            <a:ext cx="5291138" cy="457200"/>
          </a:xfrm>
          <a:prstGeom prst="rect">
            <a:avLst/>
          </a:prstGeom>
          <a:noFill/>
          <a:ln w="12700">
            <a:noFill/>
            <a:miter lim="800000"/>
            <a:headEnd/>
            <a:tailEnd/>
          </a:ln>
        </p:spPr>
        <p:txBody>
          <a:bodyPr wrap="none" lIns="0" tIns="0" rIns="0" bIns="0" anchor="ctr">
            <a:spAutoFit/>
          </a:bodyPr>
          <a:lstStyle/>
          <a:p>
            <a:pPr algn="l"/>
            <a:r>
              <a:rPr lang="en-US" sz="2400">
                <a:solidFill>
                  <a:srgbClr val="002D99"/>
                </a:solidFill>
                <a:ea typeface="Gill Sans" charset="0"/>
                <a:cs typeface="Gill Sans" charset="0"/>
              </a:rPr>
              <a:t>Puissance fournie ou reçue par les dipôles</a:t>
            </a:r>
          </a:p>
        </p:txBody>
      </p:sp>
      <p:sp>
        <p:nvSpPr>
          <p:cNvPr id="77834" name="Rectangle 9"/>
          <p:cNvSpPr>
            <a:spLocks/>
          </p:cNvSpPr>
          <p:nvPr/>
        </p:nvSpPr>
        <p:spPr bwMode="auto">
          <a:xfrm>
            <a:off x="295275" y="2063750"/>
            <a:ext cx="5969000" cy="457200"/>
          </a:xfrm>
          <a:prstGeom prst="rect">
            <a:avLst/>
          </a:prstGeom>
          <a:noFill/>
          <a:ln w="12700">
            <a:noFill/>
            <a:miter lim="800000"/>
            <a:headEnd/>
            <a:tailEnd/>
          </a:ln>
        </p:spPr>
        <p:txBody>
          <a:bodyPr lIns="0" tIns="0" rIns="0" bIns="0" anchor="ctr"/>
          <a:lstStyle/>
          <a:p>
            <a:pPr algn="l"/>
            <a:r>
              <a:rPr lang="en-US" sz="2400" b="1">
                <a:solidFill>
                  <a:schemeClr val="tx1"/>
                </a:solidFill>
                <a:ea typeface="Gill Sans" charset="0"/>
                <a:cs typeface="Gill Sans" charset="0"/>
              </a:rPr>
              <a:t>Résistance</a:t>
            </a:r>
          </a:p>
        </p:txBody>
      </p:sp>
      <p:sp>
        <p:nvSpPr>
          <p:cNvPr id="77835" name="Rectangle 10"/>
          <p:cNvSpPr>
            <a:spLocks/>
          </p:cNvSpPr>
          <p:nvPr/>
        </p:nvSpPr>
        <p:spPr bwMode="auto">
          <a:xfrm>
            <a:off x="206375" y="4984750"/>
            <a:ext cx="5969000" cy="457200"/>
          </a:xfrm>
          <a:prstGeom prst="rect">
            <a:avLst/>
          </a:prstGeom>
          <a:noFill/>
          <a:ln w="12700">
            <a:noFill/>
            <a:miter lim="800000"/>
            <a:headEnd/>
            <a:tailEnd/>
          </a:ln>
        </p:spPr>
        <p:txBody>
          <a:bodyPr lIns="0" tIns="0" rIns="0" bIns="0" anchor="ctr"/>
          <a:lstStyle/>
          <a:p>
            <a:pPr algn="l"/>
            <a:r>
              <a:rPr lang="en-US" sz="2400" b="1">
                <a:solidFill>
                  <a:schemeClr val="tx1"/>
                </a:solidFill>
                <a:ea typeface="Gill Sans" charset="0"/>
                <a:cs typeface="Gill Sans" charset="0"/>
              </a:rPr>
              <a:t>Générateur de courant</a:t>
            </a:r>
          </a:p>
        </p:txBody>
      </p:sp>
      <p:sp>
        <p:nvSpPr>
          <p:cNvPr id="77836" name="Rectangle 11"/>
          <p:cNvSpPr>
            <a:spLocks/>
          </p:cNvSpPr>
          <p:nvPr/>
        </p:nvSpPr>
        <p:spPr bwMode="auto">
          <a:xfrm>
            <a:off x="1384300" y="2571750"/>
            <a:ext cx="10134600" cy="4572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Dissipation par effet Joule :</a:t>
            </a:r>
          </a:p>
        </p:txBody>
      </p:sp>
      <p:pic>
        <p:nvPicPr>
          <p:cNvPr id="77837" name="Picture 12"/>
          <p:cNvPicPr>
            <a:picLocks noChangeAspect="1" noChangeArrowheads="1"/>
          </p:cNvPicPr>
          <p:nvPr/>
        </p:nvPicPr>
        <p:blipFill>
          <a:blip r:embed="rId3" cstate="print"/>
          <a:srcRect/>
          <a:stretch>
            <a:fillRect/>
          </a:stretch>
        </p:blipFill>
        <p:spPr bwMode="auto">
          <a:xfrm>
            <a:off x="4991100" y="2578100"/>
            <a:ext cx="1320800" cy="330200"/>
          </a:xfrm>
          <a:prstGeom prst="rect">
            <a:avLst/>
          </a:prstGeom>
          <a:noFill/>
          <a:ln w="12700">
            <a:noFill/>
            <a:miter lim="800000"/>
            <a:headEnd/>
            <a:tailEnd/>
          </a:ln>
        </p:spPr>
      </p:pic>
      <p:sp>
        <p:nvSpPr>
          <p:cNvPr id="77838" name="Rectangle 13"/>
          <p:cNvSpPr>
            <a:spLocks/>
          </p:cNvSpPr>
          <p:nvPr/>
        </p:nvSpPr>
        <p:spPr bwMode="auto">
          <a:xfrm>
            <a:off x="257175" y="3257550"/>
            <a:ext cx="5969000" cy="457200"/>
          </a:xfrm>
          <a:prstGeom prst="rect">
            <a:avLst/>
          </a:prstGeom>
          <a:noFill/>
          <a:ln w="12700">
            <a:noFill/>
            <a:miter lim="800000"/>
            <a:headEnd/>
            <a:tailEnd/>
          </a:ln>
        </p:spPr>
        <p:txBody>
          <a:bodyPr lIns="0" tIns="0" rIns="0" bIns="0" anchor="ctr"/>
          <a:lstStyle/>
          <a:p>
            <a:pPr algn="l"/>
            <a:r>
              <a:rPr lang="en-US" sz="2400" b="1">
                <a:solidFill>
                  <a:schemeClr val="tx1"/>
                </a:solidFill>
                <a:ea typeface="Gill Sans" charset="0"/>
                <a:cs typeface="Gill Sans" charset="0"/>
              </a:rPr>
              <a:t>Générateur de tension</a:t>
            </a:r>
          </a:p>
        </p:txBody>
      </p:sp>
      <p:sp>
        <p:nvSpPr>
          <p:cNvPr id="77839" name="Rectangle 14"/>
          <p:cNvSpPr>
            <a:spLocks/>
          </p:cNvSpPr>
          <p:nvPr/>
        </p:nvSpPr>
        <p:spPr bwMode="auto">
          <a:xfrm>
            <a:off x="1320800" y="3816350"/>
            <a:ext cx="7256463" cy="469900"/>
          </a:xfrm>
          <a:prstGeom prst="rect">
            <a:avLst/>
          </a:prstGeom>
          <a:noFill/>
          <a:ln w="12700">
            <a:noFill/>
            <a:miter lim="800000"/>
            <a:headEnd/>
            <a:tailEnd/>
          </a:ln>
        </p:spPr>
        <p:txBody>
          <a:bodyPr wrap="none" lIns="0" tIns="0" rIns="0" bIns="0" anchor="ctr">
            <a:spAutoFit/>
          </a:bodyPr>
          <a:lstStyle/>
          <a:p>
            <a:pPr algn="l"/>
            <a:r>
              <a:rPr lang="en-US" sz="2400" i="1">
                <a:solidFill>
                  <a:schemeClr val="tx1"/>
                </a:solidFill>
                <a:ea typeface="Gill Sans" charset="0"/>
                <a:cs typeface="Gill Sans" charset="0"/>
              </a:rPr>
              <a:t>générateur</a:t>
            </a:r>
            <a:r>
              <a:rPr lang="en-US" sz="2400">
                <a:solidFill>
                  <a:schemeClr val="tx1"/>
                </a:solidFill>
                <a:ea typeface="Gill Sans" charset="0"/>
                <a:cs typeface="Gill Sans" charset="0"/>
              </a:rPr>
              <a:t> :</a:t>
            </a:r>
            <a:r>
              <a:rPr lang="en-US" sz="2400" b="1">
                <a:solidFill>
                  <a:schemeClr val="tx1"/>
                </a:solidFill>
                <a:ea typeface="Gill Sans" charset="0"/>
                <a:cs typeface="Gill Sans" charset="0"/>
              </a:rPr>
              <a:t>                                        </a:t>
            </a:r>
            <a:r>
              <a:rPr lang="en-US" sz="2400">
                <a:solidFill>
                  <a:schemeClr val="tx1"/>
                </a:solidFill>
                <a:ea typeface="Gill Sans" charset="0"/>
                <a:cs typeface="Gill Sans" charset="0"/>
              </a:rPr>
              <a:t>(puissance reçue)</a:t>
            </a:r>
          </a:p>
        </p:txBody>
      </p:sp>
      <p:sp>
        <p:nvSpPr>
          <p:cNvPr id="77840" name="Rectangle 15"/>
          <p:cNvSpPr>
            <a:spLocks/>
          </p:cNvSpPr>
          <p:nvPr/>
        </p:nvSpPr>
        <p:spPr bwMode="auto">
          <a:xfrm>
            <a:off x="1295400" y="4349750"/>
            <a:ext cx="7273925" cy="469900"/>
          </a:xfrm>
          <a:prstGeom prst="rect">
            <a:avLst/>
          </a:prstGeom>
          <a:noFill/>
          <a:ln w="12700">
            <a:noFill/>
            <a:miter lim="800000"/>
            <a:headEnd/>
            <a:tailEnd/>
          </a:ln>
        </p:spPr>
        <p:txBody>
          <a:bodyPr wrap="none" lIns="0" tIns="0" rIns="0" bIns="0" anchor="ctr">
            <a:spAutoFit/>
          </a:bodyPr>
          <a:lstStyle/>
          <a:p>
            <a:pPr algn="l"/>
            <a:r>
              <a:rPr lang="en-US" sz="2400" i="1">
                <a:solidFill>
                  <a:schemeClr val="tx1"/>
                </a:solidFill>
                <a:ea typeface="Gill Sans" charset="0"/>
                <a:cs typeface="Gill Sans" charset="0"/>
              </a:rPr>
              <a:t>récepteur</a:t>
            </a:r>
            <a:r>
              <a:rPr lang="en-US" sz="2400">
                <a:solidFill>
                  <a:schemeClr val="tx1"/>
                </a:solidFill>
                <a:ea typeface="Gill Sans" charset="0"/>
                <a:cs typeface="Gill Sans" charset="0"/>
              </a:rPr>
              <a:t> :                                             (puissance reçue)</a:t>
            </a:r>
          </a:p>
        </p:txBody>
      </p:sp>
      <p:pic>
        <p:nvPicPr>
          <p:cNvPr id="77841" name="Picture 16"/>
          <p:cNvPicPr>
            <a:picLocks noChangeAspect="1" noChangeArrowheads="1"/>
          </p:cNvPicPr>
          <p:nvPr/>
        </p:nvPicPr>
        <p:blipFill>
          <a:blip r:embed="rId4" cstate="print"/>
          <a:srcRect/>
          <a:stretch>
            <a:fillRect/>
          </a:stretch>
        </p:blipFill>
        <p:spPr bwMode="auto">
          <a:xfrm>
            <a:off x="3403600" y="4394200"/>
            <a:ext cx="2794000" cy="406400"/>
          </a:xfrm>
          <a:prstGeom prst="rect">
            <a:avLst/>
          </a:prstGeom>
          <a:noFill/>
          <a:ln w="12700">
            <a:noFill/>
            <a:miter lim="800000"/>
            <a:headEnd/>
            <a:tailEnd/>
          </a:ln>
        </p:spPr>
      </p:pic>
      <p:sp>
        <p:nvSpPr>
          <p:cNvPr id="77842" name="Rectangle 17"/>
          <p:cNvSpPr>
            <a:spLocks/>
          </p:cNvSpPr>
          <p:nvPr/>
        </p:nvSpPr>
        <p:spPr bwMode="auto">
          <a:xfrm>
            <a:off x="254000" y="7239000"/>
            <a:ext cx="5437188" cy="457200"/>
          </a:xfrm>
          <a:prstGeom prst="rect">
            <a:avLst/>
          </a:prstGeom>
          <a:noFill/>
          <a:ln w="12700">
            <a:noFill/>
            <a:miter lim="800000"/>
            <a:headEnd/>
            <a:tailEnd/>
          </a:ln>
        </p:spPr>
        <p:txBody>
          <a:bodyPr wrap="none" lIns="0" tIns="0" rIns="0" bIns="0" anchor="ctr">
            <a:spAutoFit/>
          </a:bodyPr>
          <a:lstStyle/>
          <a:p>
            <a:pPr algn="l"/>
            <a:r>
              <a:rPr lang="en-US" sz="2400" b="1">
                <a:solidFill>
                  <a:schemeClr val="tx1"/>
                </a:solidFill>
                <a:ea typeface="Gill Sans" charset="0"/>
                <a:cs typeface="Gill Sans" charset="0"/>
              </a:rPr>
              <a:t>Bilan énergétique dans une maille </a:t>
            </a:r>
          </a:p>
        </p:txBody>
      </p:sp>
      <p:pic>
        <p:nvPicPr>
          <p:cNvPr id="77843" name="Picture 18"/>
          <p:cNvPicPr>
            <a:picLocks noChangeAspect="1" noChangeArrowheads="1"/>
          </p:cNvPicPr>
          <p:nvPr/>
        </p:nvPicPr>
        <p:blipFill>
          <a:blip r:embed="rId5" cstate="print"/>
          <a:srcRect/>
          <a:stretch>
            <a:fillRect/>
          </a:stretch>
        </p:blipFill>
        <p:spPr bwMode="auto">
          <a:xfrm>
            <a:off x="3340100" y="5638800"/>
            <a:ext cx="3276600" cy="850900"/>
          </a:xfrm>
          <a:prstGeom prst="rect">
            <a:avLst/>
          </a:prstGeom>
          <a:noFill/>
          <a:ln w="12700">
            <a:noFill/>
            <a:miter lim="800000"/>
            <a:headEnd/>
            <a:tailEnd/>
          </a:ln>
        </p:spPr>
      </p:pic>
      <p:pic>
        <p:nvPicPr>
          <p:cNvPr id="77844" name="Picture 19"/>
          <p:cNvPicPr>
            <a:picLocks noChangeAspect="1" noChangeArrowheads="1"/>
          </p:cNvPicPr>
          <p:nvPr/>
        </p:nvPicPr>
        <p:blipFill>
          <a:blip r:embed="rId6" cstate="print"/>
          <a:srcRect/>
          <a:stretch>
            <a:fillRect/>
          </a:stretch>
        </p:blipFill>
        <p:spPr bwMode="auto">
          <a:xfrm>
            <a:off x="3454400" y="3860800"/>
            <a:ext cx="2692400" cy="406400"/>
          </a:xfrm>
          <a:prstGeom prst="rect">
            <a:avLst/>
          </a:prstGeom>
          <a:noFill/>
          <a:ln w="12700">
            <a:noFill/>
            <a:miter lim="800000"/>
            <a:headEnd/>
            <a:tailEnd/>
          </a:ln>
        </p:spPr>
      </p:pic>
      <p:pic>
        <p:nvPicPr>
          <p:cNvPr id="77845" name="Picture 20"/>
          <p:cNvPicPr>
            <a:picLocks noChangeAspect="1" noChangeArrowheads="1"/>
          </p:cNvPicPr>
          <p:nvPr/>
        </p:nvPicPr>
        <p:blipFill>
          <a:blip r:embed="rId7" cstate="print"/>
          <a:srcRect/>
          <a:stretch>
            <a:fillRect/>
          </a:stretch>
        </p:blipFill>
        <p:spPr bwMode="auto">
          <a:xfrm>
            <a:off x="3175000" y="8128000"/>
            <a:ext cx="5943600" cy="98107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p:cNvPicPr>
          <p:nvPr/>
        </p:nvPicPr>
        <p:blipFill>
          <a:blip r:embed="rId3" cstate="print"/>
          <a:srcRect/>
          <a:stretch>
            <a:fillRect/>
          </a:stretch>
        </p:blipFill>
        <p:spPr bwMode="auto">
          <a:xfrm>
            <a:off x="287338" y="2519363"/>
            <a:ext cx="12296775" cy="5576887"/>
          </a:xfrm>
          <a:prstGeom prst="rect">
            <a:avLst/>
          </a:prstGeom>
          <a:noFill/>
          <a:ln w="25400">
            <a:noFill/>
            <a:miter lim="800000"/>
            <a:headEnd/>
            <a:tailEnd/>
          </a:ln>
        </p:spPr>
      </p:pic>
      <p:sp>
        <p:nvSpPr>
          <p:cNvPr id="78851" name="ZoneTexte 4"/>
          <p:cNvSpPr txBox="1">
            <a:spLocks noChangeArrowheads="1"/>
          </p:cNvSpPr>
          <p:nvPr/>
        </p:nvSpPr>
        <p:spPr bwMode="auto">
          <a:xfrm>
            <a:off x="4002088" y="947738"/>
            <a:ext cx="5487987" cy="738187"/>
          </a:xfrm>
          <a:prstGeom prst="rect">
            <a:avLst/>
          </a:prstGeom>
          <a:noFill/>
          <a:ln w="9525">
            <a:noFill/>
            <a:miter lim="800000"/>
            <a:headEnd/>
            <a:tailEnd/>
          </a:ln>
        </p:spPr>
        <p:txBody>
          <a:bodyPr wrap="none">
            <a:spAutoFit/>
          </a:bodyPr>
          <a:lstStyle/>
          <a:p>
            <a:r>
              <a:rPr lang="fr-FR"/>
              <a:t>Quelques applications</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490" name="Picture 2"/>
          <p:cNvPicPr>
            <a:picLocks noChangeAspect="1"/>
          </p:cNvPicPr>
          <p:nvPr/>
        </p:nvPicPr>
        <p:blipFill>
          <a:blip r:embed="rId3" cstate="print"/>
          <a:srcRect/>
          <a:stretch>
            <a:fillRect/>
          </a:stretch>
        </p:blipFill>
        <p:spPr bwMode="auto">
          <a:xfrm>
            <a:off x="1501775" y="733425"/>
            <a:ext cx="9610725" cy="914400"/>
          </a:xfrm>
          <a:prstGeom prst="rect">
            <a:avLst/>
          </a:prstGeom>
          <a:noFill/>
          <a:ln w="25400">
            <a:noFill/>
            <a:miter lim="800000"/>
            <a:headEnd/>
            <a:tailEnd/>
          </a:ln>
        </p:spPr>
      </p:pic>
      <p:pic>
        <p:nvPicPr>
          <p:cNvPr id="319491" name="Picture 3"/>
          <p:cNvPicPr>
            <a:picLocks noChangeAspect="1"/>
          </p:cNvPicPr>
          <p:nvPr/>
        </p:nvPicPr>
        <p:blipFill>
          <a:blip r:embed="rId4" cstate="print"/>
          <a:srcRect/>
          <a:stretch>
            <a:fillRect/>
          </a:stretch>
        </p:blipFill>
        <p:spPr bwMode="auto">
          <a:xfrm>
            <a:off x="358775" y="2233613"/>
            <a:ext cx="11849100" cy="1543050"/>
          </a:xfrm>
          <a:prstGeom prst="rect">
            <a:avLst/>
          </a:prstGeom>
          <a:noFill/>
          <a:ln w="25400">
            <a:noFill/>
            <a:miter lim="800000"/>
            <a:headEnd/>
            <a:tailEnd/>
          </a:ln>
        </p:spPr>
      </p:pic>
      <p:pic>
        <p:nvPicPr>
          <p:cNvPr id="319492" name="Picture 4"/>
          <p:cNvPicPr>
            <a:picLocks noChangeAspect="1"/>
          </p:cNvPicPr>
          <p:nvPr/>
        </p:nvPicPr>
        <p:blipFill>
          <a:blip r:embed="rId5" cstate="print"/>
          <a:srcRect/>
          <a:stretch>
            <a:fillRect/>
          </a:stretch>
        </p:blipFill>
        <p:spPr bwMode="auto">
          <a:xfrm>
            <a:off x="534988" y="4143375"/>
            <a:ext cx="11934825" cy="146685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9490"/>
                                        </p:tgtEl>
                                        <p:attrNameLst>
                                          <p:attrName>style.visibility</p:attrName>
                                        </p:attrNameLst>
                                      </p:cBhvr>
                                      <p:to>
                                        <p:strVal val="visible"/>
                                      </p:to>
                                    </p:set>
                                    <p:anim calcmode="lin" valueType="num">
                                      <p:cBhvr additive="base">
                                        <p:cTn id="7" dur="500" fill="hold"/>
                                        <p:tgtEl>
                                          <p:spTgt spid="319490"/>
                                        </p:tgtEl>
                                        <p:attrNameLst>
                                          <p:attrName>ppt_x</p:attrName>
                                        </p:attrNameLst>
                                      </p:cBhvr>
                                      <p:tavLst>
                                        <p:tav tm="0">
                                          <p:val>
                                            <p:strVal val="#ppt_x"/>
                                          </p:val>
                                        </p:tav>
                                        <p:tav tm="100000">
                                          <p:val>
                                            <p:strVal val="#ppt_x"/>
                                          </p:val>
                                        </p:tav>
                                      </p:tavLst>
                                    </p:anim>
                                    <p:anim calcmode="lin" valueType="num">
                                      <p:cBhvr additive="base">
                                        <p:cTn id="8" dur="500" fill="hold"/>
                                        <p:tgtEl>
                                          <p:spTgt spid="3194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9491"/>
                                        </p:tgtEl>
                                        <p:attrNameLst>
                                          <p:attrName>style.visibility</p:attrName>
                                        </p:attrNameLst>
                                      </p:cBhvr>
                                      <p:to>
                                        <p:strVal val="visible"/>
                                      </p:to>
                                    </p:set>
                                    <p:anim calcmode="lin" valueType="num">
                                      <p:cBhvr additive="base">
                                        <p:cTn id="13" dur="500" fill="hold"/>
                                        <p:tgtEl>
                                          <p:spTgt spid="319491"/>
                                        </p:tgtEl>
                                        <p:attrNameLst>
                                          <p:attrName>ppt_x</p:attrName>
                                        </p:attrNameLst>
                                      </p:cBhvr>
                                      <p:tavLst>
                                        <p:tav tm="0">
                                          <p:val>
                                            <p:strVal val="#ppt_x"/>
                                          </p:val>
                                        </p:tav>
                                        <p:tav tm="100000">
                                          <p:val>
                                            <p:strVal val="#ppt_x"/>
                                          </p:val>
                                        </p:tav>
                                      </p:tavLst>
                                    </p:anim>
                                    <p:anim calcmode="lin" valueType="num">
                                      <p:cBhvr additive="base">
                                        <p:cTn id="14" dur="500" fill="hold"/>
                                        <p:tgtEl>
                                          <p:spTgt spid="3194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9492"/>
                                        </p:tgtEl>
                                        <p:attrNameLst>
                                          <p:attrName>style.visibility</p:attrName>
                                        </p:attrNameLst>
                                      </p:cBhvr>
                                      <p:to>
                                        <p:strVal val="visible"/>
                                      </p:to>
                                    </p:set>
                                    <p:anim calcmode="lin" valueType="num">
                                      <p:cBhvr additive="base">
                                        <p:cTn id="19" dur="500" fill="hold"/>
                                        <p:tgtEl>
                                          <p:spTgt spid="319492"/>
                                        </p:tgtEl>
                                        <p:attrNameLst>
                                          <p:attrName>ppt_x</p:attrName>
                                        </p:attrNameLst>
                                      </p:cBhvr>
                                      <p:tavLst>
                                        <p:tav tm="0">
                                          <p:val>
                                            <p:strVal val="#ppt_x"/>
                                          </p:val>
                                        </p:tav>
                                        <p:tav tm="100000">
                                          <p:val>
                                            <p:strVal val="#ppt_x"/>
                                          </p:val>
                                        </p:tav>
                                      </p:tavLst>
                                    </p:anim>
                                    <p:anim calcmode="lin" valueType="num">
                                      <p:cBhvr additive="base">
                                        <p:cTn id="20" dur="500" fill="hold"/>
                                        <p:tgtEl>
                                          <p:spTgt spid="319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p:cNvPicPr>
          <p:nvPr/>
        </p:nvPicPr>
        <p:blipFill>
          <a:blip r:embed="rId3" cstate="print"/>
          <a:srcRect/>
          <a:stretch>
            <a:fillRect/>
          </a:stretch>
        </p:blipFill>
        <p:spPr bwMode="auto">
          <a:xfrm>
            <a:off x="715963" y="733425"/>
            <a:ext cx="11563350" cy="1724025"/>
          </a:xfrm>
          <a:prstGeom prst="rect">
            <a:avLst/>
          </a:prstGeom>
          <a:noFill/>
          <a:ln w="25400">
            <a:noFill/>
            <a:miter lim="800000"/>
            <a:headEnd/>
            <a:tailEnd/>
          </a:ln>
        </p:spPr>
      </p:pic>
      <p:pic>
        <p:nvPicPr>
          <p:cNvPr id="320514" name="Picture 2"/>
          <p:cNvPicPr>
            <a:picLocks noChangeAspect="1"/>
          </p:cNvPicPr>
          <p:nvPr/>
        </p:nvPicPr>
        <p:blipFill>
          <a:blip r:embed="rId4" cstate="print"/>
          <a:srcRect/>
          <a:stretch>
            <a:fillRect/>
          </a:stretch>
        </p:blipFill>
        <p:spPr bwMode="auto">
          <a:xfrm>
            <a:off x="2144713" y="2090738"/>
            <a:ext cx="9163050" cy="895350"/>
          </a:xfrm>
          <a:prstGeom prst="rect">
            <a:avLst/>
          </a:prstGeom>
          <a:noFill/>
          <a:ln w="25400">
            <a:noFill/>
            <a:miter lim="800000"/>
            <a:headEnd/>
            <a:tailEnd/>
          </a:ln>
        </p:spPr>
      </p:pic>
      <p:pic>
        <p:nvPicPr>
          <p:cNvPr id="320515" name="Picture 3"/>
          <p:cNvPicPr>
            <a:picLocks noChangeAspect="1"/>
          </p:cNvPicPr>
          <p:nvPr/>
        </p:nvPicPr>
        <p:blipFill>
          <a:blip r:embed="rId5" cstate="print"/>
          <a:srcRect/>
          <a:stretch>
            <a:fillRect/>
          </a:stretch>
        </p:blipFill>
        <p:spPr bwMode="auto">
          <a:xfrm>
            <a:off x="558800" y="4024313"/>
            <a:ext cx="11887200" cy="1704975"/>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0514"/>
                                        </p:tgtEl>
                                        <p:attrNameLst>
                                          <p:attrName>style.visibility</p:attrName>
                                        </p:attrNameLst>
                                      </p:cBhvr>
                                      <p:to>
                                        <p:strVal val="visible"/>
                                      </p:to>
                                    </p:set>
                                    <p:anim calcmode="lin" valueType="num">
                                      <p:cBhvr additive="base">
                                        <p:cTn id="13" dur="500" fill="hold"/>
                                        <p:tgtEl>
                                          <p:spTgt spid="320514"/>
                                        </p:tgtEl>
                                        <p:attrNameLst>
                                          <p:attrName>ppt_x</p:attrName>
                                        </p:attrNameLst>
                                      </p:cBhvr>
                                      <p:tavLst>
                                        <p:tav tm="0">
                                          <p:val>
                                            <p:strVal val="#ppt_x"/>
                                          </p:val>
                                        </p:tav>
                                        <p:tav tm="100000">
                                          <p:val>
                                            <p:strVal val="#ppt_x"/>
                                          </p:val>
                                        </p:tav>
                                      </p:tavLst>
                                    </p:anim>
                                    <p:anim calcmode="lin" valueType="num">
                                      <p:cBhvr additive="base">
                                        <p:cTn id="14" dur="500" fill="hold"/>
                                        <p:tgtEl>
                                          <p:spTgt spid="3205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0515"/>
                                        </p:tgtEl>
                                        <p:attrNameLst>
                                          <p:attrName>style.visibility</p:attrName>
                                        </p:attrNameLst>
                                      </p:cBhvr>
                                      <p:to>
                                        <p:strVal val="visible"/>
                                      </p:to>
                                    </p:set>
                                    <p:anim calcmode="lin" valueType="num">
                                      <p:cBhvr additive="base">
                                        <p:cTn id="19" dur="500" fill="hold"/>
                                        <p:tgtEl>
                                          <p:spTgt spid="320515"/>
                                        </p:tgtEl>
                                        <p:attrNameLst>
                                          <p:attrName>ppt_x</p:attrName>
                                        </p:attrNameLst>
                                      </p:cBhvr>
                                      <p:tavLst>
                                        <p:tav tm="0">
                                          <p:val>
                                            <p:strVal val="#ppt_x"/>
                                          </p:val>
                                        </p:tav>
                                        <p:tav tm="100000">
                                          <p:val>
                                            <p:strVal val="#ppt_x"/>
                                          </p:val>
                                        </p:tav>
                                      </p:tavLst>
                                    </p:anim>
                                    <p:anim calcmode="lin" valueType="num">
                                      <p:cBhvr additive="base">
                                        <p:cTn id="20" dur="500" fill="hold"/>
                                        <p:tgtEl>
                                          <p:spTgt spid="320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3" cstate="print"/>
          <a:srcRect/>
          <a:stretch>
            <a:fillRect/>
          </a:stretch>
        </p:blipFill>
        <p:spPr bwMode="auto">
          <a:xfrm>
            <a:off x="358775" y="1162050"/>
            <a:ext cx="11915775" cy="4429125"/>
          </a:xfrm>
          <a:prstGeom prst="rect">
            <a:avLst/>
          </a:prstGeom>
          <a:noFill/>
          <a:ln w="25400">
            <a:noFill/>
            <a:miter lim="800000"/>
            <a:headEnd/>
            <a:tailEnd/>
          </a:ln>
        </p:spPr>
      </p:pic>
      <p:sp>
        <p:nvSpPr>
          <p:cNvPr id="81923" name="ZoneTexte 4"/>
          <p:cNvSpPr txBox="1">
            <a:spLocks noChangeArrowheads="1"/>
          </p:cNvSpPr>
          <p:nvPr/>
        </p:nvSpPr>
        <p:spPr bwMode="auto">
          <a:xfrm>
            <a:off x="3930650" y="233363"/>
            <a:ext cx="6084888" cy="738187"/>
          </a:xfrm>
          <a:prstGeom prst="rect">
            <a:avLst/>
          </a:prstGeom>
          <a:noFill/>
          <a:ln w="9525">
            <a:noFill/>
            <a:miter lim="800000"/>
            <a:headEnd/>
            <a:tailEnd/>
          </a:ln>
        </p:spPr>
        <p:txBody>
          <a:bodyPr wrap="none">
            <a:spAutoFit/>
          </a:bodyPr>
          <a:lstStyle/>
          <a:p>
            <a:r>
              <a:rPr lang="fr-FR"/>
              <a:t>Adaptation de puissance</a:t>
            </a:r>
          </a:p>
        </p:txBody>
      </p:sp>
      <p:pic>
        <p:nvPicPr>
          <p:cNvPr id="321539" name="Picture 3"/>
          <p:cNvPicPr>
            <a:picLocks noChangeAspect="1"/>
          </p:cNvPicPr>
          <p:nvPr/>
        </p:nvPicPr>
        <p:blipFill>
          <a:blip r:embed="rId4" cstate="print"/>
          <a:srcRect/>
          <a:stretch>
            <a:fillRect/>
          </a:stretch>
        </p:blipFill>
        <p:spPr bwMode="auto">
          <a:xfrm>
            <a:off x="3573463" y="6591300"/>
            <a:ext cx="4086225" cy="1676400"/>
          </a:xfrm>
          <a:prstGeom prst="rect">
            <a:avLst/>
          </a:prstGeom>
          <a:noFill/>
          <a:ln w="25400">
            <a:noFill/>
            <a:miter lim="800000"/>
            <a:headEnd/>
            <a:tailEnd/>
          </a:ln>
        </p:spPr>
      </p:pic>
      <p:sp>
        <p:nvSpPr>
          <p:cNvPr id="7" name="ZoneTexte 6"/>
          <p:cNvSpPr txBox="1">
            <a:spLocks noChangeArrowheads="1"/>
          </p:cNvSpPr>
          <p:nvPr/>
        </p:nvSpPr>
        <p:spPr bwMode="auto">
          <a:xfrm>
            <a:off x="7288213" y="5734050"/>
            <a:ext cx="5564187" cy="1384300"/>
          </a:xfrm>
          <a:prstGeom prst="rect">
            <a:avLst/>
          </a:prstGeom>
          <a:noFill/>
          <a:ln w="9525">
            <a:noFill/>
            <a:miter lim="800000"/>
            <a:headEnd/>
            <a:tailEnd/>
          </a:ln>
        </p:spPr>
        <p:txBody>
          <a:bodyPr wrap="none">
            <a:spAutoFit/>
          </a:bodyPr>
          <a:lstStyle/>
          <a:p>
            <a:r>
              <a:rPr lang="fr-FR"/>
              <a:t>Calculer le courant i</a:t>
            </a:r>
          </a:p>
          <a:p>
            <a:r>
              <a:rPr lang="fr-FR"/>
              <a:t>et puis la puissance P </a:t>
            </a:r>
          </a:p>
        </p:txBody>
      </p:sp>
      <p:sp>
        <p:nvSpPr>
          <p:cNvPr id="81926" name="ZoneTexte 5"/>
          <p:cNvSpPr txBox="1">
            <a:spLocks noChangeArrowheads="1"/>
          </p:cNvSpPr>
          <p:nvPr/>
        </p:nvSpPr>
        <p:spPr bwMode="auto">
          <a:xfrm>
            <a:off x="9288463" y="2376488"/>
            <a:ext cx="2747962" cy="400050"/>
          </a:xfrm>
          <a:prstGeom prst="rect">
            <a:avLst/>
          </a:prstGeom>
          <a:noFill/>
          <a:ln w="9525">
            <a:noFill/>
            <a:miter lim="800000"/>
            <a:headEnd/>
            <a:tailEnd/>
          </a:ln>
        </p:spPr>
        <p:txBody>
          <a:bodyPr wrap="none">
            <a:spAutoFit/>
          </a:bodyPr>
          <a:lstStyle/>
          <a:p>
            <a:r>
              <a:rPr lang="fr-FR" sz="2000"/>
              <a:t>Feuille TD2 question 9</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1539"/>
                                        </p:tgtEl>
                                        <p:attrNameLst>
                                          <p:attrName>style.visibility</p:attrName>
                                        </p:attrNameLst>
                                      </p:cBhvr>
                                      <p:to>
                                        <p:strVal val="visible"/>
                                      </p:to>
                                    </p:set>
                                    <p:anim calcmode="lin" valueType="num">
                                      <p:cBhvr additive="base">
                                        <p:cTn id="13" dur="500" fill="hold"/>
                                        <p:tgtEl>
                                          <p:spTgt spid="321539"/>
                                        </p:tgtEl>
                                        <p:attrNameLst>
                                          <p:attrName>ppt_x</p:attrName>
                                        </p:attrNameLst>
                                      </p:cBhvr>
                                      <p:tavLst>
                                        <p:tav tm="0">
                                          <p:val>
                                            <p:strVal val="#ppt_x"/>
                                          </p:val>
                                        </p:tav>
                                        <p:tav tm="100000">
                                          <p:val>
                                            <p:strVal val="#ppt_x"/>
                                          </p:val>
                                        </p:tav>
                                      </p:tavLst>
                                    </p:anim>
                                    <p:anim calcmode="lin" valueType="num">
                                      <p:cBhvr additive="base">
                                        <p:cTn id="14" dur="500" fill="hold"/>
                                        <p:tgtEl>
                                          <p:spTgt spid="321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4" name="Picture 4"/>
          <p:cNvPicPr>
            <a:picLocks noChangeAspect="1"/>
          </p:cNvPicPr>
          <p:nvPr/>
        </p:nvPicPr>
        <p:blipFill>
          <a:blip r:embed="rId3" cstate="print"/>
          <a:srcRect/>
          <a:stretch>
            <a:fillRect/>
          </a:stretch>
        </p:blipFill>
        <p:spPr bwMode="auto">
          <a:xfrm>
            <a:off x="1716088" y="733425"/>
            <a:ext cx="9334500" cy="6153150"/>
          </a:xfrm>
          <a:prstGeom prst="rect">
            <a:avLst/>
          </a:prstGeom>
          <a:noFill/>
          <a:ln w="25400">
            <a:noFill/>
            <a:miter lim="800000"/>
            <a:headEnd/>
            <a:tailEnd/>
          </a:ln>
        </p:spPr>
      </p:pic>
      <p:sp>
        <p:nvSpPr>
          <p:cNvPr id="7" name="ZoneTexte 6"/>
          <p:cNvSpPr txBox="1">
            <a:spLocks noChangeArrowheads="1"/>
          </p:cNvSpPr>
          <p:nvPr/>
        </p:nvSpPr>
        <p:spPr bwMode="auto">
          <a:xfrm>
            <a:off x="1858963" y="2376488"/>
            <a:ext cx="8689975" cy="738187"/>
          </a:xfrm>
          <a:prstGeom prst="rect">
            <a:avLst/>
          </a:prstGeom>
          <a:noFill/>
          <a:ln w="9525">
            <a:noFill/>
            <a:miter lim="800000"/>
            <a:headEnd/>
            <a:tailEnd/>
          </a:ln>
        </p:spPr>
        <p:txBody>
          <a:bodyPr wrap="none">
            <a:spAutoFit/>
          </a:bodyPr>
          <a:lstStyle/>
          <a:p>
            <a:r>
              <a:rPr lang="fr-FR"/>
              <a:t>Quelle est l’allure de la courbe P(R)</a:t>
            </a:r>
          </a:p>
        </p:txBody>
      </p:sp>
      <p:sp>
        <p:nvSpPr>
          <p:cNvPr id="8" name="ZoneTexte 7"/>
          <p:cNvSpPr txBox="1">
            <a:spLocks noChangeArrowheads="1"/>
          </p:cNvSpPr>
          <p:nvPr/>
        </p:nvSpPr>
        <p:spPr bwMode="auto">
          <a:xfrm>
            <a:off x="2716213" y="7662863"/>
            <a:ext cx="9794875" cy="1384300"/>
          </a:xfrm>
          <a:prstGeom prst="rect">
            <a:avLst/>
          </a:prstGeom>
          <a:noFill/>
          <a:ln w="9525">
            <a:noFill/>
            <a:miter lim="800000"/>
            <a:headEnd/>
            <a:tailEnd/>
          </a:ln>
        </p:spPr>
        <p:txBody>
          <a:bodyPr wrap="none">
            <a:spAutoFit/>
          </a:bodyPr>
          <a:lstStyle/>
          <a:p>
            <a:r>
              <a:rPr lang="fr-FR"/>
              <a:t>Pour trouver ce maximum il faut calculer</a:t>
            </a:r>
          </a:p>
          <a:p>
            <a:r>
              <a:rPr lang="fr-FR"/>
              <a:t>la dérivée de P par rapport à 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2564"/>
                                        </p:tgtEl>
                                        <p:attrNameLst>
                                          <p:attrName>style.visibility</p:attrName>
                                        </p:attrNameLst>
                                      </p:cBhvr>
                                      <p:to>
                                        <p:strVal val="visible"/>
                                      </p:to>
                                    </p:set>
                                    <p:anim calcmode="lin" valueType="num">
                                      <p:cBhvr additive="base">
                                        <p:cTn id="13" dur="500" fill="hold"/>
                                        <p:tgtEl>
                                          <p:spTgt spid="322564"/>
                                        </p:tgtEl>
                                        <p:attrNameLst>
                                          <p:attrName>ppt_x</p:attrName>
                                        </p:attrNameLst>
                                      </p:cBhvr>
                                      <p:tavLst>
                                        <p:tav tm="0">
                                          <p:val>
                                            <p:strVal val="#ppt_x"/>
                                          </p:val>
                                        </p:tav>
                                        <p:tav tm="100000">
                                          <p:val>
                                            <p:strVal val="#ppt_x"/>
                                          </p:val>
                                        </p:tav>
                                      </p:tavLst>
                                    </p:anim>
                                    <p:anim calcmode="lin" valueType="num">
                                      <p:cBhvr additive="base">
                                        <p:cTn id="14" dur="500" fill="hold"/>
                                        <p:tgtEl>
                                          <p:spTgt spid="32256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xit" presetSubtype="4" fill="hold" grpId="1" nodeType="afterEffect">
                                  <p:stCondLst>
                                    <p:cond delay="0"/>
                                  </p:stCondLst>
                                  <p:childTnLst>
                                    <p:anim calcmode="lin" valueType="num">
                                      <p:cBhvr additive="base">
                                        <p:cTn id="17" dur="500"/>
                                        <p:tgtEl>
                                          <p:spTgt spid="7"/>
                                        </p:tgtEl>
                                        <p:attrNameLst>
                                          <p:attrName>ppt_x</p:attrName>
                                        </p:attrNameLst>
                                      </p:cBhvr>
                                      <p:tavLst>
                                        <p:tav tm="0">
                                          <p:val>
                                            <p:strVal val="ppt_x"/>
                                          </p:val>
                                        </p:tav>
                                        <p:tav tm="100000">
                                          <p:val>
                                            <p:strVal val="ppt_x"/>
                                          </p:val>
                                        </p:tav>
                                      </p:tavLst>
                                    </p:anim>
                                    <p:anim calcmode="lin" valueType="num">
                                      <p:cBhvr additive="base">
                                        <p:cTn id="18" dur="500"/>
                                        <p:tgtEl>
                                          <p:spTgt spid="7"/>
                                        </p:tgtEl>
                                        <p:attrNameLst>
                                          <p:attrName>ppt_y</p:attrName>
                                        </p:attrNameLst>
                                      </p:cBhvr>
                                      <p:tavLst>
                                        <p:tav tm="0">
                                          <p:val>
                                            <p:strVal val="ppt_y"/>
                                          </p:val>
                                        </p:tav>
                                        <p:tav tm="100000">
                                          <p:val>
                                            <p:strVal val="1+ppt_h/2"/>
                                          </p:val>
                                        </p:tav>
                                      </p:tavLst>
                                    </p:anim>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rcRect/>
          <a:stretch>
            <a:fillRect/>
          </a:stretch>
        </p:blipFill>
        <p:spPr bwMode="auto">
          <a:xfrm>
            <a:off x="3930650" y="1019175"/>
            <a:ext cx="4895850" cy="1152525"/>
          </a:xfrm>
          <a:prstGeom prst="rect">
            <a:avLst/>
          </a:prstGeom>
          <a:noFill/>
          <a:ln w="25400">
            <a:noFill/>
            <a:miter lim="800000"/>
            <a:headEnd/>
            <a:tailEnd/>
          </a:ln>
        </p:spPr>
      </p:pic>
      <p:pic>
        <p:nvPicPr>
          <p:cNvPr id="323586" name="Picture 2"/>
          <p:cNvPicPr>
            <a:picLocks noChangeAspect="1"/>
          </p:cNvPicPr>
          <p:nvPr/>
        </p:nvPicPr>
        <p:blipFill>
          <a:blip r:embed="rId4" cstate="print"/>
          <a:srcRect/>
          <a:stretch>
            <a:fillRect/>
          </a:stretch>
        </p:blipFill>
        <p:spPr bwMode="auto">
          <a:xfrm>
            <a:off x="3573463" y="2876550"/>
            <a:ext cx="5210175" cy="933450"/>
          </a:xfrm>
          <a:prstGeom prst="rect">
            <a:avLst/>
          </a:prstGeom>
          <a:noFill/>
          <a:ln w="25400">
            <a:noFill/>
            <a:miter lim="800000"/>
            <a:headEnd/>
            <a:tailEnd/>
          </a:ln>
        </p:spPr>
      </p:pic>
      <p:sp>
        <p:nvSpPr>
          <p:cNvPr id="6" name="ZoneTexte 5"/>
          <p:cNvSpPr txBox="1">
            <a:spLocks noChangeArrowheads="1"/>
          </p:cNvSpPr>
          <p:nvPr/>
        </p:nvSpPr>
        <p:spPr bwMode="auto">
          <a:xfrm>
            <a:off x="2001838" y="4519613"/>
            <a:ext cx="5275262" cy="738187"/>
          </a:xfrm>
          <a:prstGeom prst="rect">
            <a:avLst/>
          </a:prstGeom>
          <a:noFill/>
          <a:ln w="9525">
            <a:noFill/>
            <a:miter lim="800000"/>
            <a:headEnd/>
            <a:tailEnd/>
          </a:ln>
        </p:spPr>
        <p:txBody>
          <a:bodyPr wrap="none">
            <a:spAutoFit/>
          </a:bodyPr>
          <a:lstStyle/>
          <a:p>
            <a:r>
              <a:rPr lang="fr-FR"/>
              <a:t>Puissance maximale:</a:t>
            </a:r>
          </a:p>
        </p:txBody>
      </p:sp>
      <p:pic>
        <p:nvPicPr>
          <p:cNvPr id="323587" name="Picture 3"/>
          <p:cNvPicPr>
            <a:picLocks noChangeAspect="1"/>
          </p:cNvPicPr>
          <p:nvPr/>
        </p:nvPicPr>
        <p:blipFill>
          <a:blip r:embed="rId5" cstate="print"/>
          <a:srcRect/>
          <a:stretch>
            <a:fillRect/>
          </a:stretch>
        </p:blipFill>
        <p:spPr bwMode="auto">
          <a:xfrm>
            <a:off x="7859713" y="4162425"/>
            <a:ext cx="3733800" cy="1257300"/>
          </a:xfrm>
          <a:prstGeom prst="rect">
            <a:avLst/>
          </a:prstGeom>
          <a:noFill/>
          <a:ln w="25400">
            <a:noFill/>
            <a:miter lim="800000"/>
            <a:headEnd/>
            <a:tailEnd/>
          </a:ln>
        </p:spPr>
      </p:pic>
      <p:sp>
        <p:nvSpPr>
          <p:cNvPr id="8" name="ZoneTexte 7"/>
          <p:cNvSpPr txBox="1">
            <a:spLocks noChangeArrowheads="1"/>
          </p:cNvSpPr>
          <p:nvPr/>
        </p:nvSpPr>
        <p:spPr bwMode="auto">
          <a:xfrm>
            <a:off x="1644650" y="6877050"/>
            <a:ext cx="5815013" cy="738188"/>
          </a:xfrm>
          <a:prstGeom prst="rect">
            <a:avLst/>
          </a:prstGeom>
          <a:noFill/>
          <a:ln w="9525">
            <a:noFill/>
            <a:miter lim="800000"/>
            <a:headEnd/>
            <a:tailEnd/>
          </a:ln>
        </p:spPr>
        <p:txBody>
          <a:bodyPr wrap="none">
            <a:spAutoFit/>
          </a:bodyPr>
          <a:lstStyle/>
          <a:p>
            <a:r>
              <a:rPr lang="fr-FR"/>
              <a:t>Le rendement du circuit</a:t>
            </a:r>
          </a:p>
        </p:txBody>
      </p:sp>
      <p:pic>
        <p:nvPicPr>
          <p:cNvPr id="323588" name="Picture 4"/>
          <p:cNvPicPr>
            <a:picLocks noChangeAspect="1"/>
          </p:cNvPicPr>
          <p:nvPr/>
        </p:nvPicPr>
        <p:blipFill>
          <a:blip r:embed="rId6" cstate="print"/>
          <a:srcRect/>
          <a:stretch>
            <a:fillRect/>
          </a:stretch>
        </p:blipFill>
        <p:spPr bwMode="auto">
          <a:xfrm>
            <a:off x="8502650" y="6662738"/>
            <a:ext cx="1724025" cy="1266825"/>
          </a:xfrm>
          <a:prstGeom prst="rect">
            <a:avLst/>
          </a:prstGeom>
          <a:noFill/>
          <a:ln w="25400">
            <a:noFill/>
            <a:miter lim="800000"/>
            <a:headEnd/>
            <a:tailEnd/>
          </a:ln>
        </p:spPr>
      </p:pic>
      <p:pic>
        <p:nvPicPr>
          <p:cNvPr id="323589" name="Picture 5"/>
          <p:cNvPicPr>
            <a:picLocks noChangeAspect="1"/>
          </p:cNvPicPr>
          <p:nvPr/>
        </p:nvPicPr>
        <p:blipFill>
          <a:blip r:embed="rId7" cstate="print"/>
          <a:srcRect/>
          <a:stretch>
            <a:fillRect/>
          </a:stretch>
        </p:blipFill>
        <p:spPr bwMode="auto">
          <a:xfrm>
            <a:off x="10288588" y="6519863"/>
            <a:ext cx="2409825" cy="179070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3586"/>
                                        </p:tgtEl>
                                        <p:attrNameLst>
                                          <p:attrName>style.visibility</p:attrName>
                                        </p:attrNameLst>
                                      </p:cBhvr>
                                      <p:to>
                                        <p:strVal val="visible"/>
                                      </p:to>
                                    </p:set>
                                    <p:anim calcmode="lin" valueType="num">
                                      <p:cBhvr additive="base">
                                        <p:cTn id="13" dur="500" fill="hold"/>
                                        <p:tgtEl>
                                          <p:spTgt spid="323586"/>
                                        </p:tgtEl>
                                        <p:attrNameLst>
                                          <p:attrName>ppt_x</p:attrName>
                                        </p:attrNameLst>
                                      </p:cBhvr>
                                      <p:tavLst>
                                        <p:tav tm="0">
                                          <p:val>
                                            <p:strVal val="#ppt_x"/>
                                          </p:val>
                                        </p:tav>
                                        <p:tav tm="100000">
                                          <p:val>
                                            <p:strVal val="#ppt_x"/>
                                          </p:val>
                                        </p:tav>
                                      </p:tavLst>
                                    </p:anim>
                                    <p:anim calcmode="lin" valueType="num">
                                      <p:cBhvr additive="base">
                                        <p:cTn id="14" dur="500" fill="hold"/>
                                        <p:tgtEl>
                                          <p:spTgt spid="3235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3587"/>
                                        </p:tgtEl>
                                        <p:attrNameLst>
                                          <p:attrName>style.visibility</p:attrName>
                                        </p:attrNameLst>
                                      </p:cBhvr>
                                      <p:to>
                                        <p:strVal val="visible"/>
                                      </p:to>
                                    </p:set>
                                    <p:anim calcmode="lin" valueType="num">
                                      <p:cBhvr additive="base">
                                        <p:cTn id="25" dur="500" fill="hold"/>
                                        <p:tgtEl>
                                          <p:spTgt spid="323587"/>
                                        </p:tgtEl>
                                        <p:attrNameLst>
                                          <p:attrName>ppt_x</p:attrName>
                                        </p:attrNameLst>
                                      </p:cBhvr>
                                      <p:tavLst>
                                        <p:tav tm="0">
                                          <p:val>
                                            <p:strVal val="#ppt_x"/>
                                          </p:val>
                                        </p:tav>
                                        <p:tav tm="100000">
                                          <p:val>
                                            <p:strVal val="#ppt_x"/>
                                          </p:val>
                                        </p:tav>
                                      </p:tavLst>
                                    </p:anim>
                                    <p:anim calcmode="lin" valueType="num">
                                      <p:cBhvr additive="base">
                                        <p:cTn id="26" dur="500" fill="hold"/>
                                        <p:tgtEl>
                                          <p:spTgt spid="32358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3588"/>
                                        </p:tgtEl>
                                        <p:attrNameLst>
                                          <p:attrName>style.visibility</p:attrName>
                                        </p:attrNameLst>
                                      </p:cBhvr>
                                      <p:to>
                                        <p:strVal val="visible"/>
                                      </p:to>
                                    </p:set>
                                    <p:anim calcmode="lin" valueType="num">
                                      <p:cBhvr additive="base">
                                        <p:cTn id="37" dur="500" fill="hold"/>
                                        <p:tgtEl>
                                          <p:spTgt spid="323588"/>
                                        </p:tgtEl>
                                        <p:attrNameLst>
                                          <p:attrName>ppt_x</p:attrName>
                                        </p:attrNameLst>
                                      </p:cBhvr>
                                      <p:tavLst>
                                        <p:tav tm="0">
                                          <p:val>
                                            <p:strVal val="#ppt_x"/>
                                          </p:val>
                                        </p:tav>
                                        <p:tav tm="100000">
                                          <p:val>
                                            <p:strVal val="#ppt_x"/>
                                          </p:val>
                                        </p:tav>
                                      </p:tavLst>
                                    </p:anim>
                                    <p:anim calcmode="lin" valueType="num">
                                      <p:cBhvr additive="base">
                                        <p:cTn id="38" dur="500" fill="hold"/>
                                        <p:tgtEl>
                                          <p:spTgt spid="32358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23589"/>
                                        </p:tgtEl>
                                        <p:attrNameLst>
                                          <p:attrName>style.visibility</p:attrName>
                                        </p:attrNameLst>
                                      </p:cBhvr>
                                      <p:to>
                                        <p:strVal val="visible"/>
                                      </p:to>
                                    </p:set>
                                    <p:anim calcmode="lin" valueType="num">
                                      <p:cBhvr additive="base">
                                        <p:cTn id="43" dur="500" fill="hold"/>
                                        <p:tgtEl>
                                          <p:spTgt spid="323589"/>
                                        </p:tgtEl>
                                        <p:attrNameLst>
                                          <p:attrName>ppt_x</p:attrName>
                                        </p:attrNameLst>
                                      </p:cBhvr>
                                      <p:tavLst>
                                        <p:tav tm="0">
                                          <p:val>
                                            <p:strVal val="#ppt_x"/>
                                          </p:val>
                                        </p:tav>
                                        <p:tav tm="100000">
                                          <p:val>
                                            <p:strVal val="#ppt_x"/>
                                          </p:val>
                                        </p:tav>
                                      </p:tavLst>
                                    </p:anim>
                                    <p:anim calcmode="lin" valueType="num">
                                      <p:cBhvr additive="base">
                                        <p:cTn id="44" dur="500" fill="hold"/>
                                        <p:tgtEl>
                                          <p:spTgt spid="323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p:cNvSpPr>
            <a:spLocks noGrp="1" noChangeArrowheads="1"/>
          </p:cNvSpPr>
          <p:nvPr>
            <p:ph type="title"/>
          </p:nvPr>
        </p:nvSpPr>
        <p:spPr>
          <a:xfrm>
            <a:off x="38100" y="254000"/>
            <a:ext cx="12903200" cy="4076700"/>
          </a:xfrm>
        </p:spPr>
        <p:txBody>
          <a:bodyPr/>
          <a:lstStyle/>
          <a:p>
            <a:pPr eaLnBrk="1" hangingPunct="1"/>
            <a:r>
              <a:rPr lang="en-US" smtClean="0"/>
              <a:t>II. Circuits électriques</a:t>
            </a:r>
            <a:br>
              <a:rPr lang="en-US" smtClean="0"/>
            </a:br>
            <a:r>
              <a:rPr lang="en-US" smtClean="0"/>
              <a:t>(courant continu)</a:t>
            </a:r>
          </a:p>
        </p:txBody>
      </p:sp>
      <p:pic>
        <p:nvPicPr>
          <p:cNvPr id="84995" name="Picture 2"/>
          <p:cNvPicPr>
            <a:picLocks noChangeAspect="1" noChangeArrowheads="1"/>
          </p:cNvPicPr>
          <p:nvPr/>
        </p:nvPicPr>
        <p:blipFill>
          <a:blip r:embed="rId3" cstate="print"/>
          <a:srcRect/>
          <a:stretch>
            <a:fillRect/>
          </a:stretch>
        </p:blipFill>
        <p:spPr bwMode="auto">
          <a:xfrm>
            <a:off x="7216775" y="6591300"/>
            <a:ext cx="4699000" cy="2911475"/>
          </a:xfrm>
          <a:prstGeom prst="rect">
            <a:avLst/>
          </a:prstGeom>
          <a:noFill/>
          <a:ln w="12700">
            <a:noFill/>
            <a:miter lim="800000"/>
            <a:headEnd/>
            <a:tailEnd/>
          </a:ln>
        </p:spPr>
      </p:pic>
      <p:sp>
        <p:nvSpPr>
          <p:cNvPr id="84996" name="Rectangle 3"/>
          <p:cNvSpPr>
            <a:spLocks/>
          </p:cNvSpPr>
          <p:nvPr/>
        </p:nvSpPr>
        <p:spPr bwMode="auto">
          <a:xfrm>
            <a:off x="430213" y="8020050"/>
            <a:ext cx="6645275" cy="369888"/>
          </a:xfrm>
          <a:prstGeom prst="rect">
            <a:avLst/>
          </a:prstGeom>
          <a:noFill/>
          <a:ln w="12700">
            <a:noFill/>
            <a:miter lim="800000"/>
            <a:headEnd/>
            <a:tailEnd/>
          </a:ln>
        </p:spPr>
        <p:txBody>
          <a:bodyPr wrap="none" lIns="0" tIns="0" rIns="0" bIns="0" anchor="ctr">
            <a:spAutoFit/>
          </a:bodyPr>
          <a:lstStyle/>
          <a:p>
            <a:r>
              <a:rPr lang="en-US" sz="2400" dirty="0" err="1">
                <a:solidFill>
                  <a:schemeClr val="tx1"/>
                </a:solidFill>
                <a:ea typeface="Gill Sans" charset="0"/>
                <a:cs typeface="Gill Sans" charset="0"/>
              </a:rPr>
              <a:t>Exemple</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schéma</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électrique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d’une</a:t>
            </a:r>
            <a:r>
              <a:rPr lang="en-US" sz="2400" dirty="0">
                <a:solidFill>
                  <a:schemeClr val="tx1"/>
                </a:solidFill>
                <a:ea typeface="Gill Sans" charset="0"/>
                <a:cs typeface="Gill Sans" charset="0"/>
              </a:rPr>
              <a:t> automobile</a:t>
            </a:r>
          </a:p>
        </p:txBody>
      </p:sp>
      <p:pic>
        <p:nvPicPr>
          <p:cNvPr id="84997" name="Picture 5"/>
          <p:cNvPicPr>
            <a:picLocks noChangeAspect="1"/>
          </p:cNvPicPr>
          <p:nvPr/>
        </p:nvPicPr>
        <p:blipFill>
          <a:blip r:embed="rId4" cstate="print"/>
          <a:srcRect/>
          <a:stretch>
            <a:fillRect/>
          </a:stretch>
        </p:blipFill>
        <p:spPr bwMode="auto">
          <a:xfrm>
            <a:off x="2287588" y="3733800"/>
            <a:ext cx="7788275" cy="2979738"/>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86021" name="Line 4"/>
          <p:cNvSpPr>
            <a:spLocks noChangeShapeType="1"/>
          </p:cNvSpPr>
          <p:nvPr/>
        </p:nvSpPr>
        <p:spPr bwMode="auto">
          <a:xfrm>
            <a:off x="207963" y="9366250"/>
            <a:ext cx="12482512" cy="0"/>
          </a:xfrm>
          <a:prstGeom prst="line">
            <a:avLst/>
          </a:prstGeom>
          <a:noFill/>
          <a:ln w="12700">
            <a:solidFill>
              <a:srgbClr val="471400"/>
            </a:solidFill>
            <a:round/>
            <a:headEnd/>
            <a:tailEnd/>
          </a:ln>
        </p:spPr>
        <p:txBody>
          <a:bodyPr/>
          <a:lstStyle/>
          <a:p>
            <a:endParaRPr lang="fr-FR"/>
          </a:p>
        </p:txBody>
      </p:sp>
      <p:sp>
        <p:nvSpPr>
          <p:cNvPr id="86022"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FDAF3D1F-8CC9-401F-82CC-D9E2BAA8763B}" type="slidenum">
              <a:rPr lang="en-US" sz="1800">
                <a:solidFill>
                  <a:schemeClr val="tx1"/>
                </a:solidFill>
                <a:ea typeface="Gill Sans" charset="0"/>
                <a:cs typeface="Gill Sans" charset="0"/>
              </a:rPr>
              <a:pPr/>
              <a:t>59</a:t>
            </a:fld>
            <a:endParaRPr lang="en-US" sz="1800">
              <a:solidFill>
                <a:schemeClr val="tx1"/>
              </a:solidFill>
              <a:ea typeface="Gill Sans" charset="0"/>
              <a:cs typeface="Gill Sans" charset="0"/>
            </a:endParaRPr>
          </a:p>
        </p:txBody>
      </p:sp>
      <p:sp>
        <p:nvSpPr>
          <p:cNvPr id="86024" name="Rectangle 7"/>
          <p:cNvSpPr>
            <a:spLocks/>
          </p:cNvSpPr>
          <p:nvPr/>
        </p:nvSpPr>
        <p:spPr bwMode="auto">
          <a:xfrm>
            <a:off x="397775" y="856734"/>
            <a:ext cx="1947649" cy="369332"/>
          </a:xfrm>
          <a:prstGeom prst="rect">
            <a:avLst/>
          </a:prstGeom>
          <a:noFill/>
          <a:ln w="12700">
            <a:noFill/>
            <a:miter lim="800000"/>
            <a:headEnd/>
            <a:tailEnd/>
          </a:ln>
        </p:spPr>
        <p:txBody>
          <a:bodyPr wrap="none" lIns="0" tIns="0" rIns="0" bIns="0" anchor="ctr">
            <a:spAutoFit/>
          </a:bodyPr>
          <a:lstStyle/>
          <a:p>
            <a:pPr algn="just"/>
            <a:r>
              <a:rPr lang="en-US" sz="2400" b="1" u="sng" dirty="0">
                <a:solidFill>
                  <a:srgbClr val="2B4714"/>
                </a:solidFill>
                <a:ea typeface="Gill Sans" charset="0"/>
                <a:cs typeface="Gill Sans" charset="0"/>
              </a:rPr>
              <a:t>1</a:t>
            </a:r>
            <a:r>
              <a:rPr lang="en-US" sz="2400" b="1" u="sng" dirty="0" smtClean="0">
                <a:solidFill>
                  <a:srgbClr val="2B4714"/>
                </a:solidFill>
                <a:ea typeface="Gill Sans" charset="0"/>
                <a:cs typeface="Gill Sans" charset="0"/>
              </a:rPr>
              <a:t>- </a:t>
            </a:r>
            <a:r>
              <a:rPr lang="en-US" sz="2400" b="1" u="sng" dirty="0" err="1">
                <a:solidFill>
                  <a:srgbClr val="2B4714"/>
                </a:solidFill>
                <a:ea typeface="Gill Sans" charset="0"/>
                <a:cs typeface="Gill Sans" charset="0"/>
              </a:rPr>
              <a:t>Définitions</a:t>
            </a:r>
            <a:endParaRPr lang="en-US" sz="2400" b="1" u="sng" dirty="0">
              <a:solidFill>
                <a:srgbClr val="2B4714"/>
              </a:solidFill>
              <a:ea typeface="Gill Sans" charset="0"/>
              <a:cs typeface="Gill Sans" charset="0"/>
            </a:endParaRPr>
          </a:p>
        </p:txBody>
      </p:sp>
      <p:sp>
        <p:nvSpPr>
          <p:cNvPr id="86025" name="Rectangle 8"/>
          <p:cNvSpPr>
            <a:spLocks/>
          </p:cNvSpPr>
          <p:nvPr/>
        </p:nvSpPr>
        <p:spPr bwMode="auto">
          <a:xfrm>
            <a:off x="393700" y="1466850"/>
            <a:ext cx="12458700" cy="1892300"/>
          </a:xfrm>
          <a:prstGeom prst="rect">
            <a:avLst/>
          </a:prstGeom>
          <a:noFill/>
          <a:ln w="12700">
            <a:noFill/>
            <a:miter lim="800000"/>
            <a:headEnd/>
            <a:tailEnd/>
          </a:ln>
        </p:spPr>
        <p:txBody>
          <a:bodyPr lIns="0" tIns="0" rIns="0" bIns="0" anchor="ctr"/>
          <a:lstStyle/>
          <a:p>
            <a:pPr algn="l"/>
            <a:r>
              <a:rPr lang="en-US" sz="2400" b="1">
                <a:solidFill>
                  <a:schemeClr val="tx1"/>
                </a:solidFill>
                <a:ea typeface="Gill Sans" charset="0"/>
                <a:cs typeface="Gill Sans" charset="0"/>
              </a:rPr>
              <a:t>Réseau</a:t>
            </a:r>
            <a:r>
              <a:rPr lang="en-US" sz="2400">
                <a:solidFill>
                  <a:schemeClr val="tx1"/>
                </a:solidFill>
                <a:ea typeface="Gill Sans" charset="0"/>
                <a:cs typeface="Gill Sans" charset="0"/>
              </a:rPr>
              <a:t>   : Circuit formé d’un ensemble de générateurs, récepteurs et de dipôles passifs (résistance, pour le régime variable on aura aussi des condensateurs et des inductances).</a:t>
            </a:r>
          </a:p>
          <a:p>
            <a:pPr algn="l"/>
            <a:r>
              <a:rPr lang="en-US" sz="2400" b="1">
                <a:solidFill>
                  <a:schemeClr val="tx1"/>
                </a:solidFill>
                <a:ea typeface="Gill Sans" charset="0"/>
                <a:cs typeface="Gill Sans" charset="0"/>
              </a:rPr>
              <a:t>Noeud</a:t>
            </a:r>
            <a:r>
              <a:rPr lang="en-US" sz="2400">
                <a:solidFill>
                  <a:schemeClr val="tx1"/>
                </a:solidFill>
                <a:ea typeface="Gill Sans" charset="0"/>
                <a:cs typeface="Gill Sans" charset="0"/>
              </a:rPr>
              <a:t>    : Point de jonction de plusieurs dipôles.</a:t>
            </a:r>
          </a:p>
          <a:p>
            <a:pPr algn="l"/>
            <a:r>
              <a:rPr lang="en-US" sz="2400" b="1">
                <a:solidFill>
                  <a:schemeClr val="tx1"/>
                </a:solidFill>
                <a:ea typeface="Gill Sans" charset="0"/>
                <a:cs typeface="Gill Sans" charset="0"/>
              </a:rPr>
              <a:t>Branche</a:t>
            </a:r>
            <a:r>
              <a:rPr lang="en-US" sz="2400">
                <a:solidFill>
                  <a:schemeClr val="tx1"/>
                </a:solidFill>
                <a:ea typeface="Gill Sans" charset="0"/>
                <a:cs typeface="Gill Sans" charset="0"/>
              </a:rPr>
              <a:t> : Ensemble de dipôles montés en série entre deux noeuds (donc même intensité).</a:t>
            </a:r>
          </a:p>
          <a:p>
            <a:pPr algn="l"/>
            <a:r>
              <a:rPr lang="en-US" sz="2400" b="1">
                <a:solidFill>
                  <a:schemeClr val="tx1"/>
                </a:solidFill>
                <a:ea typeface="Gill Sans" charset="0"/>
                <a:cs typeface="Gill Sans" charset="0"/>
              </a:rPr>
              <a:t>Maille</a:t>
            </a:r>
            <a:r>
              <a:rPr lang="en-US" sz="2400">
                <a:solidFill>
                  <a:schemeClr val="tx1"/>
                </a:solidFill>
                <a:ea typeface="Gill Sans" charset="0"/>
                <a:cs typeface="Gill Sans" charset="0"/>
              </a:rPr>
              <a:t>     : Contour fermé (un seul passage par branche autorisé).</a:t>
            </a:r>
          </a:p>
        </p:txBody>
      </p:sp>
      <p:sp>
        <p:nvSpPr>
          <p:cNvPr id="86026" name="Rectangle 9"/>
          <p:cNvSpPr>
            <a:spLocks/>
          </p:cNvSpPr>
          <p:nvPr/>
        </p:nvSpPr>
        <p:spPr bwMode="auto">
          <a:xfrm>
            <a:off x="393700" y="3702050"/>
            <a:ext cx="12458700" cy="825500"/>
          </a:xfrm>
          <a:prstGeom prst="rect">
            <a:avLst/>
          </a:prstGeom>
          <a:noFill/>
          <a:ln w="12700">
            <a:noFill/>
            <a:miter lim="800000"/>
            <a:headEnd/>
            <a:tailEnd/>
          </a:ln>
        </p:spPr>
        <p:txBody>
          <a:bodyPr lIns="0" tIns="0" rIns="0" bIns="0" anchor="ctr"/>
          <a:lstStyle/>
          <a:p>
            <a:pPr algn="l"/>
            <a:r>
              <a:rPr lang="en-US" sz="2400" b="1">
                <a:solidFill>
                  <a:srgbClr val="6E0500"/>
                </a:solidFill>
                <a:ea typeface="Gill Sans" charset="0"/>
                <a:cs typeface="Gill Sans" charset="0"/>
              </a:rPr>
              <a:t>R.</a:t>
            </a:r>
            <a:r>
              <a:rPr lang="en-US" sz="2400">
                <a:solidFill>
                  <a:srgbClr val="6E0500"/>
                </a:solidFill>
                <a:ea typeface="Gill Sans" charset="0"/>
                <a:cs typeface="Gill Sans" charset="0"/>
              </a:rPr>
              <a:t> les fils reliant les dipôles sont des conducteurs idéaux, i.e. résistance nulle. Un conducteur réel avec une résistance non nul est modélisé par une résistance.</a:t>
            </a:r>
          </a:p>
        </p:txBody>
      </p:sp>
      <p:sp>
        <p:nvSpPr>
          <p:cNvPr id="86027" name="Rectangle 10"/>
          <p:cNvSpPr>
            <a:spLocks/>
          </p:cNvSpPr>
          <p:nvPr/>
        </p:nvSpPr>
        <p:spPr bwMode="auto">
          <a:xfrm>
            <a:off x="452878" y="4692134"/>
            <a:ext cx="2699457"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2- </a:t>
            </a:r>
            <a:r>
              <a:rPr lang="en-US" sz="2400" b="1" u="sng" dirty="0">
                <a:solidFill>
                  <a:srgbClr val="2B4714"/>
                </a:solidFill>
                <a:ea typeface="Gill Sans" charset="0"/>
                <a:cs typeface="Gill Sans" charset="0"/>
              </a:rPr>
              <a:t>Lois de </a:t>
            </a:r>
            <a:r>
              <a:rPr lang="en-US" sz="2400" b="1" u="sng" dirty="0" err="1">
                <a:solidFill>
                  <a:srgbClr val="2B4714"/>
                </a:solidFill>
                <a:ea typeface="Gill Sans" charset="0"/>
                <a:cs typeface="Gill Sans" charset="0"/>
              </a:rPr>
              <a:t>Kirchoff</a:t>
            </a:r>
            <a:endParaRPr lang="en-US" sz="2400" b="1" u="sng" dirty="0">
              <a:solidFill>
                <a:srgbClr val="2B4714"/>
              </a:solidFill>
              <a:ea typeface="Gill Sans" charset="0"/>
              <a:cs typeface="Gill Sans" charset="0"/>
            </a:endParaRPr>
          </a:p>
        </p:txBody>
      </p:sp>
      <p:sp>
        <p:nvSpPr>
          <p:cNvPr id="86028" name="Rectangle 11"/>
          <p:cNvSpPr>
            <a:spLocks/>
          </p:cNvSpPr>
          <p:nvPr/>
        </p:nvSpPr>
        <p:spPr bwMode="auto">
          <a:xfrm>
            <a:off x="430213" y="5091113"/>
            <a:ext cx="7429500" cy="457200"/>
          </a:xfrm>
          <a:prstGeom prst="rect">
            <a:avLst/>
          </a:prstGeom>
          <a:noFill/>
          <a:ln w="12700">
            <a:noFill/>
            <a:miter lim="800000"/>
            <a:headEnd/>
            <a:tailEnd/>
          </a:ln>
        </p:spPr>
        <p:txBody>
          <a:bodyPr lIns="0" tIns="0" rIns="0" bIns="0" anchor="ctr"/>
          <a:lstStyle/>
          <a:p>
            <a:pPr algn="l"/>
            <a:r>
              <a:rPr lang="en-US" sz="2400">
                <a:solidFill>
                  <a:srgbClr val="001F67"/>
                </a:solidFill>
                <a:ea typeface="Gill Sans" charset="0"/>
                <a:cs typeface="Gill Sans" charset="0"/>
              </a:rPr>
              <a:t>Loi des noeuds</a:t>
            </a:r>
          </a:p>
        </p:txBody>
      </p:sp>
      <p:sp>
        <p:nvSpPr>
          <p:cNvPr id="86029" name="Rectangle 12"/>
          <p:cNvSpPr>
            <a:spLocks/>
          </p:cNvSpPr>
          <p:nvPr/>
        </p:nvSpPr>
        <p:spPr bwMode="auto">
          <a:xfrm>
            <a:off x="393700" y="5727700"/>
            <a:ext cx="12458700" cy="1168400"/>
          </a:xfrm>
          <a:prstGeom prst="rect">
            <a:avLst/>
          </a:prstGeom>
          <a:noFill/>
          <a:ln w="12700">
            <a:noFill/>
            <a:miter lim="800000"/>
            <a:headEnd/>
            <a:tailEnd/>
          </a:ln>
        </p:spPr>
        <p:txBody>
          <a:bodyPr lIns="0" tIns="0" rIns="0" bIns="0" anchor="ctr"/>
          <a:lstStyle/>
          <a:p>
            <a:pPr algn="l"/>
            <a:r>
              <a:rPr lang="en-US" sz="2400" dirty="0">
                <a:solidFill>
                  <a:schemeClr val="tx1"/>
                </a:solidFill>
                <a:ea typeface="Gill Sans" charset="0"/>
                <a:cs typeface="Gill Sans" charset="0"/>
              </a:rPr>
              <a:t>En régime permanent </a:t>
            </a:r>
            <a:r>
              <a:rPr lang="en-US" sz="2400" dirty="0" err="1">
                <a:solidFill>
                  <a:schemeClr val="tx1"/>
                </a:solidFill>
                <a:ea typeface="Gill Sans" charset="0"/>
                <a:cs typeface="Gill Sans" charset="0"/>
              </a:rPr>
              <a:t>ou</a:t>
            </a:r>
            <a:r>
              <a:rPr lang="en-US" sz="2400" dirty="0">
                <a:solidFill>
                  <a:schemeClr val="tx1"/>
                </a:solidFill>
                <a:ea typeface="Gill Sans" charset="0"/>
                <a:cs typeface="Gill Sans" charset="0"/>
              </a:rPr>
              <a:t> quasi-</a:t>
            </a:r>
            <a:r>
              <a:rPr lang="en-US" sz="2400" dirty="0" err="1">
                <a:solidFill>
                  <a:schemeClr val="tx1"/>
                </a:solidFill>
                <a:ea typeface="Gill Sans" charset="0"/>
                <a:cs typeface="Gill Sans" charset="0"/>
              </a:rPr>
              <a:t>stationnaire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voir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chapitre</a:t>
            </a:r>
            <a:r>
              <a:rPr lang="en-US" sz="2400" dirty="0">
                <a:solidFill>
                  <a:schemeClr val="tx1"/>
                </a:solidFill>
                <a:ea typeface="Gill Sans" charset="0"/>
                <a:cs typeface="Gill Sans" charset="0"/>
              </a:rPr>
              <a:t> IV), </a:t>
            </a:r>
            <a:r>
              <a:rPr lang="en-US" sz="2400" dirty="0" err="1">
                <a:solidFill>
                  <a:schemeClr val="tx1"/>
                </a:solidFill>
                <a:ea typeface="Gill Sans" charset="0"/>
                <a:cs typeface="Gill Sans" charset="0"/>
              </a:rPr>
              <a:t>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n’y</a:t>
            </a:r>
            <a:r>
              <a:rPr lang="en-US" sz="2400" dirty="0">
                <a:solidFill>
                  <a:schemeClr val="tx1"/>
                </a:solidFill>
                <a:ea typeface="Gill Sans" charset="0"/>
                <a:cs typeface="Gill Sans" charset="0"/>
              </a:rPr>
              <a:t> a pas accumulation de charges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le circuits : tout </a:t>
            </a:r>
            <a:r>
              <a:rPr lang="en-US" sz="2400" dirty="0" err="1">
                <a:solidFill>
                  <a:schemeClr val="tx1"/>
                </a:solidFill>
                <a:ea typeface="Gill Sans" charset="0"/>
                <a:cs typeface="Gill Sans" charset="0"/>
              </a:rPr>
              <a:t>ce</a:t>
            </a:r>
            <a:r>
              <a:rPr lang="en-US" sz="2400" dirty="0">
                <a:solidFill>
                  <a:schemeClr val="tx1"/>
                </a:solidFill>
                <a:ea typeface="Gill Sans" charset="0"/>
                <a:cs typeface="Gill Sans" charset="0"/>
              </a:rPr>
              <a:t> </a:t>
            </a:r>
            <a:r>
              <a:rPr lang="en-US" sz="2400" dirty="0" smtClean="0">
                <a:solidFill>
                  <a:schemeClr val="tx1"/>
                </a:solidFill>
                <a:ea typeface="Gill Sans" charset="0"/>
                <a:cs typeface="Gill Sans" charset="0"/>
              </a:rPr>
              <a:t>qui </a:t>
            </a:r>
            <a:r>
              <a:rPr lang="en-US" sz="2400" dirty="0" err="1" smtClean="0">
                <a:solidFill>
                  <a:schemeClr val="tx1"/>
                </a:solidFill>
                <a:ea typeface="Gill Sans" charset="0"/>
                <a:cs typeface="Gill Sans" charset="0"/>
              </a:rPr>
              <a:t>rentre</a:t>
            </a:r>
            <a:r>
              <a:rPr lang="en-US" sz="2400" dirty="0" smtClean="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égal</a:t>
            </a:r>
            <a:r>
              <a:rPr lang="en-US" sz="2400" dirty="0">
                <a:solidFill>
                  <a:schemeClr val="tx1"/>
                </a:solidFill>
                <a:ea typeface="Gill Sans" charset="0"/>
                <a:cs typeface="Gill Sans" charset="0"/>
              </a:rPr>
              <a:t> à </a:t>
            </a:r>
            <a:r>
              <a:rPr lang="en-US" sz="2400" dirty="0" err="1">
                <a:solidFill>
                  <a:schemeClr val="tx1"/>
                </a:solidFill>
                <a:ea typeface="Gill Sans" charset="0"/>
                <a:cs typeface="Gill Sans" charset="0"/>
              </a:rPr>
              <a:t>ce</a:t>
            </a:r>
            <a:r>
              <a:rPr lang="en-US" sz="2400" dirty="0">
                <a:solidFill>
                  <a:schemeClr val="tx1"/>
                </a:solidFill>
                <a:ea typeface="Gill Sans" charset="0"/>
                <a:cs typeface="Gill Sans" charset="0"/>
              </a:rPr>
              <a:t> qui </a:t>
            </a:r>
            <a:r>
              <a:rPr lang="en-US" sz="2400" dirty="0" smtClean="0">
                <a:solidFill>
                  <a:schemeClr val="tx1"/>
                </a:solidFill>
                <a:ea typeface="Gill Sans" charset="0"/>
                <a:cs typeface="Gill Sans" charset="0"/>
              </a:rPr>
              <a:t>sort !</a:t>
            </a:r>
            <a:endParaRPr lang="en-US" sz="2400" dirty="0">
              <a:solidFill>
                <a:schemeClr val="tx1"/>
              </a:solidFill>
              <a:ea typeface="Gill Sans" charset="0"/>
              <a:cs typeface="Gill Sans" charset="0"/>
            </a:endParaRPr>
          </a:p>
          <a:p>
            <a:pPr algn="l"/>
            <a:r>
              <a:rPr lang="en-US" sz="2400" dirty="0">
                <a:solidFill>
                  <a:schemeClr val="tx1"/>
                </a:solidFill>
                <a:ea typeface="Gill Sans" charset="0"/>
                <a:cs typeface="Gill Sans" charset="0"/>
              </a:rPr>
              <a:t>Il y a conservation des charges mobiles.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le </a:t>
            </a:r>
            <a:r>
              <a:rPr lang="en-US" sz="2400" dirty="0" err="1">
                <a:solidFill>
                  <a:schemeClr val="tx1"/>
                </a:solidFill>
                <a:ea typeface="Gill Sans" charset="0"/>
                <a:cs typeface="Gill Sans" charset="0"/>
              </a:rPr>
              <a:t>cas</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plusieurs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fils</a:t>
            </a:r>
            <a:r>
              <a:rPr lang="en-US" sz="2400" dirty="0">
                <a:solidFill>
                  <a:schemeClr val="tx1"/>
                </a:solidFill>
                <a:ea typeface="Gill Sans" charset="0"/>
                <a:cs typeface="Gill Sans" charset="0"/>
              </a:rPr>
              <a:t> on en </a:t>
            </a:r>
            <a:r>
              <a:rPr lang="en-US" sz="2400" dirty="0" err="1">
                <a:solidFill>
                  <a:schemeClr val="tx1"/>
                </a:solidFill>
                <a:ea typeface="Gill Sans" charset="0"/>
                <a:cs typeface="Gill Sans" charset="0"/>
              </a:rPr>
              <a:t>déduit</a:t>
            </a:r>
            <a:r>
              <a:rPr lang="en-US" sz="2400" dirty="0">
                <a:solidFill>
                  <a:schemeClr val="tx1"/>
                </a:solidFill>
                <a:ea typeface="Gill Sans" charset="0"/>
                <a:cs typeface="Gill Sans" charset="0"/>
              </a:rPr>
              <a:t> la </a:t>
            </a:r>
            <a:r>
              <a:rPr lang="en-US" sz="2400" dirty="0" err="1">
                <a:solidFill>
                  <a:schemeClr val="tx1"/>
                </a:solidFill>
                <a:ea typeface="Gill Sans" charset="0"/>
                <a:cs typeface="Gill Sans" charset="0"/>
              </a:rPr>
              <a:t>loi</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noeuds</a:t>
            </a:r>
            <a:endParaRPr lang="en-US" sz="2400" dirty="0">
              <a:solidFill>
                <a:schemeClr val="tx1"/>
              </a:solidFill>
              <a:ea typeface="Gill Sans" charset="0"/>
              <a:cs typeface="Gill Sans" charset="0"/>
            </a:endParaRPr>
          </a:p>
        </p:txBody>
      </p:sp>
      <p:pic>
        <p:nvPicPr>
          <p:cNvPr id="86030" name="Picture 13"/>
          <p:cNvPicPr>
            <a:picLocks noChangeAspect="1" noChangeArrowheads="1"/>
          </p:cNvPicPr>
          <p:nvPr/>
        </p:nvPicPr>
        <p:blipFill>
          <a:blip r:embed="rId3" cstate="print"/>
          <a:srcRect/>
          <a:stretch>
            <a:fillRect/>
          </a:stretch>
        </p:blipFill>
        <p:spPr bwMode="auto">
          <a:xfrm>
            <a:off x="9194800" y="8470900"/>
            <a:ext cx="1879600" cy="647700"/>
          </a:xfrm>
          <a:prstGeom prst="rect">
            <a:avLst/>
          </a:prstGeom>
          <a:noFill/>
          <a:ln w="12700">
            <a:noFill/>
            <a:miter lim="800000"/>
            <a:headEnd/>
            <a:tailEnd/>
          </a:ln>
        </p:spPr>
      </p:pic>
      <p:sp>
        <p:nvSpPr>
          <p:cNvPr id="86031" name="Rectangle 14"/>
          <p:cNvSpPr>
            <a:spLocks/>
          </p:cNvSpPr>
          <p:nvPr/>
        </p:nvSpPr>
        <p:spPr bwMode="auto">
          <a:xfrm>
            <a:off x="723900" y="6965950"/>
            <a:ext cx="11785600" cy="11811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le sens des courants étant donnés (arbitrairement) dans chaque fil du noeud, la somme des intensités </a:t>
            </a:r>
            <a:r>
              <a:rPr lang="en-US" sz="2400" i="1">
                <a:solidFill>
                  <a:schemeClr val="tx1"/>
                </a:solidFill>
                <a:ea typeface="Gill Sans" charset="0"/>
                <a:cs typeface="Gill Sans" charset="0"/>
              </a:rPr>
              <a:t>I</a:t>
            </a:r>
            <a:r>
              <a:rPr lang="en-US" sz="2400" i="1" baseline="-6000">
                <a:solidFill>
                  <a:schemeClr val="tx1"/>
                </a:solidFill>
                <a:ea typeface="Gill Sans" charset="0"/>
                <a:cs typeface="Gill Sans" charset="0"/>
              </a:rPr>
              <a:t>r </a:t>
            </a:r>
            <a:r>
              <a:rPr lang="en-US" sz="2400">
                <a:solidFill>
                  <a:schemeClr val="tx1"/>
                </a:solidFill>
                <a:ea typeface="Gill Sans" charset="0"/>
                <a:cs typeface="Gill Sans" charset="0"/>
              </a:rPr>
              <a:t>des courants algébriques rentrant dans un noeud est égale à la somme des intensités </a:t>
            </a:r>
            <a:r>
              <a:rPr lang="en-US" sz="2400" i="1">
                <a:solidFill>
                  <a:schemeClr val="tx1"/>
                </a:solidFill>
                <a:ea typeface="Gill Sans" charset="0"/>
                <a:cs typeface="Gill Sans" charset="0"/>
              </a:rPr>
              <a:t>I</a:t>
            </a:r>
            <a:r>
              <a:rPr lang="en-US" sz="2400" i="1" baseline="-6000">
                <a:solidFill>
                  <a:schemeClr val="tx1"/>
                </a:solidFill>
                <a:ea typeface="Gill Sans" charset="0"/>
                <a:cs typeface="Gill Sans" charset="0"/>
              </a:rPr>
              <a:t>s </a:t>
            </a:r>
            <a:r>
              <a:rPr lang="en-US" sz="2400">
                <a:solidFill>
                  <a:schemeClr val="tx1"/>
                </a:solidFill>
                <a:ea typeface="Gill Sans" charset="0"/>
                <a:cs typeface="Gill Sans" charset="0"/>
              </a:rPr>
              <a:t>des courants algébriques sortant de ce noeud:</a:t>
            </a:r>
          </a:p>
        </p:txBody>
      </p:sp>
      <p:sp>
        <p:nvSpPr>
          <p:cNvPr id="86032" name="Line 15"/>
          <p:cNvSpPr>
            <a:spLocks noChangeShapeType="1"/>
          </p:cNvSpPr>
          <p:nvPr/>
        </p:nvSpPr>
        <p:spPr bwMode="auto">
          <a:xfrm>
            <a:off x="508000" y="7073900"/>
            <a:ext cx="11113" cy="993775"/>
          </a:xfrm>
          <a:prstGeom prst="line">
            <a:avLst/>
          </a:prstGeom>
          <a:noFill/>
          <a:ln w="38100">
            <a:solidFill>
              <a:schemeClr val="tx1"/>
            </a:solidFill>
            <a:round/>
            <a:headEnd/>
            <a:tailEnd/>
          </a:ln>
        </p:spPr>
        <p:txBody>
          <a:bodyPr/>
          <a:lstStyle/>
          <a:p>
            <a:endParaRPr lang="fr-F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3" cstate="print"/>
          <a:srcRect/>
          <a:stretch>
            <a:fillRect/>
          </a:stretch>
        </p:blipFill>
        <p:spPr bwMode="auto">
          <a:xfrm>
            <a:off x="9217025" y="376238"/>
            <a:ext cx="2511425" cy="2185987"/>
          </a:xfrm>
          <a:prstGeom prst="rect">
            <a:avLst/>
          </a:prstGeom>
          <a:noFill/>
          <a:ln w="25400">
            <a:noFill/>
            <a:miter lim="800000"/>
            <a:headEnd/>
            <a:tailEnd/>
          </a:ln>
        </p:spPr>
      </p:pic>
      <p:sp>
        <p:nvSpPr>
          <p:cNvPr id="31747" name="ZoneTexte 4"/>
          <p:cNvSpPr txBox="1">
            <a:spLocks noChangeArrowheads="1"/>
          </p:cNvSpPr>
          <p:nvPr/>
        </p:nvSpPr>
        <p:spPr bwMode="auto">
          <a:xfrm>
            <a:off x="1787525" y="1233488"/>
            <a:ext cx="7489825" cy="1384300"/>
          </a:xfrm>
          <a:prstGeom prst="rect">
            <a:avLst/>
          </a:prstGeom>
          <a:noFill/>
          <a:ln w="9525">
            <a:noFill/>
            <a:miter lim="800000"/>
            <a:headEnd/>
            <a:tailEnd/>
          </a:ln>
        </p:spPr>
        <p:txBody>
          <a:bodyPr wrap="none">
            <a:spAutoFit/>
          </a:bodyPr>
          <a:lstStyle/>
          <a:p>
            <a:r>
              <a:rPr lang="fr-FR"/>
              <a:t>Le mot électricité vient du grec</a:t>
            </a:r>
          </a:p>
          <a:p>
            <a:r>
              <a:rPr lang="fr-FR"/>
              <a:t>Elektron qui veut dire ‘ambre’</a:t>
            </a:r>
          </a:p>
        </p:txBody>
      </p:sp>
      <p:pic>
        <p:nvPicPr>
          <p:cNvPr id="31748" name="Picture 3"/>
          <p:cNvPicPr>
            <a:picLocks noChangeAspect="1"/>
          </p:cNvPicPr>
          <p:nvPr/>
        </p:nvPicPr>
        <p:blipFill>
          <a:blip r:embed="rId4" cstate="print"/>
          <a:srcRect/>
          <a:stretch>
            <a:fillRect/>
          </a:stretch>
        </p:blipFill>
        <p:spPr bwMode="auto">
          <a:xfrm>
            <a:off x="858838" y="3019425"/>
            <a:ext cx="3295650" cy="4737100"/>
          </a:xfrm>
          <a:prstGeom prst="rect">
            <a:avLst/>
          </a:prstGeom>
          <a:noFill/>
          <a:ln w="25400">
            <a:noFill/>
            <a:miter lim="800000"/>
            <a:headEnd/>
            <a:tailEnd/>
          </a:ln>
        </p:spPr>
      </p:pic>
      <p:sp>
        <p:nvSpPr>
          <p:cNvPr id="31749" name="ZoneTexte 6"/>
          <p:cNvSpPr txBox="1">
            <a:spLocks noChangeArrowheads="1"/>
          </p:cNvSpPr>
          <p:nvPr/>
        </p:nvSpPr>
        <p:spPr bwMode="auto">
          <a:xfrm>
            <a:off x="4144963" y="3805238"/>
            <a:ext cx="8029575" cy="2032000"/>
          </a:xfrm>
          <a:prstGeom prst="rect">
            <a:avLst/>
          </a:prstGeom>
          <a:noFill/>
          <a:ln w="9525">
            <a:noFill/>
            <a:miter lim="800000"/>
            <a:headEnd/>
            <a:tailEnd/>
          </a:ln>
        </p:spPr>
        <p:txBody>
          <a:bodyPr wrap="none">
            <a:spAutoFit/>
          </a:bodyPr>
          <a:lstStyle/>
          <a:p>
            <a:r>
              <a:rPr lang="fr-FR"/>
              <a:t>Descriptions de quelques </a:t>
            </a:r>
          </a:p>
          <a:p>
            <a:r>
              <a:rPr lang="fr-FR"/>
              <a:t>Phénomènes électrostatiques et </a:t>
            </a:r>
          </a:p>
          <a:p>
            <a:r>
              <a:rPr lang="fr-FR"/>
              <a:t>magnétiques</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87046"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161B01F8-53F4-4D9F-885E-0067CDDA083B}" type="slidenum">
              <a:rPr lang="en-US" sz="1800">
                <a:solidFill>
                  <a:schemeClr val="tx1"/>
                </a:solidFill>
                <a:ea typeface="Gill Sans" charset="0"/>
                <a:cs typeface="Gill Sans" charset="0"/>
              </a:rPr>
              <a:pPr/>
              <a:t>60</a:t>
            </a:fld>
            <a:endParaRPr lang="en-US" sz="1800">
              <a:solidFill>
                <a:schemeClr val="tx1"/>
              </a:solidFill>
              <a:ea typeface="Gill Sans" charset="0"/>
              <a:cs typeface="Gill Sans" charset="0"/>
            </a:endParaRPr>
          </a:p>
        </p:txBody>
      </p:sp>
      <p:sp>
        <p:nvSpPr>
          <p:cNvPr id="87049" name="Rectangle 8"/>
          <p:cNvSpPr>
            <a:spLocks/>
          </p:cNvSpPr>
          <p:nvPr/>
        </p:nvSpPr>
        <p:spPr bwMode="auto">
          <a:xfrm>
            <a:off x="447675" y="1263650"/>
            <a:ext cx="7429500" cy="457200"/>
          </a:xfrm>
          <a:prstGeom prst="rect">
            <a:avLst/>
          </a:prstGeom>
          <a:noFill/>
          <a:ln w="12700">
            <a:noFill/>
            <a:miter lim="800000"/>
            <a:headEnd/>
            <a:tailEnd/>
          </a:ln>
        </p:spPr>
        <p:txBody>
          <a:bodyPr lIns="0" tIns="0" rIns="0" bIns="0" anchor="ctr"/>
          <a:lstStyle/>
          <a:p>
            <a:pPr algn="l"/>
            <a:r>
              <a:rPr lang="en-US" sz="2400">
                <a:solidFill>
                  <a:srgbClr val="001F67"/>
                </a:solidFill>
                <a:ea typeface="Gill Sans" charset="0"/>
                <a:cs typeface="Gill Sans" charset="0"/>
              </a:rPr>
              <a:t>Loi des mailles</a:t>
            </a:r>
          </a:p>
        </p:txBody>
      </p:sp>
      <p:sp>
        <p:nvSpPr>
          <p:cNvPr id="87050" name="Rectangle 9"/>
          <p:cNvSpPr>
            <a:spLocks/>
          </p:cNvSpPr>
          <p:nvPr/>
        </p:nvSpPr>
        <p:spPr bwMode="auto">
          <a:xfrm>
            <a:off x="444500" y="1727200"/>
            <a:ext cx="12458700" cy="4572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La loi des mailles découle de l’additivité des tensions (en fait relié à la notion d’énergie potentielle)</a:t>
            </a:r>
          </a:p>
        </p:txBody>
      </p:sp>
      <p:sp>
        <p:nvSpPr>
          <p:cNvPr id="87051" name="Rectangle 10"/>
          <p:cNvSpPr>
            <a:spLocks/>
          </p:cNvSpPr>
          <p:nvPr/>
        </p:nvSpPr>
        <p:spPr bwMode="auto">
          <a:xfrm>
            <a:off x="787400" y="2349500"/>
            <a:ext cx="12065000" cy="8128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Dans une maille, la somme algébrique des différences de potentiel mesuré dans un sens donné est nulle</a:t>
            </a:r>
          </a:p>
        </p:txBody>
      </p:sp>
      <p:pic>
        <p:nvPicPr>
          <p:cNvPr id="87053" name="Picture 12"/>
          <p:cNvPicPr>
            <a:picLocks noChangeAspect="1" noChangeArrowheads="1"/>
          </p:cNvPicPr>
          <p:nvPr/>
        </p:nvPicPr>
        <p:blipFill>
          <a:blip r:embed="rId2" cstate="print"/>
          <a:srcRect/>
          <a:stretch>
            <a:fillRect/>
          </a:stretch>
        </p:blipFill>
        <p:spPr bwMode="auto">
          <a:xfrm>
            <a:off x="3429000" y="3149600"/>
            <a:ext cx="1612900" cy="673100"/>
          </a:xfrm>
          <a:prstGeom prst="rect">
            <a:avLst/>
          </a:prstGeom>
          <a:noFill/>
          <a:ln w="12700">
            <a:noFill/>
            <a:miter lim="800000"/>
            <a:headEnd/>
            <a:tailEnd/>
          </a:ln>
        </p:spPr>
      </p:pic>
      <p:sp>
        <p:nvSpPr>
          <p:cNvPr id="87054" name="Rectangle 13"/>
          <p:cNvSpPr>
            <a:spLocks/>
          </p:cNvSpPr>
          <p:nvPr/>
        </p:nvSpPr>
        <p:spPr bwMode="auto">
          <a:xfrm>
            <a:off x="393700" y="4000500"/>
            <a:ext cx="12458700" cy="8128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En écrivant la loi des mailles pour chaque maille indépendante et chaque noeud on obtient un système à résoudre. Si tous les dipôles sont linéaires alors on obtient un système linéaire</a:t>
            </a:r>
          </a:p>
        </p:txBody>
      </p:sp>
      <p:sp>
        <p:nvSpPr>
          <p:cNvPr id="87055" name="Rectangle 14"/>
          <p:cNvSpPr>
            <a:spLocks/>
          </p:cNvSpPr>
          <p:nvPr/>
        </p:nvSpPr>
        <p:spPr bwMode="auto">
          <a:xfrm>
            <a:off x="455654" y="5067578"/>
            <a:ext cx="6721392"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3- </a:t>
            </a:r>
            <a:r>
              <a:rPr lang="en-US" sz="2400" b="1" u="sng" dirty="0">
                <a:solidFill>
                  <a:srgbClr val="2B4714"/>
                </a:solidFill>
                <a:ea typeface="Gill Sans" charset="0"/>
                <a:cs typeface="Gill Sans" charset="0"/>
              </a:rPr>
              <a:t>Rappel </a:t>
            </a:r>
            <a:r>
              <a:rPr lang="en-US" sz="2400" b="1" u="sng" dirty="0" err="1">
                <a:solidFill>
                  <a:srgbClr val="2B4714"/>
                </a:solidFill>
                <a:ea typeface="Gill Sans" charset="0"/>
                <a:cs typeface="Gill Sans" charset="0"/>
              </a:rPr>
              <a:t>sur</a:t>
            </a:r>
            <a:r>
              <a:rPr lang="en-US" sz="2400" b="1" u="sng" dirty="0">
                <a:solidFill>
                  <a:srgbClr val="2B4714"/>
                </a:solidFill>
                <a:ea typeface="Gill Sans" charset="0"/>
                <a:cs typeface="Gill Sans" charset="0"/>
              </a:rPr>
              <a:t> les  associations de </a:t>
            </a:r>
            <a:r>
              <a:rPr lang="en-US" sz="2400" b="1" u="sng" dirty="0" err="1">
                <a:solidFill>
                  <a:srgbClr val="2B4714"/>
                </a:solidFill>
                <a:ea typeface="Gill Sans" charset="0"/>
                <a:cs typeface="Gill Sans" charset="0"/>
              </a:rPr>
              <a:t>résistances</a:t>
            </a:r>
            <a:endParaRPr lang="en-US" sz="2400" b="1" u="sng" dirty="0">
              <a:solidFill>
                <a:srgbClr val="2B4714"/>
              </a:solidFill>
              <a:ea typeface="Gill Sans" charset="0"/>
              <a:cs typeface="Gill Sans" charset="0"/>
            </a:endParaRPr>
          </a:p>
        </p:txBody>
      </p:sp>
      <p:grpSp>
        <p:nvGrpSpPr>
          <p:cNvPr id="2" name="Group 15"/>
          <p:cNvGrpSpPr>
            <a:grpSpLocks/>
          </p:cNvGrpSpPr>
          <p:nvPr/>
        </p:nvGrpSpPr>
        <p:grpSpPr bwMode="auto">
          <a:xfrm>
            <a:off x="409575" y="5619750"/>
            <a:ext cx="5969000" cy="1720850"/>
            <a:chOff x="0" y="0"/>
            <a:chExt cx="3760" cy="1084"/>
          </a:xfrm>
        </p:grpSpPr>
        <p:sp>
          <p:nvSpPr>
            <p:cNvPr id="87062" name="Rectangle 16"/>
            <p:cNvSpPr>
              <a:spLocks/>
            </p:cNvSpPr>
            <p:nvPr/>
          </p:nvSpPr>
          <p:spPr bwMode="auto">
            <a:xfrm>
              <a:off x="0" y="0"/>
              <a:ext cx="3760" cy="288"/>
            </a:xfrm>
            <a:prstGeom prst="rect">
              <a:avLst/>
            </a:prstGeom>
            <a:noFill/>
            <a:ln w="12700">
              <a:noFill/>
              <a:miter lim="800000"/>
              <a:headEnd/>
              <a:tailEnd/>
            </a:ln>
          </p:spPr>
          <p:txBody>
            <a:bodyPr lIns="0" tIns="0" rIns="0" bIns="0" anchor="ctr"/>
            <a:lstStyle/>
            <a:p>
              <a:pPr algn="l"/>
              <a:r>
                <a:rPr lang="en-US" sz="2400">
                  <a:solidFill>
                    <a:srgbClr val="002D99"/>
                  </a:solidFill>
                  <a:ea typeface="Gill Sans" charset="0"/>
                  <a:cs typeface="Gill Sans" charset="0"/>
                </a:rPr>
                <a:t>Association série de résistances</a:t>
              </a:r>
            </a:p>
          </p:txBody>
        </p:sp>
        <p:pic>
          <p:nvPicPr>
            <p:cNvPr id="87063" name="Picture 17"/>
            <p:cNvPicPr>
              <a:picLocks noChangeAspect="1" noChangeArrowheads="1"/>
            </p:cNvPicPr>
            <p:nvPr/>
          </p:nvPicPr>
          <p:blipFill>
            <a:blip r:embed="rId3" cstate="print"/>
            <a:srcRect/>
            <a:stretch>
              <a:fillRect/>
            </a:stretch>
          </p:blipFill>
          <p:spPr bwMode="auto">
            <a:xfrm>
              <a:off x="1189" y="388"/>
              <a:ext cx="1256" cy="496"/>
            </a:xfrm>
            <a:prstGeom prst="rect">
              <a:avLst/>
            </a:prstGeom>
            <a:noFill/>
            <a:ln w="12700">
              <a:noFill/>
              <a:miter lim="800000"/>
              <a:headEnd/>
              <a:tailEnd/>
            </a:ln>
          </p:spPr>
        </p:pic>
        <p:sp>
          <p:nvSpPr>
            <p:cNvPr id="87064" name="Rectangle 18"/>
            <p:cNvSpPr>
              <a:spLocks/>
            </p:cNvSpPr>
            <p:nvPr/>
          </p:nvSpPr>
          <p:spPr bwMode="auto">
            <a:xfrm>
              <a:off x="21" y="796"/>
              <a:ext cx="3296" cy="288"/>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Exemple : diviseur de tension élémentaire</a:t>
              </a:r>
            </a:p>
          </p:txBody>
        </p:sp>
      </p:grpSp>
      <p:sp>
        <p:nvSpPr>
          <p:cNvPr id="69649" name="Rectangle 19"/>
          <p:cNvSpPr>
            <a:spLocks/>
          </p:cNvSpPr>
          <p:nvPr/>
        </p:nvSpPr>
        <p:spPr bwMode="auto">
          <a:xfrm>
            <a:off x="371475" y="7410450"/>
            <a:ext cx="7150100" cy="457200"/>
          </a:xfrm>
          <a:prstGeom prst="rect">
            <a:avLst/>
          </a:prstGeom>
          <a:noFill/>
          <a:ln w="12700">
            <a:noFill/>
            <a:miter lim="800000"/>
            <a:headEnd/>
            <a:tailEnd/>
          </a:ln>
        </p:spPr>
        <p:txBody>
          <a:bodyPr lIns="0" tIns="0" rIns="0" bIns="0" anchor="ctr"/>
          <a:lstStyle/>
          <a:p>
            <a:pPr algn="l"/>
            <a:r>
              <a:rPr lang="en-US" sz="2400">
                <a:solidFill>
                  <a:srgbClr val="002D99"/>
                </a:solidFill>
                <a:ea typeface="Gill Sans" charset="0"/>
                <a:cs typeface="Gill Sans" charset="0"/>
              </a:rPr>
              <a:t>Association parallèle de résistances</a:t>
            </a:r>
          </a:p>
        </p:txBody>
      </p:sp>
      <p:pic>
        <p:nvPicPr>
          <p:cNvPr id="69650" name="Picture 20"/>
          <p:cNvPicPr>
            <a:picLocks noChangeAspect="1" noChangeArrowheads="1"/>
          </p:cNvPicPr>
          <p:nvPr/>
        </p:nvPicPr>
        <p:blipFill>
          <a:blip r:embed="rId4" cstate="print"/>
          <a:srcRect/>
          <a:stretch>
            <a:fillRect/>
          </a:stretch>
        </p:blipFill>
        <p:spPr bwMode="auto">
          <a:xfrm>
            <a:off x="1282700" y="7874000"/>
            <a:ext cx="2108200" cy="914400"/>
          </a:xfrm>
          <a:prstGeom prst="rect">
            <a:avLst/>
          </a:prstGeom>
          <a:noFill/>
          <a:ln w="12700">
            <a:noFill/>
            <a:miter lim="800000"/>
            <a:headEnd/>
            <a:tailEnd/>
          </a:ln>
        </p:spPr>
      </p:pic>
      <p:sp>
        <p:nvSpPr>
          <p:cNvPr id="69651" name="Rectangle 21"/>
          <p:cNvSpPr>
            <a:spLocks/>
          </p:cNvSpPr>
          <p:nvPr/>
        </p:nvSpPr>
        <p:spPr bwMode="auto">
          <a:xfrm>
            <a:off x="3975100" y="8102600"/>
            <a:ext cx="519113" cy="457200"/>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ou </a:t>
            </a:r>
          </a:p>
        </p:txBody>
      </p:sp>
      <p:pic>
        <p:nvPicPr>
          <p:cNvPr id="69652" name="Picture 22"/>
          <p:cNvPicPr>
            <a:picLocks noChangeAspect="1" noChangeArrowheads="1"/>
          </p:cNvPicPr>
          <p:nvPr/>
        </p:nvPicPr>
        <p:blipFill>
          <a:blip r:embed="rId5" cstate="print"/>
          <a:srcRect/>
          <a:stretch>
            <a:fillRect/>
          </a:stretch>
        </p:blipFill>
        <p:spPr bwMode="auto">
          <a:xfrm>
            <a:off x="5041900" y="8102600"/>
            <a:ext cx="1968500" cy="774700"/>
          </a:xfrm>
          <a:prstGeom prst="rect">
            <a:avLst/>
          </a:prstGeom>
          <a:noFill/>
          <a:ln w="12700">
            <a:noFill/>
            <a:miter lim="800000"/>
            <a:headEnd/>
            <a:tailEnd/>
          </a:ln>
        </p:spPr>
      </p:pic>
      <p:sp>
        <p:nvSpPr>
          <p:cNvPr id="69653" name="Rectangle 23"/>
          <p:cNvSpPr>
            <a:spLocks/>
          </p:cNvSpPr>
          <p:nvPr/>
        </p:nvSpPr>
        <p:spPr bwMode="auto">
          <a:xfrm>
            <a:off x="7226300" y="8801100"/>
            <a:ext cx="5284788" cy="457200"/>
          </a:xfrm>
          <a:prstGeom prst="rect">
            <a:avLst/>
          </a:prstGeom>
          <a:noFill/>
          <a:ln w="12700">
            <a:noFill/>
            <a:miter lim="800000"/>
            <a:headEnd/>
            <a:tailEnd/>
          </a:ln>
        </p:spPr>
        <p:txBody>
          <a:bodyPr wrap="none" lIns="0" tIns="0" rIns="0" bIns="0" anchor="ctr">
            <a:spAutoFit/>
          </a:bodyPr>
          <a:lstStyle/>
          <a:p>
            <a:pPr algn="l"/>
            <a:r>
              <a:rPr lang="en-US" sz="2400">
                <a:solidFill>
                  <a:schemeClr val="tx1"/>
                </a:solidFill>
                <a:ea typeface="Gill Sans" charset="0"/>
                <a:cs typeface="Gill Sans" charset="0"/>
              </a:rPr>
              <a:t>Exemple : diviseur de courant élémentaire</a:t>
            </a:r>
          </a:p>
        </p:txBody>
      </p:sp>
      <p:cxnSp>
        <p:nvCxnSpPr>
          <p:cNvPr id="25" name="Connecteur droit 24"/>
          <p:cNvCxnSpPr/>
          <p:nvPr/>
        </p:nvCxnSpPr>
        <p:spPr bwMode="auto">
          <a:xfrm rot="5400000">
            <a:off x="-14324" y="3040596"/>
            <a:ext cx="1224136" cy="0"/>
          </a:xfrm>
          <a:prstGeom prst="line">
            <a:avLst/>
          </a:prstGeom>
          <a:blipFill dpi="0" rotWithShape="0">
            <a:blip r:embed="rId6" cstate="print"/>
            <a:srcRect/>
            <a:tile tx="0" ty="0" sx="100000" sy="100000" flip="none" algn="tl"/>
          </a:blipFill>
          <a:ln w="34925" cap="flat" cmpd="sng" algn="ctr">
            <a:solidFill>
              <a:srgbClr val="000000"/>
            </a:solidFill>
            <a:prstDash val="solid"/>
            <a:round/>
            <a:headEnd type="none" w="med" len="med"/>
            <a:tailEnd type="none" w="med" len="med"/>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9649"/>
                                        </p:tgtEl>
                                        <p:attrNameLst>
                                          <p:attrName>style.visibility</p:attrName>
                                        </p:attrNameLst>
                                      </p:cBhvr>
                                      <p:to>
                                        <p:strVal val="visible"/>
                                      </p:to>
                                    </p:set>
                                    <p:anim calcmode="lin" valueType="num">
                                      <p:cBhvr additive="base">
                                        <p:cTn id="11" dur="500" fill="hold"/>
                                        <p:tgtEl>
                                          <p:spTgt spid="69649"/>
                                        </p:tgtEl>
                                        <p:attrNameLst>
                                          <p:attrName>ppt_x</p:attrName>
                                        </p:attrNameLst>
                                      </p:cBhvr>
                                      <p:tavLst>
                                        <p:tav tm="0">
                                          <p:val>
                                            <p:strVal val="#ppt_x"/>
                                          </p:val>
                                        </p:tav>
                                        <p:tav tm="100000">
                                          <p:val>
                                            <p:strVal val="#ppt_x"/>
                                          </p:val>
                                        </p:tav>
                                      </p:tavLst>
                                    </p:anim>
                                    <p:anim calcmode="lin" valueType="num">
                                      <p:cBhvr additive="base">
                                        <p:cTn id="12" dur="500" fill="hold"/>
                                        <p:tgtEl>
                                          <p:spTgt spid="6964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9650"/>
                                        </p:tgtEl>
                                        <p:attrNameLst>
                                          <p:attrName>style.visibility</p:attrName>
                                        </p:attrNameLst>
                                      </p:cBhvr>
                                      <p:to>
                                        <p:strVal val="visible"/>
                                      </p:to>
                                    </p:set>
                                    <p:anim calcmode="lin" valueType="num">
                                      <p:cBhvr additive="base">
                                        <p:cTn id="15" dur="500" fill="hold"/>
                                        <p:tgtEl>
                                          <p:spTgt spid="69650"/>
                                        </p:tgtEl>
                                        <p:attrNameLst>
                                          <p:attrName>ppt_x</p:attrName>
                                        </p:attrNameLst>
                                      </p:cBhvr>
                                      <p:tavLst>
                                        <p:tav tm="0">
                                          <p:val>
                                            <p:strVal val="#ppt_x"/>
                                          </p:val>
                                        </p:tav>
                                        <p:tav tm="100000">
                                          <p:val>
                                            <p:strVal val="#ppt_x"/>
                                          </p:val>
                                        </p:tav>
                                      </p:tavLst>
                                    </p:anim>
                                    <p:anim calcmode="lin" valueType="num">
                                      <p:cBhvr additive="base">
                                        <p:cTn id="16" dur="500" fill="hold"/>
                                        <p:tgtEl>
                                          <p:spTgt spid="696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9651"/>
                                        </p:tgtEl>
                                        <p:attrNameLst>
                                          <p:attrName>style.visibility</p:attrName>
                                        </p:attrNameLst>
                                      </p:cBhvr>
                                      <p:to>
                                        <p:strVal val="visible"/>
                                      </p:to>
                                    </p:set>
                                    <p:anim calcmode="lin" valueType="num">
                                      <p:cBhvr additive="base">
                                        <p:cTn id="19" dur="500" fill="hold"/>
                                        <p:tgtEl>
                                          <p:spTgt spid="69651"/>
                                        </p:tgtEl>
                                        <p:attrNameLst>
                                          <p:attrName>ppt_x</p:attrName>
                                        </p:attrNameLst>
                                      </p:cBhvr>
                                      <p:tavLst>
                                        <p:tav tm="0">
                                          <p:val>
                                            <p:strVal val="#ppt_x"/>
                                          </p:val>
                                        </p:tav>
                                        <p:tav tm="100000">
                                          <p:val>
                                            <p:strVal val="#ppt_x"/>
                                          </p:val>
                                        </p:tav>
                                      </p:tavLst>
                                    </p:anim>
                                    <p:anim calcmode="lin" valueType="num">
                                      <p:cBhvr additive="base">
                                        <p:cTn id="20" dur="500" fill="hold"/>
                                        <p:tgtEl>
                                          <p:spTgt spid="6965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9652"/>
                                        </p:tgtEl>
                                        <p:attrNameLst>
                                          <p:attrName>style.visibility</p:attrName>
                                        </p:attrNameLst>
                                      </p:cBhvr>
                                      <p:to>
                                        <p:strVal val="visible"/>
                                      </p:to>
                                    </p:set>
                                    <p:anim calcmode="lin" valueType="num">
                                      <p:cBhvr additive="base">
                                        <p:cTn id="23" dur="500" fill="hold"/>
                                        <p:tgtEl>
                                          <p:spTgt spid="69652"/>
                                        </p:tgtEl>
                                        <p:attrNameLst>
                                          <p:attrName>ppt_x</p:attrName>
                                        </p:attrNameLst>
                                      </p:cBhvr>
                                      <p:tavLst>
                                        <p:tav tm="0">
                                          <p:val>
                                            <p:strVal val="#ppt_x"/>
                                          </p:val>
                                        </p:tav>
                                        <p:tav tm="100000">
                                          <p:val>
                                            <p:strVal val="#ppt_x"/>
                                          </p:val>
                                        </p:tav>
                                      </p:tavLst>
                                    </p:anim>
                                    <p:anim calcmode="lin" valueType="num">
                                      <p:cBhvr additive="base">
                                        <p:cTn id="24" dur="500" fill="hold"/>
                                        <p:tgtEl>
                                          <p:spTgt spid="696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9653"/>
                                        </p:tgtEl>
                                        <p:attrNameLst>
                                          <p:attrName>style.visibility</p:attrName>
                                        </p:attrNameLst>
                                      </p:cBhvr>
                                      <p:to>
                                        <p:strVal val="visible"/>
                                      </p:to>
                                    </p:set>
                                    <p:anim calcmode="lin" valueType="num">
                                      <p:cBhvr additive="base">
                                        <p:cTn id="29" dur="500" fill="hold"/>
                                        <p:tgtEl>
                                          <p:spTgt spid="69653"/>
                                        </p:tgtEl>
                                        <p:attrNameLst>
                                          <p:attrName>ppt_x</p:attrName>
                                        </p:attrNameLst>
                                      </p:cBhvr>
                                      <p:tavLst>
                                        <p:tav tm="0">
                                          <p:val>
                                            <p:strVal val="#ppt_x"/>
                                          </p:val>
                                        </p:tav>
                                        <p:tav tm="100000">
                                          <p:val>
                                            <p:strVal val="#ppt_x"/>
                                          </p:val>
                                        </p:tav>
                                      </p:tavLst>
                                    </p:anim>
                                    <p:anim calcmode="lin" valueType="num">
                                      <p:cBhvr additive="base">
                                        <p:cTn id="30" dur="500" fill="hold"/>
                                        <p:tgtEl>
                                          <p:spTgt spid="69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9" grpId="0"/>
      <p:bldP spid="69651" grpId="0"/>
      <p:bldP spid="6965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p:cNvPicPr>
          <p:nvPr/>
        </p:nvPicPr>
        <p:blipFill>
          <a:blip r:embed="rId3" cstate="print"/>
          <a:srcRect/>
          <a:stretch>
            <a:fillRect/>
          </a:stretch>
        </p:blipFill>
        <p:spPr bwMode="auto">
          <a:xfrm>
            <a:off x="573088" y="1233488"/>
            <a:ext cx="8924925" cy="2808287"/>
          </a:xfrm>
          <a:prstGeom prst="rect">
            <a:avLst/>
          </a:prstGeom>
          <a:noFill/>
          <a:ln w="25400">
            <a:noFill/>
            <a:miter lim="800000"/>
            <a:headEnd/>
            <a:tailEnd/>
          </a:ln>
        </p:spPr>
      </p:pic>
      <p:pic>
        <p:nvPicPr>
          <p:cNvPr id="88067" name="Picture 3"/>
          <p:cNvPicPr>
            <a:picLocks noChangeAspect="1"/>
          </p:cNvPicPr>
          <p:nvPr/>
        </p:nvPicPr>
        <p:blipFill>
          <a:blip r:embed="rId4" cstate="print"/>
          <a:srcRect/>
          <a:stretch>
            <a:fillRect/>
          </a:stretch>
        </p:blipFill>
        <p:spPr bwMode="auto">
          <a:xfrm>
            <a:off x="9574213" y="304800"/>
            <a:ext cx="3152775" cy="3829050"/>
          </a:xfrm>
          <a:prstGeom prst="rect">
            <a:avLst/>
          </a:prstGeom>
          <a:noFill/>
          <a:ln w="25400">
            <a:noFill/>
            <a:miter lim="800000"/>
            <a:headEnd/>
            <a:tailEnd/>
          </a:ln>
        </p:spPr>
      </p:pic>
      <p:pic>
        <p:nvPicPr>
          <p:cNvPr id="88068" name="Picture 4"/>
          <p:cNvPicPr>
            <a:picLocks noChangeAspect="1"/>
          </p:cNvPicPr>
          <p:nvPr/>
        </p:nvPicPr>
        <p:blipFill>
          <a:blip r:embed="rId5" cstate="print"/>
          <a:srcRect/>
          <a:stretch>
            <a:fillRect/>
          </a:stretch>
        </p:blipFill>
        <p:spPr bwMode="auto">
          <a:xfrm>
            <a:off x="715963" y="5805488"/>
            <a:ext cx="5324475" cy="1689100"/>
          </a:xfrm>
          <a:prstGeom prst="rect">
            <a:avLst/>
          </a:prstGeom>
          <a:noFill/>
          <a:ln w="25400">
            <a:noFill/>
            <a:miter lim="800000"/>
            <a:headEnd/>
            <a:tailEnd/>
          </a:ln>
        </p:spPr>
      </p:pic>
      <p:pic>
        <p:nvPicPr>
          <p:cNvPr id="88069" name="Picture 5"/>
          <p:cNvPicPr>
            <a:picLocks noChangeAspect="1"/>
          </p:cNvPicPr>
          <p:nvPr/>
        </p:nvPicPr>
        <p:blipFill>
          <a:blip r:embed="rId6" cstate="print"/>
          <a:srcRect/>
          <a:stretch>
            <a:fillRect/>
          </a:stretch>
        </p:blipFill>
        <p:spPr bwMode="auto">
          <a:xfrm>
            <a:off x="7073900" y="4162425"/>
            <a:ext cx="5748338" cy="5286375"/>
          </a:xfrm>
          <a:prstGeom prst="rect">
            <a:avLst/>
          </a:prstGeom>
          <a:noFill/>
          <a:ln w="25400">
            <a:noFill/>
            <a:miter lim="800000"/>
            <a:headEnd/>
            <a:tailEnd/>
          </a:ln>
        </p:spPr>
      </p:pic>
      <p:sp>
        <p:nvSpPr>
          <p:cNvPr id="88070" name="ZoneTexte 7"/>
          <p:cNvSpPr txBox="1">
            <a:spLocks noChangeArrowheads="1"/>
          </p:cNvSpPr>
          <p:nvPr/>
        </p:nvSpPr>
        <p:spPr bwMode="auto">
          <a:xfrm>
            <a:off x="1216025" y="733425"/>
            <a:ext cx="3570288" cy="738188"/>
          </a:xfrm>
          <a:prstGeom prst="rect">
            <a:avLst/>
          </a:prstGeom>
          <a:noFill/>
          <a:ln w="9525">
            <a:noFill/>
            <a:miter lim="800000"/>
            <a:headEnd/>
            <a:tailEnd/>
          </a:ln>
        </p:spPr>
        <p:txBody>
          <a:bodyPr wrap="none">
            <a:spAutoFit/>
          </a:bodyPr>
          <a:lstStyle/>
          <a:p>
            <a:r>
              <a:rPr lang="fr-FR"/>
              <a:t>Lois de noeud</a:t>
            </a:r>
          </a:p>
        </p:txBody>
      </p:sp>
      <p:sp>
        <p:nvSpPr>
          <p:cNvPr id="88071" name="ZoneTexte 8"/>
          <p:cNvSpPr txBox="1">
            <a:spLocks noChangeArrowheads="1"/>
          </p:cNvSpPr>
          <p:nvPr/>
        </p:nvSpPr>
        <p:spPr bwMode="auto">
          <a:xfrm>
            <a:off x="1358900" y="5162550"/>
            <a:ext cx="3749675" cy="738188"/>
          </a:xfrm>
          <a:prstGeom prst="rect">
            <a:avLst/>
          </a:prstGeom>
          <a:noFill/>
          <a:ln w="9525">
            <a:noFill/>
            <a:miter lim="800000"/>
            <a:headEnd/>
            <a:tailEnd/>
          </a:ln>
        </p:spPr>
        <p:txBody>
          <a:bodyPr wrap="none">
            <a:spAutoFit/>
          </a:bodyPr>
          <a:lstStyle/>
          <a:p>
            <a:r>
              <a:rPr lang="fr-FR"/>
              <a:t>Lois de mailles</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p:cNvPicPr>
          <p:nvPr/>
        </p:nvPicPr>
        <p:blipFill>
          <a:blip r:embed="rId3" cstate="print"/>
          <a:srcRect/>
          <a:stretch>
            <a:fillRect/>
          </a:stretch>
        </p:blipFill>
        <p:spPr bwMode="auto">
          <a:xfrm>
            <a:off x="1554163" y="1704975"/>
            <a:ext cx="9896475" cy="6343650"/>
          </a:xfrm>
          <a:prstGeom prst="rect">
            <a:avLst/>
          </a:prstGeom>
          <a:noFill/>
          <a:ln w="25400">
            <a:noFill/>
            <a:miter lim="800000"/>
            <a:headEnd/>
            <a:tailEnd/>
          </a:ln>
        </p:spPr>
      </p:pic>
      <p:sp>
        <p:nvSpPr>
          <p:cNvPr id="89091" name="ZoneTexte 4"/>
          <p:cNvSpPr txBox="1">
            <a:spLocks noChangeArrowheads="1"/>
          </p:cNvSpPr>
          <p:nvPr/>
        </p:nvSpPr>
        <p:spPr bwMode="auto">
          <a:xfrm>
            <a:off x="3859213" y="590550"/>
            <a:ext cx="5959475" cy="738188"/>
          </a:xfrm>
          <a:prstGeom prst="rect">
            <a:avLst/>
          </a:prstGeom>
          <a:noFill/>
          <a:ln w="9525">
            <a:noFill/>
            <a:miter lim="800000"/>
            <a:headEnd/>
            <a:tailEnd/>
          </a:ln>
        </p:spPr>
        <p:txBody>
          <a:bodyPr wrap="none">
            <a:spAutoFit/>
          </a:bodyPr>
          <a:lstStyle/>
          <a:p>
            <a:r>
              <a:rPr lang="fr-FR"/>
              <a:t>EXEMPLE DE CIRCUIT</a:t>
            </a:r>
          </a:p>
        </p:txBody>
      </p:sp>
      <p:sp>
        <p:nvSpPr>
          <p:cNvPr id="89092" name="ZoneTexte 5"/>
          <p:cNvSpPr txBox="1">
            <a:spLocks noChangeArrowheads="1"/>
          </p:cNvSpPr>
          <p:nvPr/>
        </p:nvSpPr>
        <p:spPr bwMode="auto">
          <a:xfrm>
            <a:off x="787400" y="8162925"/>
            <a:ext cx="12061825" cy="738188"/>
          </a:xfrm>
          <a:prstGeom prst="rect">
            <a:avLst/>
          </a:prstGeom>
          <a:noFill/>
          <a:ln w="9525">
            <a:noFill/>
            <a:miter lim="800000"/>
            <a:headEnd/>
            <a:tailEnd/>
          </a:ln>
        </p:spPr>
        <p:txBody>
          <a:bodyPr wrap="none">
            <a:spAutoFit/>
          </a:bodyPr>
          <a:lstStyle/>
          <a:p>
            <a:r>
              <a:rPr lang="fr-FR"/>
              <a:t>Utiliser les lois Kirchhoff pour trouver le courant I3</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p:cNvPicPr>
          <p:nvPr/>
        </p:nvPicPr>
        <p:blipFill>
          <a:blip r:embed="rId3" cstate="print"/>
          <a:srcRect/>
          <a:stretch>
            <a:fillRect/>
          </a:stretch>
        </p:blipFill>
        <p:spPr bwMode="auto">
          <a:xfrm>
            <a:off x="1716088" y="1019175"/>
            <a:ext cx="9420225" cy="3619500"/>
          </a:xfrm>
          <a:prstGeom prst="rect">
            <a:avLst/>
          </a:prstGeom>
          <a:noFill/>
          <a:ln w="25400">
            <a:noFill/>
            <a:miter lim="800000"/>
            <a:headEnd/>
            <a:tailEnd/>
          </a:ln>
        </p:spPr>
      </p:pic>
      <p:pic>
        <p:nvPicPr>
          <p:cNvPr id="324611" name="Picture 3"/>
          <p:cNvPicPr>
            <a:picLocks noChangeAspect="1"/>
          </p:cNvPicPr>
          <p:nvPr/>
        </p:nvPicPr>
        <p:blipFill>
          <a:blip r:embed="rId4" cstate="print"/>
          <a:srcRect/>
          <a:stretch>
            <a:fillRect/>
          </a:stretch>
        </p:blipFill>
        <p:spPr bwMode="auto">
          <a:xfrm>
            <a:off x="5859463" y="4448175"/>
            <a:ext cx="1381125" cy="1028700"/>
          </a:xfrm>
          <a:prstGeom prst="rect">
            <a:avLst/>
          </a:prstGeom>
          <a:noFill/>
          <a:ln w="25400">
            <a:noFill/>
            <a:miter lim="800000"/>
            <a:headEnd/>
            <a:tailEnd/>
          </a:ln>
        </p:spPr>
      </p:pic>
      <p:pic>
        <p:nvPicPr>
          <p:cNvPr id="90116" name="Picture 4"/>
          <p:cNvPicPr>
            <a:picLocks noChangeAspect="1"/>
          </p:cNvPicPr>
          <p:nvPr/>
        </p:nvPicPr>
        <p:blipFill>
          <a:blip r:embed="rId5" cstate="print"/>
          <a:srcRect/>
          <a:stretch>
            <a:fillRect/>
          </a:stretch>
        </p:blipFill>
        <p:spPr bwMode="auto">
          <a:xfrm>
            <a:off x="287339" y="5344610"/>
            <a:ext cx="6647109" cy="3678739"/>
          </a:xfrm>
          <a:prstGeom prst="rect">
            <a:avLst/>
          </a:prstGeom>
          <a:noFill/>
          <a:ln w="25400">
            <a:noFill/>
            <a:miter lim="800000"/>
            <a:headEnd/>
            <a:tailEnd/>
          </a:ln>
        </p:spPr>
      </p:pic>
      <p:pic>
        <p:nvPicPr>
          <p:cNvPr id="324613" name="Picture 5"/>
          <p:cNvPicPr>
            <a:picLocks noChangeAspect="1"/>
          </p:cNvPicPr>
          <p:nvPr/>
        </p:nvPicPr>
        <p:blipFill>
          <a:blip r:embed="rId6" cstate="print"/>
          <a:srcRect/>
          <a:stretch>
            <a:fillRect/>
          </a:stretch>
        </p:blipFill>
        <p:spPr bwMode="auto">
          <a:xfrm>
            <a:off x="7931150" y="7019925"/>
            <a:ext cx="1304925" cy="838200"/>
          </a:xfrm>
          <a:prstGeom prst="rect">
            <a:avLst/>
          </a:prstGeom>
          <a:noFill/>
          <a:ln w="25400">
            <a:noFill/>
            <a:miter lim="800000"/>
            <a:headEnd/>
            <a:tailEnd/>
          </a:ln>
        </p:spPr>
      </p:pic>
      <p:sp>
        <p:nvSpPr>
          <p:cNvPr id="90118" name="ZoneTexte 5"/>
          <p:cNvSpPr txBox="1">
            <a:spLocks noChangeArrowheads="1"/>
          </p:cNvSpPr>
          <p:nvPr/>
        </p:nvSpPr>
        <p:spPr bwMode="auto">
          <a:xfrm>
            <a:off x="7573963" y="8734425"/>
            <a:ext cx="5075237" cy="461963"/>
          </a:xfrm>
          <a:prstGeom prst="rect">
            <a:avLst/>
          </a:prstGeom>
          <a:noFill/>
          <a:ln w="9525">
            <a:noFill/>
            <a:miter lim="800000"/>
            <a:headEnd/>
            <a:tailEnd/>
          </a:ln>
        </p:spPr>
        <p:txBody>
          <a:bodyPr>
            <a:spAutoFit/>
          </a:bodyPr>
          <a:lstStyle/>
          <a:p>
            <a:r>
              <a:rPr lang="fr-FR" sz="2400"/>
              <a:t>A faire  en plus TD2 question 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611"/>
                                        </p:tgtEl>
                                        <p:attrNameLst>
                                          <p:attrName>style.visibility</p:attrName>
                                        </p:attrNameLst>
                                      </p:cBhvr>
                                      <p:to>
                                        <p:strVal val="visible"/>
                                      </p:to>
                                    </p:set>
                                    <p:anim calcmode="lin" valueType="num">
                                      <p:cBhvr additive="base">
                                        <p:cTn id="7" dur="500" fill="hold"/>
                                        <p:tgtEl>
                                          <p:spTgt spid="324611"/>
                                        </p:tgtEl>
                                        <p:attrNameLst>
                                          <p:attrName>ppt_x</p:attrName>
                                        </p:attrNameLst>
                                      </p:cBhvr>
                                      <p:tavLst>
                                        <p:tav tm="0">
                                          <p:val>
                                            <p:strVal val="#ppt_x"/>
                                          </p:val>
                                        </p:tav>
                                        <p:tav tm="100000">
                                          <p:val>
                                            <p:strVal val="#ppt_x"/>
                                          </p:val>
                                        </p:tav>
                                      </p:tavLst>
                                    </p:anim>
                                    <p:anim calcmode="lin" valueType="num">
                                      <p:cBhvr additive="base">
                                        <p:cTn id="8" dur="500" fill="hold"/>
                                        <p:tgtEl>
                                          <p:spTgt spid="3246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613"/>
                                        </p:tgtEl>
                                        <p:attrNameLst>
                                          <p:attrName>style.visibility</p:attrName>
                                        </p:attrNameLst>
                                      </p:cBhvr>
                                      <p:to>
                                        <p:strVal val="visible"/>
                                      </p:to>
                                    </p:set>
                                    <p:anim calcmode="lin" valueType="num">
                                      <p:cBhvr additive="base">
                                        <p:cTn id="13" dur="500" fill="hold"/>
                                        <p:tgtEl>
                                          <p:spTgt spid="324613"/>
                                        </p:tgtEl>
                                        <p:attrNameLst>
                                          <p:attrName>ppt_x</p:attrName>
                                        </p:attrNameLst>
                                      </p:cBhvr>
                                      <p:tavLst>
                                        <p:tav tm="0">
                                          <p:val>
                                            <p:strVal val="#ppt_x"/>
                                          </p:val>
                                        </p:tav>
                                        <p:tav tm="100000">
                                          <p:val>
                                            <p:strVal val="#ppt_x"/>
                                          </p:val>
                                        </p:tav>
                                      </p:tavLst>
                                    </p:anim>
                                    <p:anim calcmode="lin" valueType="num">
                                      <p:cBhvr additive="base">
                                        <p:cTn id="14" dur="500" fill="hold"/>
                                        <p:tgtEl>
                                          <p:spTgt spid="3246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ZoneTexte 3"/>
          <p:cNvSpPr txBox="1">
            <a:spLocks noChangeArrowheads="1"/>
          </p:cNvSpPr>
          <p:nvPr/>
        </p:nvSpPr>
        <p:spPr bwMode="auto">
          <a:xfrm>
            <a:off x="5859463" y="733425"/>
            <a:ext cx="6783387" cy="369888"/>
          </a:xfrm>
          <a:prstGeom prst="rect">
            <a:avLst/>
          </a:prstGeom>
          <a:noFill/>
          <a:ln w="9525">
            <a:noFill/>
            <a:miter lim="800000"/>
            <a:headEnd/>
            <a:tailEnd/>
          </a:ln>
        </p:spPr>
        <p:txBody>
          <a:bodyPr>
            <a:spAutoFit/>
          </a:bodyPr>
          <a:lstStyle/>
          <a:p>
            <a:r>
              <a:rPr lang="fr-FR" sz="1800"/>
              <a:t>feuille de TD 2 question 4</a:t>
            </a:r>
          </a:p>
        </p:txBody>
      </p:sp>
      <p:sp>
        <p:nvSpPr>
          <p:cNvPr id="91139" name="ZoneTexte 4"/>
          <p:cNvSpPr txBox="1">
            <a:spLocks noChangeArrowheads="1"/>
          </p:cNvSpPr>
          <p:nvPr/>
        </p:nvSpPr>
        <p:spPr bwMode="auto">
          <a:xfrm>
            <a:off x="1001713" y="1447800"/>
            <a:ext cx="11110912" cy="646113"/>
          </a:xfrm>
          <a:prstGeom prst="rect">
            <a:avLst/>
          </a:prstGeom>
          <a:noFill/>
          <a:ln w="9525">
            <a:noFill/>
            <a:miter lim="800000"/>
            <a:headEnd/>
            <a:tailEnd/>
          </a:ln>
        </p:spPr>
        <p:txBody>
          <a:bodyPr wrap="none">
            <a:spAutoFit/>
          </a:bodyPr>
          <a:lstStyle/>
          <a:p>
            <a:r>
              <a:rPr lang="fr-FR" sz="3600"/>
              <a:t>Générateur équivalent de n générateurs en parallèles</a:t>
            </a:r>
          </a:p>
        </p:txBody>
      </p:sp>
      <p:pic>
        <p:nvPicPr>
          <p:cNvPr id="91140" name="Picture 2"/>
          <p:cNvPicPr>
            <a:picLocks noChangeAspect="1"/>
          </p:cNvPicPr>
          <p:nvPr/>
        </p:nvPicPr>
        <p:blipFill>
          <a:blip r:embed="rId3" cstate="print"/>
          <a:srcRect/>
          <a:stretch>
            <a:fillRect/>
          </a:stretch>
        </p:blipFill>
        <p:spPr bwMode="auto">
          <a:xfrm>
            <a:off x="1073150" y="2590800"/>
            <a:ext cx="5572125" cy="609600"/>
          </a:xfrm>
          <a:prstGeom prst="rect">
            <a:avLst/>
          </a:prstGeom>
          <a:noFill/>
          <a:ln w="25400">
            <a:noFill/>
            <a:miter lim="800000"/>
            <a:headEnd/>
            <a:tailEnd/>
          </a:ln>
        </p:spPr>
      </p:pic>
      <p:pic>
        <p:nvPicPr>
          <p:cNvPr id="91141" name="Picture 3"/>
          <p:cNvPicPr>
            <a:picLocks noChangeAspect="1"/>
          </p:cNvPicPr>
          <p:nvPr/>
        </p:nvPicPr>
        <p:blipFill>
          <a:blip r:embed="rId4" cstate="print"/>
          <a:srcRect/>
          <a:stretch>
            <a:fillRect/>
          </a:stretch>
        </p:blipFill>
        <p:spPr bwMode="auto">
          <a:xfrm>
            <a:off x="3144838" y="3162300"/>
            <a:ext cx="7346950" cy="5705475"/>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426" name="Picture 2"/>
          <p:cNvPicPr>
            <a:picLocks noChangeAspect="1"/>
          </p:cNvPicPr>
          <p:nvPr/>
        </p:nvPicPr>
        <p:blipFill>
          <a:blip r:embed="rId3" cstate="print"/>
          <a:srcRect/>
          <a:stretch>
            <a:fillRect/>
          </a:stretch>
        </p:blipFill>
        <p:spPr bwMode="auto">
          <a:xfrm>
            <a:off x="1287463" y="733425"/>
            <a:ext cx="9324975" cy="981075"/>
          </a:xfrm>
          <a:prstGeom prst="rect">
            <a:avLst/>
          </a:prstGeom>
          <a:noFill/>
          <a:ln w="25400">
            <a:noFill/>
            <a:miter lim="800000"/>
            <a:headEnd/>
            <a:tailEnd/>
          </a:ln>
        </p:spPr>
      </p:pic>
      <p:pic>
        <p:nvPicPr>
          <p:cNvPr id="359427" name="Picture 3"/>
          <p:cNvPicPr>
            <a:picLocks noChangeAspect="1"/>
          </p:cNvPicPr>
          <p:nvPr/>
        </p:nvPicPr>
        <p:blipFill>
          <a:blip r:embed="rId4" cstate="print"/>
          <a:srcRect/>
          <a:stretch>
            <a:fillRect/>
          </a:stretch>
        </p:blipFill>
        <p:spPr bwMode="auto">
          <a:xfrm>
            <a:off x="1501775" y="2162175"/>
            <a:ext cx="8515350" cy="1009650"/>
          </a:xfrm>
          <a:prstGeom prst="rect">
            <a:avLst/>
          </a:prstGeom>
          <a:noFill/>
          <a:ln w="25400">
            <a:noFill/>
            <a:miter lim="800000"/>
            <a:headEnd/>
            <a:tailEnd/>
          </a:ln>
        </p:spPr>
      </p:pic>
      <p:pic>
        <p:nvPicPr>
          <p:cNvPr id="359428" name="Picture 4"/>
          <p:cNvPicPr>
            <a:picLocks noChangeAspect="1"/>
          </p:cNvPicPr>
          <p:nvPr/>
        </p:nvPicPr>
        <p:blipFill>
          <a:blip r:embed="rId5" cstate="print"/>
          <a:srcRect/>
          <a:stretch>
            <a:fillRect/>
          </a:stretch>
        </p:blipFill>
        <p:spPr bwMode="auto">
          <a:xfrm>
            <a:off x="1858963" y="3233738"/>
            <a:ext cx="7867650" cy="2028825"/>
          </a:xfrm>
          <a:prstGeom prst="rect">
            <a:avLst/>
          </a:prstGeom>
          <a:noFill/>
          <a:ln w="25400">
            <a:noFill/>
            <a:miter lim="800000"/>
            <a:headEnd/>
            <a:tailEnd/>
          </a:ln>
        </p:spPr>
      </p:pic>
      <p:pic>
        <p:nvPicPr>
          <p:cNvPr id="5" name="Picture 3"/>
          <p:cNvPicPr>
            <a:picLocks noChangeAspect="1"/>
          </p:cNvPicPr>
          <p:nvPr/>
        </p:nvPicPr>
        <p:blipFill>
          <a:blip r:embed="rId6" cstate="print"/>
          <a:srcRect/>
          <a:stretch>
            <a:fillRect/>
          </a:stretch>
        </p:blipFill>
        <p:spPr bwMode="auto">
          <a:xfrm>
            <a:off x="7798544" y="5740896"/>
            <a:ext cx="4333233" cy="336509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additive="base">
                                        <p:cTn id="7" dur="500" fill="hold"/>
                                        <p:tgtEl>
                                          <p:spTgt spid="359426"/>
                                        </p:tgtEl>
                                        <p:attrNameLst>
                                          <p:attrName>ppt_x</p:attrName>
                                        </p:attrNameLst>
                                      </p:cBhvr>
                                      <p:tavLst>
                                        <p:tav tm="0">
                                          <p:val>
                                            <p:strVal val="#ppt_x"/>
                                          </p:val>
                                        </p:tav>
                                        <p:tav tm="100000">
                                          <p:val>
                                            <p:strVal val="#ppt_x"/>
                                          </p:val>
                                        </p:tav>
                                      </p:tavLst>
                                    </p:anim>
                                    <p:anim calcmode="lin" valueType="num">
                                      <p:cBhvr additive="base">
                                        <p:cTn id="8" dur="500" fill="hold"/>
                                        <p:tgtEl>
                                          <p:spTgt spid="3594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9427"/>
                                        </p:tgtEl>
                                        <p:attrNameLst>
                                          <p:attrName>style.visibility</p:attrName>
                                        </p:attrNameLst>
                                      </p:cBhvr>
                                      <p:to>
                                        <p:strVal val="visible"/>
                                      </p:to>
                                    </p:set>
                                    <p:anim calcmode="lin" valueType="num">
                                      <p:cBhvr additive="base">
                                        <p:cTn id="13" dur="500" fill="hold"/>
                                        <p:tgtEl>
                                          <p:spTgt spid="359427"/>
                                        </p:tgtEl>
                                        <p:attrNameLst>
                                          <p:attrName>ppt_x</p:attrName>
                                        </p:attrNameLst>
                                      </p:cBhvr>
                                      <p:tavLst>
                                        <p:tav tm="0">
                                          <p:val>
                                            <p:strVal val="#ppt_x"/>
                                          </p:val>
                                        </p:tav>
                                        <p:tav tm="100000">
                                          <p:val>
                                            <p:strVal val="#ppt_x"/>
                                          </p:val>
                                        </p:tav>
                                      </p:tavLst>
                                    </p:anim>
                                    <p:anim calcmode="lin" valueType="num">
                                      <p:cBhvr additive="base">
                                        <p:cTn id="14" dur="500" fill="hold"/>
                                        <p:tgtEl>
                                          <p:spTgt spid="3594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9428"/>
                                        </p:tgtEl>
                                        <p:attrNameLst>
                                          <p:attrName>style.visibility</p:attrName>
                                        </p:attrNameLst>
                                      </p:cBhvr>
                                      <p:to>
                                        <p:strVal val="visible"/>
                                      </p:to>
                                    </p:set>
                                    <p:anim calcmode="lin" valueType="num">
                                      <p:cBhvr additive="base">
                                        <p:cTn id="19" dur="500" fill="hold"/>
                                        <p:tgtEl>
                                          <p:spTgt spid="359428"/>
                                        </p:tgtEl>
                                        <p:attrNameLst>
                                          <p:attrName>ppt_x</p:attrName>
                                        </p:attrNameLst>
                                      </p:cBhvr>
                                      <p:tavLst>
                                        <p:tav tm="0">
                                          <p:val>
                                            <p:strVal val="#ppt_x"/>
                                          </p:val>
                                        </p:tav>
                                        <p:tav tm="100000">
                                          <p:val>
                                            <p:strVal val="#ppt_x"/>
                                          </p:val>
                                        </p:tav>
                                      </p:tavLst>
                                    </p:anim>
                                    <p:anim calcmode="lin" valueType="num">
                                      <p:cBhvr additive="base">
                                        <p:cTn id="20" dur="500" fill="hold"/>
                                        <p:tgtEl>
                                          <p:spTgt spid="359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p:cNvPicPr>
          <p:nvPr/>
        </p:nvPicPr>
        <p:blipFill>
          <a:blip r:embed="rId3" cstate="print"/>
          <a:srcRect/>
          <a:stretch>
            <a:fillRect/>
          </a:stretch>
        </p:blipFill>
        <p:spPr bwMode="auto">
          <a:xfrm>
            <a:off x="644525" y="661988"/>
            <a:ext cx="11915775" cy="1057275"/>
          </a:xfrm>
          <a:prstGeom prst="rect">
            <a:avLst/>
          </a:prstGeom>
          <a:noFill/>
          <a:ln w="25400">
            <a:noFill/>
            <a:miter lim="800000"/>
            <a:headEnd/>
            <a:tailEnd/>
          </a:ln>
        </p:spPr>
      </p:pic>
      <p:pic>
        <p:nvPicPr>
          <p:cNvPr id="93187" name="Picture 3"/>
          <p:cNvPicPr>
            <a:picLocks noChangeAspect="1"/>
          </p:cNvPicPr>
          <p:nvPr/>
        </p:nvPicPr>
        <p:blipFill>
          <a:blip r:embed="rId4" cstate="print"/>
          <a:srcRect/>
          <a:stretch>
            <a:fillRect/>
          </a:stretch>
        </p:blipFill>
        <p:spPr bwMode="auto">
          <a:xfrm>
            <a:off x="2930525" y="1304925"/>
            <a:ext cx="8343900" cy="6567488"/>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474" name="Picture 2"/>
          <p:cNvPicPr>
            <a:picLocks noChangeAspect="1"/>
          </p:cNvPicPr>
          <p:nvPr/>
        </p:nvPicPr>
        <p:blipFill>
          <a:blip r:embed="rId3" cstate="print"/>
          <a:srcRect/>
          <a:stretch>
            <a:fillRect/>
          </a:stretch>
        </p:blipFill>
        <p:spPr bwMode="auto">
          <a:xfrm>
            <a:off x="1501775" y="661988"/>
            <a:ext cx="10020300" cy="1028700"/>
          </a:xfrm>
          <a:prstGeom prst="rect">
            <a:avLst/>
          </a:prstGeom>
          <a:noFill/>
          <a:ln w="25400">
            <a:noFill/>
            <a:miter lim="800000"/>
            <a:headEnd/>
            <a:tailEnd/>
          </a:ln>
        </p:spPr>
      </p:pic>
      <p:pic>
        <p:nvPicPr>
          <p:cNvPr id="361475" name="Picture 3"/>
          <p:cNvPicPr>
            <a:picLocks noChangeAspect="1"/>
          </p:cNvPicPr>
          <p:nvPr/>
        </p:nvPicPr>
        <p:blipFill>
          <a:blip r:embed="rId4" cstate="print"/>
          <a:srcRect/>
          <a:stretch>
            <a:fillRect/>
          </a:stretch>
        </p:blipFill>
        <p:spPr bwMode="auto">
          <a:xfrm>
            <a:off x="1216025" y="2019300"/>
            <a:ext cx="10248900" cy="1371600"/>
          </a:xfrm>
          <a:prstGeom prst="rect">
            <a:avLst/>
          </a:prstGeom>
          <a:noFill/>
          <a:ln w="25400">
            <a:noFill/>
            <a:miter lim="800000"/>
            <a:headEnd/>
            <a:tailEnd/>
          </a:ln>
        </p:spPr>
      </p:pic>
      <p:pic>
        <p:nvPicPr>
          <p:cNvPr id="361476" name="Picture 4"/>
          <p:cNvPicPr>
            <a:picLocks noChangeAspect="1"/>
          </p:cNvPicPr>
          <p:nvPr/>
        </p:nvPicPr>
        <p:blipFill>
          <a:blip r:embed="rId5" cstate="print"/>
          <a:srcRect/>
          <a:stretch>
            <a:fillRect/>
          </a:stretch>
        </p:blipFill>
        <p:spPr bwMode="auto">
          <a:xfrm>
            <a:off x="715963" y="3590925"/>
            <a:ext cx="10477500" cy="1266825"/>
          </a:xfrm>
          <a:prstGeom prst="rect">
            <a:avLst/>
          </a:prstGeom>
          <a:noFill/>
          <a:ln w="25400">
            <a:noFill/>
            <a:miter lim="800000"/>
            <a:headEnd/>
            <a:tailEnd/>
          </a:ln>
        </p:spPr>
      </p:pic>
      <p:pic>
        <p:nvPicPr>
          <p:cNvPr id="361477" name="Picture 5"/>
          <p:cNvPicPr>
            <a:picLocks noChangeAspect="1"/>
          </p:cNvPicPr>
          <p:nvPr/>
        </p:nvPicPr>
        <p:blipFill>
          <a:blip r:embed="rId6" cstate="print"/>
          <a:srcRect/>
          <a:stretch>
            <a:fillRect/>
          </a:stretch>
        </p:blipFill>
        <p:spPr bwMode="auto">
          <a:xfrm>
            <a:off x="3359150" y="5876925"/>
            <a:ext cx="6057900" cy="1628775"/>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1474"/>
                                        </p:tgtEl>
                                        <p:attrNameLst>
                                          <p:attrName>style.visibility</p:attrName>
                                        </p:attrNameLst>
                                      </p:cBhvr>
                                      <p:to>
                                        <p:strVal val="visible"/>
                                      </p:to>
                                    </p:set>
                                    <p:anim calcmode="lin" valueType="num">
                                      <p:cBhvr additive="base">
                                        <p:cTn id="7" dur="500" fill="hold"/>
                                        <p:tgtEl>
                                          <p:spTgt spid="361474"/>
                                        </p:tgtEl>
                                        <p:attrNameLst>
                                          <p:attrName>ppt_x</p:attrName>
                                        </p:attrNameLst>
                                      </p:cBhvr>
                                      <p:tavLst>
                                        <p:tav tm="0">
                                          <p:val>
                                            <p:strVal val="#ppt_x"/>
                                          </p:val>
                                        </p:tav>
                                        <p:tav tm="100000">
                                          <p:val>
                                            <p:strVal val="#ppt_x"/>
                                          </p:val>
                                        </p:tav>
                                      </p:tavLst>
                                    </p:anim>
                                    <p:anim calcmode="lin" valueType="num">
                                      <p:cBhvr additive="base">
                                        <p:cTn id="8" dur="500" fill="hold"/>
                                        <p:tgtEl>
                                          <p:spTgt spid="3614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1475"/>
                                        </p:tgtEl>
                                        <p:attrNameLst>
                                          <p:attrName>style.visibility</p:attrName>
                                        </p:attrNameLst>
                                      </p:cBhvr>
                                      <p:to>
                                        <p:strVal val="visible"/>
                                      </p:to>
                                    </p:set>
                                    <p:anim calcmode="lin" valueType="num">
                                      <p:cBhvr additive="base">
                                        <p:cTn id="13" dur="500" fill="hold"/>
                                        <p:tgtEl>
                                          <p:spTgt spid="361475"/>
                                        </p:tgtEl>
                                        <p:attrNameLst>
                                          <p:attrName>ppt_x</p:attrName>
                                        </p:attrNameLst>
                                      </p:cBhvr>
                                      <p:tavLst>
                                        <p:tav tm="0">
                                          <p:val>
                                            <p:strVal val="#ppt_x"/>
                                          </p:val>
                                        </p:tav>
                                        <p:tav tm="100000">
                                          <p:val>
                                            <p:strVal val="#ppt_x"/>
                                          </p:val>
                                        </p:tav>
                                      </p:tavLst>
                                    </p:anim>
                                    <p:anim calcmode="lin" valueType="num">
                                      <p:cBhvr additive="base">
                                        <p:cTn id="14" dur="500" fill="hold"/>
                                        <p:tgtEl>
                                          <p:spTgt spid="3614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1476"/>
                                        </p:tgtEl>
                                        <p:attrNameLst>
                                          <p:attrName>style.visibility</p:attrName>
                                        </p:attrNameLst>
                                      </p:cBhvr>
                                      <p:to>
                                        <p:strVal val="visible"/>
                                      </p:to>
                                    </p:set>
                                    <p:anim calcmode="lin" valueType="num">
                                      <p:cBhvr additive="base">
                                        <p:cTn id="19" dur="500" fill="hold"/>
                                        <p:tgtEl>
                                          <p:spTgt spid="361476"/>
                                        </p:tgtEl>
                                        <p:attrNameLst>
                                          <p:attrName>ppt_x</p:attrName>
                                        </p:attrNameLst>
                                      </p:cBhvr>
                                      <p:tavLst>
                                        <p:tav tm="0">
                                          <p:val>
                                            <p:strVal val="#ppt_x"/>
                                          </p:val>
                                        </p:tav>
                                        <p:tav tm="100000">
                                          <p:val>
                                            <p:strVal val="#ppt_x"/>
                                          </p:val>
                                        </p:tav>
                                      </p:tavLst>
                                    </p:anim>
                                    <p:anim calcmode="lin" valueType="num">
                                      <p:cBhvr additive="base">
                                        <p:cTn id="20" dur="500" fill="hold"/>
                                        <p:tgtEl>
                                          <p:spTgt spid="3614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1477"/>
                                        </p:tgtEl>
                                        <p:attrNameLst>
                                          <p:attrName>style.visibility</p:attrName>
                                        </p:attrNameLst>
                                      </p:cBhvr>
                                      <p:to>
                                        <p:strVal val="visible"/>
                                      </p:to>
                                    </p:set>
                                    <p:anim calcmode="lin" valueType="num">
                                      <p:cBhvr additive="base">
                                        <p:cTn id="25" dur="500" fill="hold"/>
                                        <p:tgtEl>
                                          <p:spTgt spid="361477"/>
                                        </p:tgtEl>
                                        <p:attrNameLst>
                                          <p:attrName>ppt_x</p:attrName>
                                        </p:attrNameLst>
                                      </p:cBhvr>
                                      <p:tavLst>
                                        <p:tav tm="0">
                                          <p:val>
                                            <p:strVal val="#ppt_x"/>
                                          </p:val>
                                        </p:tav>
                                        <p:tav tm="100000">
                                          <p:val>
                                            <p:strVal val="#ppt_x"/>
                                          </p:val>
                                        </p:tav>
                                      </p:tavLst>
                                    </p:anim>
                                    <p:anim calcmode="lin" valueType="num">
                                      <p:cBhvr additive="base">
                                        <p:cTn id="26" dur="500" fill="hold"/>
                                        <p:tgtEl>
                                          <p:spTgt spid="361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p:cNvPicPr>
          <p:nvPr/>
        </p:nvPicPr>
        <p:blipFill>
          <a:blip r:embed="rId3" cstate="print"/>
          <a:srcRect/>
          <a:stretch>
            <a:fillRect/>
          </a:stretch>
        </p:blipFill>
        <p:spPr bwMode="auto">
          <a:xfrm>
            <a:off x="1430338" y="376238"/>
            <a:ext cx="6134100" cy="704850"/>
          </a:xfrm>
          <a:prstGeom prst="rect">
            <a:avLst/>
          </a:prstGeom>
          <a:noFill/>
          <a:ln w="25400">
            <a:noFill/>
            <a:miter lim="800000"/>
            <a:headEnd/>
            <a:tailEnd/>
          </a:ln>
        </p:spPr>
      </p:pic>
      <p:pic>
        <p:nvPicPr>
          <p:cNvPr id="95235" name="Picture 3"/>
          <p:cNvPicPr>
            <a:picLocks noChangeAspect="1"/>
          </p:cNvPicPr>
          <p:nvPr/>
        </p:nvPicPr>
        <p:blipFill>
          <a:blip r:embed="rId4" cstate="print"/>
          <a:srcRect/>
          <a:stretch>
            <a:fillRect/>
          </a:stretch>
        </p:blipFill>
        <p:spPr bwMode="auto">
          <a:xfrm>
            <a:off x="2144713" y="5305425"/>
            <a:ext cx="8680450" cy="419100"/>
          </a:xfrm>
          <a:prstGeom prst="rect">
            <a:avLst/>
          </a:prstGeom>
          <a:noFill/>
          <a:ln w="25400">
            <a:noFill/>
            <a:miter lim="800000"/>
            <a:headEnd/>
            <a:tailEnd/>
          </a:ln>
        </p:spPr>
      </p:pic>
      <p:pic>
        <p:nvPicPr>
          <p:cNvPr id="95236" name="Picture 4"/>
          <p:cNvPicPr>
            <a:picLocks noChangeAspect="1"/>
          </p:cNvPicPr>
          <p:nvPr/>
        </p:nvPicPr>
        <p:blipFill>
          <a:blip r:embed="rId5" cstate="print"/>
          <a:srcRect/>
          <a:stretch>
            <a:fillRect/>
          </a:stretch>
        </p:blipFill>
        <p:spPr bwMode="auto">
          <a:xfrm>
            <a:off x="1573213" y="1162050"/>
            <a:ext cx="10301287" cy="3338513"/>
          </a:xfrm>
          <a:prstGeom prst="rect">
            <a:avLst/>
          </a:prstGeom>
          <a:noFill/>
          <a:ln w="25400">
            <a:noFill/>
            <a:miter lim="800000"/>
            <a:headEnd/>
            <a:tailEnd/>
          </a:ln>
        </p:spPr>
      </p:pic>
      <p:pic>
        <p:nvPicPr>
          <p:cNvPr id="95237" name="Picture 5"/>
          <p:cNvPicPr>
            <a:picLocks noChangeAspect="1"/>
          </p:cNvPicPr>
          <p:nvPr/>
        </p:nvPicPr>
        <p:blipFill>
          <a:blip r:embed="rId6" cstate="print"/>
          <a:srcRect/>
          <a:stretch>
            <a:fillRect/>
          </a:stretch>
        </p:blipFill>
        <p:spPr bwMode="auto">
          <a:xfrm>
            <a:off x="2001838" y="5805488"/>
            <a:ext cx="9525000" cy="2755900"/>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2" name="Picture 2"/>
          <p:cNvPicPr>
            <a:picLocks noChangeAspect="1"/>
          </p:cNvPicPr>
          <p:nvPr/>
        </p:nvPicPr>
        <p:blipFill>
          <a:blip r:embed="rId3" cstate="print"/>
          <a:srcRect/>
          <a:stretch>
            <a:fillRect/>
          </a:stretch>
        </p:blipFill>
        <p:spPr bwMode="auto">
          <a:xfrm>
            <a:off x="1073150" y="1804988"/>
            <a:ext cx="11009313" cy="1643062"/>
          </a:xfrm>
          <a:prstGeom prst="rect">
            <a:avLst/>
          </a:prstGeom>
          <a:noFill/>
          <a:ln w="25400">
            <a:noFill/>
            <a:miter lim="800000"/>
            <a:headEnd/>
            <a:tailEnd/>
          </a:ln>
        </p:spPr>
      </p:pic>
      <p:sp>
        <p:nvSpPr>
          <p:cNvPr id="96259" name="ZoneTexte 4"/>
          <p:cNvSpPr txBox="1">
            <a:spLocks noChangeArrowheads="1"/>
          </p:cNvSpPr>
          <p:nvPr/>
        </p:nvSpPr>
        <p:spPr bwMode="auto">
          <a:xfrm>
            <a:off x="2930525" y="876300"/>
            <a:ext cx="6746875" cy="523875"/>
          </a:xfrm>
          <a:prstGeom prst="rect">
            <a:avLst/>
          </a:prstGeom>
          <a:noFill/>
          <a:ln w="9525">
            <a:noFill/>
            <a:miter lim="800000"/>
            <a:headEnd/>
            <a:tailEnd/>
          </a:ln>
        </p:spPr>
        <p:txBody>
          <a:bodyPr wrap="none">
            <a:spAutoFit/>
          </a:bodyPr>
          <a:lstStyle/>
          <a:p>
            <a:r>
              <a:rPr lang="fr-FR" sz="2800"/>
              <a:t>Le générateur de courant équivalent vaut</a:t>
            </a:r>
          </a:p>
        </p:txBody>
      </p:sp>
      <p:pic>
        <p:nvPicPr>
          <p:cNvPr id="363523" name="Picture 3"/>
          <p:cNvPicPr>
            <a:picLocks noChangeAspect="1"/>
          </p:cNvPicPr>
          <p:nvPr/>
        </p:nvPicPr>
        <p:blipFill>
          <a:blip r:embed="rId4" cstate="print"/>
          <a:srcRect/>
          <a:stretch>
            <a:fillRect/>
          </a:stretch>
        </p:blipFill>
        <p:spPr bwMode="auto">
          <a:xfrm>
            <a:off x="1858963" y="3519488"/>
            <a:ext cx="6554787" cy="5286375"/>
          </a:xfrm>
          <a:prstGeom prst="rect">
            <a:avLst/>
          </a:prstGeom>
          <a:noFill/>
          <a:ln w="25400">
            <a:noFill/>
            <a:miter lim="800000"/>
            <a:headEnd/>
            <a:tailEnd/>
          </a:ln>
        </p:spPr>
      </p:pic>
      <p:sp>
        <p:nvSpPr>
          <p:cNvPr id="96261" name="ZoneTexte 6"/>
          <p:cNvSpPr txBox="1">
            <a:spLocks noChangeArrowheads="1"/>
          </p:cNvSpPr>
          <p:nvPr/>
        </p:nvSpPr>
        <p:spPr bwMode="auto">
          <a:xfrm>
            <a:off x="8102154" y="8591550"/>
            <a:ext cx="4406206" cy="461665"/>
          </a:xfrm>
          <a:prstGeom prst="rect">
            <a:avLst/>
          </a:prstGeom>
          <a:noFill/>
          <a:ln w="9525">
            <a:noFill/>
            <a:miter lim="800000"/>
            <a:headEnd/>
            <a:tailEnd/>
          </a:ln>
        </p:spPr>
        <p:txBody>
          <a:bodyPr wrap="none">
            <a:spAutoFit/>
          </a:bodyPr>
          <a:lstStyle/>
          <a:p>
            <a:r>
              <a:rPr lang="fr-FR" sz="2400" dirty="0"/>
              <a:t>À faire  </a:t>
            </a:r>
            <a:r>
              <a:rPr lang="fr-FR" sz="2400" dirty="0" smtClean="0"/>
              <a:t>en </a:t>
            </a:r>
            <a:r>
              <a:rPr lang="fr-FR" sz="2400" dirty="0"/>
              <a:t>plus TD2 question 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3522"/>
                                        </p:tgtEl>
                                        <p:attrNameLst>
                                          <p:attrName>style.visibility</p:attrName>
                                        </p:attrNameLst>
                                      </p:cBhvr>
                                      <p:to>
                                        <p:strVal val="visible"/>
                                      </p:to>
                                    </p:set>
                                    <p:anim calcmode="lin" valueType="num">
                                      <p:cBhvr additive="base">
                                        <p:cTn id="7" dur="500" fill="hold"/>
                                        <p:tgtEl>
                                          <p:spTgt spid="363522"/>
                                        </p:tgtEl>
                                        <p:attrNameLst>
                                          <p:attrName>ppt_x</p:attrName>
                                        </p:attrNameLst>
                                      </p:cBhvr>
                                      <p:tavLst>
                                        <p:tav tm="0">
                                          <p:val>
                                            <p:strVal val="#ppt_x"/>
                                          </p:val>
                                        </p:tav>
                                        <p:tav tm="100000">
                                          <p:val>
                                            <p:strVal val="#ppt_x"/>
                                          </p:val>
                                        </p:tav>
                                      </p:tavLst>
                                    </p:anim>
                                    <p:anim calcmode="lin" valueType="num">
                                      <p:cBhvr additive="base">
                                        <p:cTn id="8" dur="500" fill="hold"/>
                                        <p:tgtEl>
                                          <p:spTgt spid="3635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3523"/>
                                        </p:tgtEl>
                                        <p:attrNameLst>
                                          <p:attrName>style.visibility</p:attrName>
                                        </p:attrNameLst>
                                      </p:cBhvr>
                                      <p:to>
                                        <p:strVal val="visible"/>
                                      </p:to>
                                    </p:set>
                                    <p:anim calcmode="lin" valueType="num">
                                      <p:cBhvr additive="base">
                                        <p:cTn id="13" dur="500" fill="hold"/>
                                        <p:tgtEl>
                                          <p:spTgt spid="363523"/>
                                        </p:tgtEl>
                                        <p:attrNameLst>
                                          <p:attrName>ppt_x</p:attrName>
                                        </p:attrNameLst>
                                      </p:cBhvr>
                                      <p:tavLst>
                                        <p:tav tm="0">
                                          <p:val>
                                            <p:strVal val="#ppt_x"/>
                                          </p:val>
                                        </p:tav>
                                        <p:tav tm="100000">
                                          <p:val>
                                            <p:strVal val="#ppt_x"/>
                                          </p:val>
                                        </p:tav>
                                      </p:tavLst>
                                    </p:anim>
                                    <p:anim calcmode="lin" valueType="num">
                                      <p:cBhvr additive="base">
                                        <p:cTn id="14" dur="500" fill="hold"/>
                                        <p:tgtEl>
                                          <p:spTgt spid="363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32774" name="Text Box 5"/>
          <p:cNvSpPr txBox="1">
            <a:spLocks noChangeArrowheads="1"/>
          </p:cNvSpPr>
          <p:nvPr/>
        </p:nvSpPr>
        <p:spPr bwMode="auto">
          <a:xfrm>
            <a:off x="12566650" y="9385300"/>
            <a:ext cx="228600" cy="368300"/>
          </a:xfrm>
          <a:prstGeom prst="rect">
            <a:avLst/>
          </a:prstGeom>
          <a:noFill/>
          <a:ln w="12700">
            <a:noFill/>
            <a:miter lim="800000"/>
            <a:headEnd/>
            <a:tailEnd/>
          </a:ln>
        </p:spPr>
        <p:txBody>
          <a:bodyPr wrap="none"/>
          <a:lstStyle/>
          <a:p>
            <a:fld id="{B19D9435-9019-45A8-8756-8536AA45B70F}" type="slidenum">
              <a:rPr lang="en-US" sz="1800">
                <a:solidFill>
                  <a:schemeClr val="tx1"/>
                </a:solidFill>
                <a:ea typeface="Gill Sans" charset="0"/>
                <a:cs typeface="Gill Sans" charset="0"/>
              </a:rPr>
              <a:pPr/>
              <a:t>7</a:t>
            </a:fld>
            <a:endParaRPr lang="en-US" sz="1800">
              <a:solidFill>
                <a:schemeClr val="tx1"/>
              </a:solidFill>
              <a:ea typeface="Gill Sans" charset="0"/>
              <a:cs typeface="Gill Sans" charset="0"/>
            </a:endParaRPr>
          </a:p>
        </p:txBody>
      </p:sp>
      <p:grpSp>
        <p:nvGrpSpPr>
          <p:cNvPr id="2" name="Group 7"/>
          <p:cNvGrpSpPr>
            <a:grpSpLocks/>
          </p:cNvGrpSpPr>
          <p:nvPr/>
        </p:nvGrpSpPr>
        <p:grpSpPr bwMode="auto">
          <a:xfrm>
            <a:off x="254000" y="4635500"/>
            <a:ext cx="12560300" cy="2711450"/>
            <a:chOff x="0" y="0"/>
            <a:chExt cx="7912" cy="1708"/>
          </a:xfrm>
        </p:grpSpPr>
        <p:pic>
          <p:nvPicPr>
            <p:cNvPr id="32795" name="Picture 8"/>
            <p:cNvPicPr>
              <a:picLocks noChangeAspect="1" noChangeArrowheads="1"/>
            </p:cNvPicPr>
            <p:nvPr/>
          </p:nvPicPr>
          <p:blipFill>
            <a:blip r:embed="rId2" cstate="print"/>
            <a:srcRect/>
            <a:stretch>
              <a:fillRect/>
            </a:stretch>
          </p:blipFill>
          <p:spPr bwMode="auto">
            <a:xfrm>
              <a:off x="6152" y="0"/>
              <a:ext cx="1760" cy="1632"/>
            </a:xfrm>
            <a:prstGeom prst="rect">
              <a:avLst/>
            </a:prstGeom>
            <a:noFill/>
            <a:ln w="12700">
              <a:noFill/>
              <a:miter lim="800000"/>
              <a:headEnd/>
              <a:tailEnd/>
            </a:ln>
          </p:spPr>
        </p:pic>
        <p:sp>
          <p:nvSpPr>
            <p:cNvPr id="32796" name="Rectangle 9"/>
            <p:cNvSpPr>
              <a:spLocks/>
            </p:cNvSpPr>
            <p:nvPr/>
          </p:nvSpPr>
          <p:spPr bwMode="auto">
            <a:xfrm>
              <a:off x="0" y="68"/>
              <a:ext cx="6144" cy="164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L’atome est constitué d’un noyau de protons (+) et de neutrons autour desquels gravitent les é.</a:t>
              </a:r>
            </a:p>
            <a:p>
              <a:pPr algn="l"/>
              <a:r>
                <a:rPr lang="en-US" sz="2400" b="1">
                  <a:solidFill>
                    <a:schemeClr val="tx1"/>
                  </a:solidFill>
                  <a:ea typeface="Gill Sans" charset="0"/>
                  <a:cs typeface="Gill Sans" charset="0"/>
                </a:rPr>
                <a:t>Tableau de Medeleïev</a:t>
              </a:r>
              <a:endParaRPr lang="en-US" sz="2400">
                <a:solidFill>
                  <a:schemeClr val="tx1"/>
                </a:solidFill>
                <a:ea typeface="Gill Sans" charset="0"/>
                <a:cs typeface="Gill Sans" charset="0"/>
              </a:endParaRPr>
            </a:p>
            <a:p>
              <a:pPr algn="l"/>
              <a:r>
                <a:rPr lang="en-US" sz="2400">
                  <a:solidFill>
                    <a:schemeClr val="tx1"/>
                  </a:solidFill>
                  <a:ea typeface="Gill Sans" charset="0"/>
                  <a:cs typeface="Gill Sans" charset="0"/>
                </a:rPr>
                <a:t>Les atomes sont caractérisés par le nombre d’é qui sont répartis en différentes orbites (règle de Fermi). </a:t>
              </a:r>
            </a:p>
            <a:p>
              <a:pPr algn="l"/>
              <a:r>
                <a:rPr lang="en-US" sz="2400">
                  <a:solidFill>
                    <a:schemeClr val="tx1"/>
                  </a:solidFill>
                  <a:ea typeface="Gill Sans" charset="0"/>
                  <a:cs typeface="Gill Sans" charset="0"/>
                </a:rPr>
                <a:t>Les </a:t>
              </a:r>
              <a:r>
                <a:rPr lang="en-US" sz="2400" i="1">
                  <a:solidFill>
                    <a:srgbClr val="490000"/>
                  </a:solidFill>
                  <a:ea typeface="Gill Sans" charset="0"/>
                  <a:cs typeface="Gill Sans" charset="0"/>
                </a:rPr>
                <a:t>é de valence</a:t>
              </a:r>
              <a:r>
                <a:rPr lang="en-US" sz="2400">
                  <a:solidFill>
                    <a:schemeClr val="tx1"/>
                  </a:solidFill>
                  <a:ea typeface="Gill Sans" charset="0"/>
                  <a:cs typeface="Gill Sans" charset="0"/>
                </a:rPr>
                <a:t> (orbites extérieures) participent aux propriétés chimiques : perte ou gain d’é --&gt; ions positifs ou négatifs (ex: H+, Na+Cl-).</a:t>
              </a:r>
            </a:p>
          </p:txBody>
        </p:sp>
      </p:grpSp>
      <p:sp>
        <p:nvSpPr>
          <p:cNvPr id="32777" name="Rectangle 10"/>
          <p:cNvSpPr>
            <a:spLocks/>
          </p:cNvSpPr>
          <p:nvPr/>
        </p:nvSpPr>
        <p:spPr bwMode="auto">
          <a:xfrm>
            <a:off x="573088" y="4233863"/>
            <a:ext cx="3249612" cy="457200"/>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Atome (modèle de Bohr)</a:t>
            </a:r>
          </a:p>
        </p:txBody>
      </p:sp>
      <p:grpSp>
        <p:nvGrpSpPr>
          <p:cNvPr id="32778" name="Group 11"/>
          <p:cNvGrpSpPr>
            <a:grpSpLocks/>
          </p:cNvGrpSpPr>
          <p:nvPr/>
        </p:nvGrpSpPr>
        <p:grpSpPr bwMode="auto">
          <a:xfrm>
            <a:off x="368300" y="1019175"/>
            <a:ext cx="12636500" cy="2678113"/>
            <a:chOff x="104" y="-158"/>
            <a:chExt cx="7960" cy="1687"/>
          </a:xfrm>
        </p:grpSpPr>
        <p:grpSp>
          <p:nvGrpSpPr>
            <p:cNvPr id="32787" name="Group 12"/>
            <p:cNvGrpSpPr>
              <a:grpSpLocks/>
            </p:cNvGrpSpPr>
            <p:nvPr/>
          </p:nvGrpSpPr>
          <p:grpSpPr bwMode="auto">
            <a:xfrm>
              <a:off x="104" y="-158"/>
              <a:ext cx="7960" cy="1687"/>
              <a:chOff x="104" y="-158"/>
              <a:chExt cx="7960" cy="1687"/>
            </a:xfrm>
          </p:grpSpPr>
          <p:sp>
            <p:nvSpPr>
              <p:cNvPr id="32793" name="Rectangle 13"/>
              <p:cNvSpPr>
                <a:spLocks/>
              </p:cNvSpPr>
              <p:nvPr/>
            </p:nvSpPr>
            <p:spPr bwMode="auto">
              <a:xfrm>
                <a:off x="104" y="337"/>
                <a:ext cx="7960" cy="1192"/>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La </a:t>
                </a:r>
                <a:r>
                  <a:rPr lang="en-US" sz="2400" i="1">
                    <a:solidFill>
                      <a:schemeClr val="tx1"/>
                    </a:solidFill>
                    <a:ea typeface="Gill Sans" charset="0"/>
                    <a:cs typeface="Gill Sans" charset="0"/>
                  </a:rPr>
                  <a:t>physique quantique</a:t>
                </a:r>
                <a:r>
                  <a:rPr lang="en-US" sz="2400">
                    <a:solidFill>
                      <a:schemeClr val="tx1"/>
                    </a:solidFill>
                    <a:ea typeface="Gill Sans" charset="0"/>
                    <a:cs typeface="Gill Sans" charset="0"/>
                  </a:rPr>
                  <a:t> (début vingtième siècle) a permis de donner un modèle de l’infini petit.</a:t>
                </a:r>
              </a:p>
              <a:p>
                <a:pPr algn="just"/>
                <a:r>
                  <a:rPr lang="en-US" sz="2400">
                    <a:solidFill>
                      <a:schemeClr val="tx1"/>
                    </a:solidFill>
                    <a:ea typeface="Gill Sans" charset="0"/>
                    <a:cs typeface="Gill Sans" charset="0"/>
                  </a:rPr>
                  <a:t>Contrairement à notre échelle, les quantités d’énergie sont discontinues : </a:t>
                </a:r>
                <a:r>
                  <a:rPr lang="en-US" sz="2400" b="1" i="1">
                    <a:solidFill>
                      <a:schemeClr val="tx1"/>
                    </a:solidFill>
                    <a:ea typeface="Gill Sans" charset="0"/>
                    <a:cs typeface="Gill Sans" charset="0"/>
                  </a:rPr>
                  <a:t>quantum</a:t>
                </a:r>
                <a:r>
                  <a:rPr lang="en-US" sz="2400" b="1">
                    <a:solidFill>
                      <a:schemeClr val="tx1"/>
                    </a:solidFill>
                    <a:ea typeface="Gill Sans" charset="0"/>
                    <a:cs typeface="Gill Sans" charset="0"/>
                  </a:rPr>
                  <a:t> d’énergie</a:t>
                </a:r>
                <a:r>
                  <a:rPr lang="en-US" sz="2400">
                    <a:solidFill>
                      <a:schemeClr val="tx1"/>
                    </a:solidFill>
                    <a:ea typeface="Gill Sans" charset="0"/>
                    <a:cs typeface="Gill Sans" charset="0"/>
                  </a:rPr>
                  <a:t>.</a:t>
                </a:r>
              </a:p>
              <a:p>
                <a:pPr algn="just"/>
                <a:r>
                  <a:rPr lang="en-US" sz="2400">
                    <a:solidFill>
                      <a:schemeClr val="tx1"/>
                    </a:solidFill>
                    <a:ea typeface="Gill Sans" charset="0"/>
                    <a:cs typeface="Gill Sans" charset="0"/>
                  </a:rPr>
                  <a:t>En particulier, les charges électriques sont quantifiées et les charges élémentaires sont appelées</a:t>
                </a:r>
              </a:p>
              <a:p>
                <a:pPr algn="just">
                  <a:buClr>
                    <a:srgbClr val="000000"/>
                  </a:buClr>
                  <a:buSzPct val="125000"/>
                  <a:buFont typeface="Gill Sans" charset="0"/>
                  <a:buChar char="•"/>
                </a:pPr>
                <a:r>
                  <a:rPr lang="en-US" sz="2400">
                    <a:solidFill>
                      <a:schemeClr val="tx1"/>
                    </a:solidFill>
                    <a:ea typeface="Gill Sans" charset="0"/>
                    <a:cs typeface="Gill Sans" charset="0"/>
                  </a:rPr>
                  <a:t> électron (-) :</a:t>
                </a:r>
              </a:p>
              <a:p>
                <a:pPr algn="just">
                  <a:buClr>
                    <a:srgbClr val="000000"/>
                  </a:buClr>
                  <a:buSzPct val="125000"/>
                  <a:buFont typeface="Gill Sans" charset="0"/>
                  <a:buChar char="•"/>
                </a:pPr>
                <a:r>
                  <a:rPr lang="en-US" sz="2400">
                    <a:solidFill>
                      <a:schemeClr val="tx1"/>
                    </a:solidFill>
                    <a:ea typeface="Gill Sans" charset="0"/>
                    <a:cs typeface="Gill Sans" charset="0"/>
                  </a:rPr>
                  <a:t> proton (+)  :</a:t>
                </a:r>
              </a:p>
            </p:txBody>
          </p:sp>
          <p:sp>
            <p:nvSpPr>
              <p:cNvPr id="32794" name="Rectangle 14"/>
              <p:cNvSpPr>
                <a:spLocks/>
              </p:cNvSpPr>
              <p:nvPr/>
            </p:nvSpPr>
            <p:spPr bwMode="auto">
              <a:xfrm>
                <a:off x="1178" y="-158"/>
                <a:ext cx="2974" cy="288"/>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Charges élémentaires (quantification)</a:t>
                </a:r>
              </a:p>
            </p:txBody>
          </p:sp>
        </p:grpSp>
        <p:grpSp>
          <p:nvGrpSpPr>
            <p:cNvPr id="32788" name="Group 15"/>
            <p:cNvGrpSpPr>
              <a:grpSpLocks/>
            </p:cNvGrpSpPr>
            <p:nvPr/>
          </p:nvGrpSpPr>
          <p:grpSpPr bwMode="auto">
            <a:xfrm>
              <a:off x="1216" y="992"/>
              <a:ext cx="3840" cy="496"/>
              <a:chOff x="0" y="0"/>
              <a:chExt cx="3840" cy="496"/>
            </a:xfrm>
          </p:grpSpPr>
          <p:pic>
            <p:nvPicPr>
              <p:cNvPr id="32789" name="Picture 16"/>
              <p:cNvPicPr>
                <a:picLocks noChangeAspect="1" noChangeArrowheads="1"/>
              </p:cNvPicPr>
              <p:nvPr/>
            </p:nvPicPr>
            <p:blipFill>
              <a:blip r:embed="rId3" cstate="print"/>
              <a:srcRect/>
              <a:stretch>
                <a:fillRect/>
              </a:stretch>
            </p:blipFill>
            <p:spPr bwMode="auto">
              <a:xfrm>
                <a:off x="0" y="16"/>
                <a:ext cx="1792" cy="224"/>
              </a:xfrm>
              <a:prstGeom prst="rect">
                <a:avLst/>
              </a:prstGeom>
              <a:noFill/>
              <a:ln w="12700">
                <a:noFill/>
                <a:miter lim="800000"/>
                <a:headEnd/>
                <a:tailEnd/>
              </a:ln>
            </p:spPr>
          </p:pic>
          <p:pic>
            <p:nvPicPr>
              <p:cNvPr id="32790" name="Picture 17"/>
              <p:cNvPicPr>
                <a:picLocks noChangeAspect="1" noChangeArrowheads="1"/>
              </p:cNvPicPr>
              <p:nvPr/>
            </p:nvPicPr>
            <p:blipFill>
              <a:blip r:embed="rId4" cstate="print"/>
              <a:srcRect/>
              <a:stretch>
                <a:fillRect/>
              </a:stretch>
            </p:blipFill>
            <p:spPr bwMode="auto">
              <a:xfrm>
                <a:off x="2048" y="0"/>
                <a:ext cx="1792" cy="216"/>
              </a:xfrm>
              <a:prstGeom prst="rect">
                <a:avLst/>
              </a:prstGeom>
              <a:noFill/>
              <a:ln w="12700">
                <a:noFill/>
                <a:miter lim="800000"/>
                <a:headEnd/>
                <a:tailEnd/>
              </a:ln>
            </p:spPr>
          </p:pic>
          <p:pic>
            <p:nvPicPr>
              <p:cNvPr id="32791" name="Picture 18"/>
              <p:cNvPicPr>
                <a:picLocks noChangeAspect="1" noChangeArrowheads="1"/>
              </p:cNvPicPr>
              <p:nvPr/>
            </p:nvPicPr>
            <p:blipFill>
              <a:blip r:embed="rId5" cstate="print"/>
              <a:srcRect/>
              <a:stretch>
                <a:fillRect/>
              </a:stretch>
            </p:blipFill>
            <p:spPr bwMode="auto">
              <a:xfrm>
                <a:off x="0" y="256"/>
                <a:ext cx="1800" cy="240"/>
              </a:xfrm>
              <a:prstGeom prst="rect">
                <a:avLst/>
              </a:prstGeom>
              <a:noFill/>
              <a:ln w="12700">
                <a:noFill/>
                <a:miter lim="800000"/>
                <a:headEnd/>
                <a:tailEnd/>
              </a:ln>
            </p:spPr>
          </p:pic>
          <p:pic>
            <p:nvPicPr>
              <p:cNvPr id="32792" name="Picture 19"/>
              <p:cNvPicPr>
                <a:picLocks noChangeAspect="1" noChangeArrowheads="1"/>
              </p:cNvPicPr>
              <p:nvPr/>
            </p:nvPicPr>
            <p:blipFill>
              <a:blip r:embed="rId6" cstate="print"/>
              <a:srcRect/>
              <a:stretch>
                <a:fillRect/>
              </a:stretch>
            </p:blipFill>
            <p:spPr bwMode="auto">
              <a:xfrm>
                <a:off x="2040" y="312"/>
                <a:ext cx="744" cy="160"/>
              </a:xfrm>
              <a:prstGeom prst="rect">
                <a:avLst/>
              </a:prstGeom>
              <a:noFill/>
              <a:ln w="12700">
                <a:noFill/>
                <a:miter lim="800000"/>
                <a:headEnd/>
                <a:tailEnd/>
              </a:ln>
            </p:spPr>
          </p:pic>
        </p:grpSp>
      </p:grpSp>
      <p:grpSp>
        <p:nvGrpSpPr>
          <p:cNvPr id="32779" name="Group 20"/>
          <p:cNvGrpSpPr>
            <a:grpSpLocks/>
          </p:cNvGrpSpPr>
          <p:nvPr/>
        </p:nvGrpSpPr>
        <p:grpSpPr bwMode="auto">
          <a:xfrm>
            <a:off x="1430338" y="3733800"/>
            <a:ext cx="11430000" cy="511175"/>
            <a:chOff x="0" y="-170"/>
            <a:chExt cx="7224" cy="402"/>
          </a:xfrm>
        </p:grpSpPr>
        <p:sp>
          <p:nvSpPr>
            <p:cNvPr id="32785" name="AutoShape 21"/>
            <p:cNvSpPr>
              <a:spLocks/>
            </p:cNvSpPr>
            <p:nvPr/>
          </p:nvSpPr>
          <p:spPr bwMode="auto">
            <a:xfrm>
              <a:off x="0" y="48"/>
              <a:ext cx="496" cy="184"/>
            </a:xfrm>
            <a:prstGeom prst="rightArrow">
              <a:avLst>
                <a:gd name="adj1" fmla="val 40528"/>
                <a:gd name="adj2" fmla="val 96657"/>
              </a:avLst>
            </a:prstGeom>
            <a:solidFill>
              <a:srgbClr val="00BAFB"/>
            </a:solidFill>
            <a:ln w="25400">
              <a:solidFill>
                <a:srgbClr val="00BAFB"/>
              </a:solidFill>
              <a:miter lim="800000"/>
              <a:headEnd/>
              <a:tailEnd/>
            </a:ln>
          </p:spPr>
          <p:txBody>
            <a:bodyPr lIns="0" tIns="0" rIns="0" bIns="0"/>
            <a:lstStyle/>
            <a:p>
              <a:endParaRPr lang="fr-FR"/>
            </a:p>
          </p:txBody>
        </p:sp>
        <p:sp>
          <p:nvSpPr>
            <p:cNvPr id="32786" name="Rectangle 22"/>
            <p:cNvSpPr>
              <a:spLocks/>
            </p:cNvSpPr>
            <p:nvPr/>
          </p:nvSpPr>
          <p:spPr bwMode="auto">
            <a:xfrm>
              <a:off x="559" y="-170"/>
              <a:ext cx="6665" cy="393"/>
            </a:xfrm>
            <a:prstGeom prst="rect">
              <a:avLst/>
            </a:prstGeom>
            <a:noFill/>
            <a:ln w="12700">
              <a:noFill/>
              <a:miter lim="800000"/>
              <a:headEnd/>
              <a:tailEnd/>
            </a:ln>
          </p:spPr>
          <p:txBody>
            <a:bodyPr lIns="0" tIns="0" rIns="0" bIns="0" anchor="ctr"/>
            <a:lstStyle/>
            <a:p>
              <a:pPr algn="l"/>
              <a:r>
                <a:rPr lang="en-US" sz="2400">
                  <a:solidFill>
                    <a:srgbClr val="490000"/>
                  </a:solidFill>
                  <a:ea typeface="Gill Sans" charset="0"/>
                  <a:cs typeface="Gill Sans" charset="0"/>
                </a:rPr>
                <a:t>Charge élémentaire suffisamment petite pour un modèle continu du courant électrique.</a:t>
              </a:r>
            </a:p>
          </p:txBody>
        </p:sp>
      </p:grpSp>
      <p:grpSp>
        <p:nvGrpSpPr>
          <p:cNvPr id="7" name="Group 23"/>
          <p:cNvGrpSpPr>
            <a:grpSpLocks/>
          </p:cNvGrpSpPr>
          <p:nvPr/>
        </p:nvGrpSpPr>
        <p:grpSpPr bwMode="auto">
          <a:xfrm>
            <a:off x="393700" y="8890000"/>
            <a:ext cx="12039600" cy="457200"/>
            <a:chOff x="0" y="0"/>
            <a:chExt cx="7584" cy="288"/>
          </a:xfrm>
        </p:grpSpPr>
        <p:sp>
          <p:nvSpPr>
            <p:cNvPr id="32783" name="AutoShape 24"/>
            <p:cNvSpPr>
              <a:spLocks/>
            </p:cNvSpPr>
            <p:nvPr/>
          </p:nvSpPr>
          <p:spPr bwMode="auto">
            <a:xfrm>
              <a:off x="0" y="48"/>
              <a:ext cx="496" cy="184"/>
            </a:xfrm>
            <a:prstGeom prst="rightArrow">
              <a:avLst>
                <a:gd name="adj1" fmla="val 40528"/>
                <a:gd name="adj2" fmla="val 96657"/>
              </a:avLst>
            </a:prstGeom>
            <a:solidFill>
              <a:srgbClr val="00BAFB"/>
            </a:solidFill>
            <a:ln w="25400">
              <a:solidFill>
                <a:srgbClr val="00BAFB"/>
              </a:solidFill>
              <a:miter lim="800000"/>
              <a:headEnd/>
              <a:tailEnd/>
            </a:ln>
          </p:spPr>
          <p:txBody>
            <a:bodyPr lIns="0" tIns="0" rIns="0" bIns="0"/>
            <a:lstStyle/>
            <a:p>
              <a:endParaRPr lang="fr-FR"/>
            </a:p>
          </p:txBody>
        </p:sp>
        <p:sp>
          <p:nvSpPr>
            <p:cNvPr id="32784" name="Rectangle 25"/>
            <p:cNvSpPr>
              <a:spLocks/>
            </p:cNvSpPr>
            <p:nvPr/>
          </p:nvSpPr>
          <p:spPr bwMode="auto">
            <a:xfrm>
              <a:off x="528" y="0"/>
              <a:ext cx="7056" cy="288"/>
            </a:xfrm>
            <a:prstGeom prst="rect">
              <a:avLst/>
            </a:prstGeom>
            <a:noFill/>
            <a:ln w="12700">
              <a:noFill/>
              <a:miter lim="800000"/>
              <a:headEnd/>
              <a:tailEnd/>
            </a:ln>
          </p:spPr>
          <p:txBody>
            <a:bodyPr lIns="0" tIns="0" rIns="0" bIns="0" anchor="ctr"/>
            <a:lstStyle/>
            <a:p>
              <a:pPr algn="l"/>
              <a:r>
                <a:rPr lang="en-US" sz="2400">
                  <a:solidFill>
                    <a:srgbClr val="490000"/>
                  </a:solidFill>
                  <a:ea typeface="Gill Sans" charset="0"/>
                  <a:cs typeface="Gill Sans" charset="0"/>
                </a:rPr>
                <a:t>Les métaux sont conducteurs</a:t>
              </a:r>
            </a:p>
          </p:txBody>
        </p:sp>
      </p:grpSp>
      <p:sp>
        <p:nvSpPr>
          <p:cNvPr id="22554" name="Rectangle 26"/>
          <p:cNvSpPr>
            <a:spLocks/>
          </p:cNvSpPr>
          <p:nvPr/>
        </p:nvSpPr>
        <p:spPr bwMode="auto">
          <a:xfrm>
            <a:off x="254000" y="7353300"/>
            <a:ext cx="12242800" cy="1536700"/>
          </a:xfrm>
          <a:prstGeom prst="rect">
            <a:avLst/>
          </a:prstGeom>
          <a:noFill/>
          <a:ln w="12700">
            <a:noFill/>
            <a:miter lim="800000"/>
            <a:headEnd/>
            <a:tailEnd/>
          </a:ln>
        </p:spPr>
        <p:txBody>
          <a:bodyPr lIns="0" tIns="0" rIns="0" bIns="0" anchor="ctr"/>
          <a:lstStyle/>
          <a:p>
            <a:pPr algn="l"/>
            <a:r>
              <a:rPr lang="en-US" sz="2400">
                <a:solidFill>
                  <a:schemeClr val="tx1"/>
                </a:solidFill>
                <a:ea typeface="Gill Sans" charset="0"/>
                <a:cs typeface="Gill Sans" charset="0"/>
              </a:rPr>
              <a:t>Les é de valence qui sont susceptibles de se déplacer sous l’action d’un </a:t>
            </a:r>
            <a:r>
              <a:rPr lang="en-US" sz="2400" i="1">
                <a:solidFill>
                  <a:schemeClr val="tx1"/>
                </a:solidFill>
                <a:ea typeface="Gill Sans" charset="0"/>
                <a:cs typeface="Gill Sans" charset="0"/>
              </a:rPr>
              <a:t>champ électrique</a:t>
            </a:r>
            <a:r>
              <a:rPr lang="en-US" sz="2400">
                <a:solidFill>
                  <a:schemeClr val="tx1"/>
                </a:solidFill>
                <a:ea typeface="Gill Sans" charset="0"/>
                <a:cs typeface="Gill Sans" charset="0"/>
              </a:rPr>
              <a:t> sont appelés</a:t>
            </a:r>
            <a:r>
              <a:rPr lang="en-US" sz="2400">
                <a:solidFill>
                  <a:srgbClr val="490000"/>
                </a:solidFill>
                <a:ea typeface="Gill Sans" charset="0"/>
                <a:cs typeface="Gill Sans" charset="0"/>
              </a:rPr>
              <a:t> é libres ou é. de conduction</a:t>
            </a:r>
            <a:r>
              <a:rPr lang="en-US" sz="2400">
                <a:solidFill>
                  <a:schemeClr val="tx1"/>
                </a:solidFill>
                <a:ea typeface="Gill Sans" charset="0"/>
                <a:cs typeface="Gill Sans" charset="0"/>
              </a:rPr>
              <a:t>. (cf. Physique du Solide License 3ème Année)</a:t>
            </a:r>
          </a:p>
          <a:p>
            <a:pPr algn="l"/>
            <a:r>
              <a:rPr lang="en-US" sz="2400">
                <a:solidFill>
                  <a:schemeClr val="tx1"/>
                </a:solidFill>
                <a:ea typeface="Gill Sans" charset="0"/>
                <a:cs typeface="Gill Sans" charset="0"/>
              </a:rPr>
              <a:t>Leur présence détermine si le matériau est conducteur ou isolant (diélectrique : air, bois, polymère etc..)</a:t>
            </a:r>
          </a:p>
        </p:txBody>
      </p:sp>
      <p:sp>
        <p:nvSpPr>
          <p:cNvPr id="32782" name="Rectangle 27"/>
          <p:cNvSpPr>
            <a:spLocks/>
          </p:cNvSpPr>
          <p:nvPr/>
        </p:nvSpPr>
        <p:spPr bwMode="auto">
          <a:xfrm>
            <a:off x="398051" y="856734"/>
            <a:ext cx="1726435"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2- </a:t>
            </a:r>
            <a:r>
              <a:rPr lang="en-US" sz="2400" b="1" u="sng" dirty="0" err="1">
                <a:solidFill>
                  <a:srgbClr val="2B4714"/>
                </a:solidFill>
                <a:ea typeface="Gill Sans" charset="0"/>
                <a:cs typeface="Gill Sans" charset="0"/>
              </a:rPr>
              <a:t>l’électron</a:t>
            </a:r>
            <a:endParaRPr lang="en-US" sz="2400" b="1" u="sng" dirty="0">
              <a:solidFill>
                <a:srgbClr val="2B4714"/>
              </a:solidFill>
              <a:ea typeface="Gill Sans" charset="0"/>
              <a:cs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5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2000"/>
                                  </p:stCondLst>
                                  <p:childTnLst>
                                    <p:set>
                                      <p:cBhvr>
                                        <p:cTn id="13"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ZoneTexte 3"/>
          <p:cNvSpPr txBox="1">
            <a:spLocks noChangeArrowheads="1"/>
          </p:cNvSpPr>
          <p:nvPr/>
        </p:nvSpPr>
        <p:spPr bwMode="auto">
          <a:xfrm>
            <a:off x="5859463" y="733425"/>
            <a:ext cx="6783387" cy="369888"/>
          </a:xfrm>
          <a:prstGeom prst="rect">
            <a:avLst/>
          </a:prstGeom>
          <a:noFill/>
          <a:ln w="9525">
            <a:noFill/>
            <a:miter lim="800000"/>
            <a:headEnd/>
            <a:tailEnd/>
          </a:ln>
        </p:spPr>
        <p:txBody>
          <a:bodyPr>
            <a:spAutoFit/>
          </a:bodyPr>
          <a:lstStyle/>
          <a:p>
            <a:r>
              <a:rPr lang="fr-FR" sz="1800"/>
              <a:t>feuille de TD 2 question 7</a:t>
            </a:r>
          </a:p>
        </p:txBody>
      </p:sp>
      <p:sp>
        <p:nvSpPr>
          <p:cNvPr id="97283" name="ZoneTexte 4"/>
          <p:cNvSpPr txBox="1">
            <a:spLocks noChangeArrowheads="1"/>
          </p:cNvSpPr>
          <p:nvPr/>
        </p:nvSpPr>
        <p:spPr bwMode="auto">
          <a:xfrm>
            <a:off x="930275" y="733425"/>
            <a:ext cx="5395913" cy="738188"/>
          </a:xfrm>
          <a:prstGeom prst="rect">
            <a:avLst/>
          </a:prstGeom>
          <a:noFill/>
          <a:ln w="9525">
            <a:noFill/>
            <a:miter lim="800000"/>
            <a:headEnd/>
            <a:tailEnd/>
          </a:ln>
        </p:spPr>
        <p:txBody>
          <a:bodyPr wrap="none">
            <a:spAutoFit/>
          </a:bodyPr>
          <a:lstStyle/>
          <a:p>
            <a:r>
              <a:rPr lang="fr-FR"/>
              <a:t>Théorème de Millman</a:t>
            </a:r>
          </a:p>
        </p:txBody>
      </p:sp>
      <p:pic>
        <p:nvPicPr>
          <p:cNvPr id="357378" name="Picture 2"/>
          <p:cNvPicPr>
            <a:picLocks noChangeAspect="1"/>
          </p:cNvPicPr>
          <p:nvPr/>
        </p:nvPicPr>
        <p:blipFill>
          <a:blip r:embed="rId3" cstate="print"/>
          <a:srcRect/>
          <a:stretch>
            <a:fillRect/>
          </a:stretch>
        </p:blipFill>
        <p:spPr bwMode="auto">
          <a:xfrm>
            <a:off x="8574088" y="1876425"/>
            <a:ext cx="4010025" cy="4200525"/>
          </a:xfrm>
          <a:prstGeom prst="rect">
            <a:avLst/>
          </a:prstGeom>
          <a:noFill/>
          <a:ln w="25400">
            <a:noFill/>
            <a:miter lim="800000"/>
            <a:headEnd/>
            <a:tailEnd/>
          </a:ln>
        </p:spPr>
      </p:pic>
      <p:pic>
        <p:nvPicPr>
          <p:cNvPr id="357379" name="Picture 3"/>
          <p:cNvPicPr>
            <a:picLocks noChangeAspect="1"/>
          </p:cNvPicPr>
          <p:nvPr/>
        </p:nvPicPr>
        <p:blipFill>
          <a:blip r:embed="rId4" cstate="print"/>
          <a:srcRect/>
          <a:stretch>
            <a:fillRect/>
          </a:stretch>
        </p:blipFill>
        <p:spPr bwMode="auto">
          <a:xfrm>
            <a:off x="858838" y="1804988"/>
            <a:ext cx="7658100" cy="1438275"/>
          </a:xfrm>
          <a:prstGeom prst="rect">
            <a:avLst/>
          </a:prstGeom>
          <a:noFill/>
          <a:ln w="25400">
            <a:noFill/>
            <a:miter lim="800000"/>
            <a:headEnd/>
            <a:tailEnd/>
          </a:ln>
        </p:spPr>
      </p:pic>
      <p:pic>
        <p:nvPicPr>
          <p:cNvPr id="357381" name="Picture 5"/>
          <p:cNvPicPr>
            <a:picLocks noChangeAspect="1"/>
          </p:cNvPicPr>
          <p:nvPr/>
        </p:nvPicPr>
        <p:blipFill>
          <a:blip r:embed="rId5" cstate="print"/>
          <a:srcRect/>
          <a:stretch>
            <a:fillRect/>
          </a:stretch>
        </p:blipFill>
        <p:spPr bwMode="auto">
          <a:xfrm>
            <a:off x="858838" y="3662363"/>
            <a:ext cx="7772400" cy="3000375"/>
          </a:xfrm>
          <a:prstGeom prst="rect">
            <a:avLst/>
          </a:prstGeom>
          <a:noFill/>
          <a:ln w="25400">
            <a:noFill/>
            <a:miter lim="800000"/>
            <a:headEnd/>
            <a:tailEnd/>
          </a:ln>
        </p:spPr>
      </p:pic>
      <p:pic>
        <p:nvPicPr>
          <p:cNvPr id="357382" name="Picture 6"/>
          <p:cNvPicPr>
            <a:picLocks noChangeAspect="1"/>
          </p:cNvPicPr>
          <p:nvPr/>
        </p:nvPicPr>
        <p:blipFill>
          <a:blip r:embed="rId6" cstate="print"/>
          <a:srcRect/>
          <a:stretch>
            <a:fillRect/>
          </a:stretch>
        </p:blipFill>
        <p:spPr bwMode="auto">
          <a:xfrm>
            <a:off x="4787900" y="6877050"/>
            <a:ext cx="3019425" cy="1209675"/>
          </a:xfrm>
          <a:prstGeom prst="rect">
            <a:avLst/>
          </a:prstGeom>
          <a:noFill/>
          <a:ln w="25400">
            <a:noFill/>
            <a:miter lim="800000"/>
            <a:headEnd/>
            <a:tailEnd/>
          </a:ln>
        </p:spPr>
      </p:pic>
      <p:sp>
        <p:nvSpPr>
          <p:cNvPr id="97288" name="ZoneTexte 10"/>
          <p:cNvSpPr txBox="1">
            <a:spLocks noChangeArrowheads="1"/>
          </p:cNvSpPr>
          <p:nvPr/>
        </p:nvSpPr>
        <p:spPr bwMode="auto">
          <a:xfrm>
            <a:off x="2573338" y="8448675"/>
            <a:ext cx="8180387" cy="461963"/>
          </a:xfrm>
          <a:prstGeom prst="rect">
            <a:avLst/>
          </a:prstGeom>
          <a:noFill/>
          <a:ln w="9525">
            <a:noFill/>
            <a:miter lim="800000"/>
            <a:headEnd/>
            <a:tailEnd/>
          </a:ln>
        </p:spPr>
        <p:txBody>
          <a:bodyPr wrap="none">
            <a:spAutoFit/>
          </a:bodyPr>
          <a:lstStyle/>
          <a:p>
            <a:r>
              <a:rPr lang="fr-FR" sz="2400"/>
              <a:t>Ce théorème est une autre façon d’écrire la loi des noeuds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7379"/>
                                        </p:tgtEl>
                                        <p:attrNameLst>
                                          <p:attrName>style.visibility</p:attrName>
                                        </p:attrNameLst>
                                      </p:cBhvr>
                                      <p:to>
                                        <p:strVal val="visible"/>
                                      </p:to>
                                    </p:set>
                                    <p:anim calcmode="lin" valueType="num">
                                      <p:cBhvr additive="base">
                                        <p:cTn id="7" dur="500" fill="hold"/>
                                        <p:tgtEl>
                                          <p:spTgt spid="357379"/>
                                        </p:tgtEl>
                                        <p:attrNameLst>
                                          <p:attrName>ppt_x</p:attrName>
                                        </p:attrNameLst>
                                      </p:cBhvr>
                                      <p:tavLst>
                                        <p:tav tm="0">
                                          <p:val>
                                            <p:strVal val="#ppt_x"/>
                                          </p:val>
                                        </p:tav>
                                        <p:tav tm="100000">
                                          <p:val>
                                            <p:strVal val="#ppt_x"/>
                                          </p:val>
                                        </p:tav>
                                      </p:tavLst>
                                    </p:anim>
                                    <p:anim calcmode="lin" valueType="num">
                                      <p:cBhvr additive="base">
                                        <p:cTn id="8" dur="500" fill="hold"/>
                                        <p:tgtEl>
                                          <p:spTgt spid="3573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7378"/>
                                        </p:tgtEl>
                                        <p:attrNameLst>
                                          <p:attrName>style.visibility</p:attrName>
                                        </p:attrNameLst>
                                      </p:cBhvr>
                                      <p:to>
                                        <p:strVal val="visible"/>
                                      </p:to>
                                    </p:set>
                                    <p:anim calcmode="lin" valueType="num">
                                      <p:cBhvr additive="base">
                                        <p:cTn id="13" dur="500" fill="hold"/>
                                        <p:tgtEl>
                                          <p:spTgt spid="357378"/>
                                        </p:tgtEl>
                                        <p:attrNameLst>
                                          <p:attrName>ppt_x</p:attrName>
                                        </p:attrNameLst>
                                      </p:cBhvr>
                                      <p:tavLst>
                                        <p:tav tm="0">
                                          <p:val>
                                            <p:strVal val="#ppt_x"/>
                                          </p:val>
                                        </p:tav>
                                        <p:tav tm="100000">
                                          <p:val>
                                            <p:strVal val="#ppt_x"/>
                                          </p:val>
                                        </p:tav>
                                      </p:tavLst>
                                    </p:anim>
                                    <p:anim calcmode="lin" valueType="num">
                                      <p:cBhvr additive="base">
                                        <p:cTn id="14" dur="500" fill="hold"/>
                                        <p:tgtEl>
                                          <p:spTgt spid="35737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7381"/>
                                        </p:tgtEl>
                                        <p:attrNameLst>
                                          <p:attrName>style.visibility</p:attrName>
                                        </p:attrNameLst>
                                      </p:cBhvr>
                                      <p:to>
                                        <p:strVal val="visible"/>
                                      </p:to>
                                    </p:set>
                                    <p:anim calcmode="lin" valueType="num">
                                      <p:cBhvr additive="base">
                                        <p:cTn id="19" dur="500" fill="hold"/>
                                        <p:tgtEl>
                                          <p:spTgt spid="357381"/>
                                        </p:tgtEl>
                                        <p:attrNameLst>
                                          <p:attrName>ppt_x</p:attrName>
                                        </p:attrNameLst>
                                      </p:cBhvr>
                                      <p:tavLst>
                                        <p:tav tm="0">
                                          <p:val>
                                            <p:strVal val="#ppt_x"/>
                                          </p:val>
                                        </p:tav>
                                        <p:tav tm="100000">
                                          <p:val>
                                            <p:strVal val="#ppt_x"/>
                                          </p:val>
                                        </p:tav>
                                      </p:tavLst>
                                    </p:anim>
                                    <p:anim calcmode="lin" valueType="num">
                                      <p:cBhvr additive="base">
                                        <p:cTn id="20" dur="500" fill="hold"/>
                                        <p:tgtEl>
                                          <p:spTgt spid="3573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57382"/>
                                        </p:tgtEl>
                                        <p:attrNameLst>
                                          <p:attrName>style.visibility</p:attrName>
                                        </p:attrNameLst>
                                      </p:cBhvr>
                                      <p:to>
                                        <p:strVal val="visible"/>
                                      </p:to>
                                    </p:set>
                                    <p:anim calcmode="lin" valueType="num">
                                      <p:cBhvr additive="base">
                                        <p:cTn id="25" dur="500" fill="hold"/>
                                        <p:tgtEl>
                                          <p:spTgt spid="357382"/>
                                        </p:tgtEl>
                                        <p:attrNameLst>
                                          <p:attrName>ppt_x</p:attrName>
                                        </p:attrNameLst>
                                      </p:cBhvr>
                                      <p:tavLst>
                                        <p:tav tm="0">
                                          <p:val>
                                            <p:strVal val="#ppt_x"/>
                                          </p:val>
                                        </p:tav>
                                        <p:tav tm="100000">
                                          <p:val>
                                            <p:strVal val="#ppt_x"/>
                                          </p:val>
                                        </p:tav>
                                      </p:tavLst>
                                    </p:anim>
                                    <p:anim calcmode="lin" valueType="num">
                                      <p:cBhvr additive="base">
                                        <p:cTn id="26" dur="500" fill="hold"/>
                                        <p:tgtEl>
                                          <p:spTgt spid="3573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Line 4"/>
          <p:cNvSpPr>
            <a:spLocks noChangeShapeType="1"/>
          </p:cNvSpPr>
          <p:nvPr/>
        </p:nvSpPr>
        <p:spPr bwMode="auto">
          <a:xfrm>
            <a:off x="207963" y="9366250"/>
            <a:ext cx="12482512" cy="0"/>
          </a:xfrm>
          <a:prstGeom prst="line">
            <a:avLst/>
          </a:prstGeom>
          <a:noFill/>
          <a:ln w="12700">
            <a:solidFill>
              <a:srgbClr val="471400"/>
            </a:solidFill>
            <a:round/>
            <a:headEnd/>
            <a:tailEnd/>
          </a:ln>
        </p:spPr>
        <p:txBody>
          <a:bodyPr/>
          <a:lstStyle/>
          <a:p>
            <a:endParaRPr lang="fr-FR"/>
          </a:p>
        </p:txBody>
      </p:sp>
      <p:sp>
        <p:nvSpPr>
          <p:cNvPr id="98309"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8DF14CEA-EBD8-4CC8-8E13-CF828ECB9455}" type="slidenum">
              <a:rPr lang="en-US" sz="1800">
                <a:solidFill>
                  <a:schemeClr val="tx1"/>
                </a:solidFill>
                <a:ea typeface="Gill Sans" charset="0"/>
                <a:cs typeface="Gill Sans" charset="0"/>
              </a:rPr>
              <a:pPr/>
              <a:t>71</a:t>
            </a:fld>
            <a:endParaRPr lang="en-US" sz="1800">
              <a:solidFill>
                <a:schemeClr val="tx1"/>
              </a:solidFill>
              <a:ea typeface="Gill Sans" charset="0"/>
              <a:cs typeface="Gill Sans" charset="0"/>
            </a:endParaRPr>
          </a:p>
        </p:txBody>
      </p:sp>
      <p:sp>
        <p:nvSpPr>
          <p:cNvPr id="98311" name="Rectangle 7"/>
          <p:cNvSpPr>
            <a:spLocks/>
          </p:cNvSpPr>
          <p:nvPr/>
        </p:nvSpPr>
        <p:spPr bwMode="auto">
          <a:xfrm>
            <a:off x="588285" y="983734"/>
            <a:ext cx="5576655"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4- </a:t>
            </a:r>
            <a:r>
              <a:rPr lang="en-US" sz="2400" b="1" u="sng" dirty="0" err="1">
                <a:solidFill>
                  <a:srgbClr val="2B4714"/>
                </a:solidFill>
                <a:ea typeface="Gill Sans" charset="0"/>
                <a:cs typeface="Gill Sans" charset="0"/>
              </a:rPr>
              <a:t>Aperçu</a:t>
            </a:r>
            <a:r>
              <a:rPr lang="en-US" sz="2400" b="1" u="sng" dirty="0">
                <a:solidFill>
                  <a:srgbClr val="2B4714"/>
                </a:solidFill>
                <a:ea typeface="Gill Sans" charset="0"/>
                <a:cs typeface="Gill Sans" charset="0"/>
              </a:rPr>
              <a:t> des </a:t>
            </a:r>
            <a:r>
              <a:rPr lang="en-US" sz="2400" b="1" u="sng" dirty="0" err="1">
                <a:solidFill>
                  <a:srgbClr val="2B4714"/>
                </a:solidFill>
                <a:ea typeface="Gill Sans" charset="0"/>
                <a:cs typeface="Gill Sans" charset="0"/>
              </a:rPr>
              <a:t>méthodes</a:t>
            </a:r>
            <a:r>
              <a:rPr lang="en-US" sz="2400" b="1" u="sng" dirty="0">
                <a:solidFill>
                  <a:srgbClr val="2B4714"/>
                </a:solidFill>
                <a:ea typeface="Gill Sans" charset="0"/>
                <a:cs typeface="Gill Sans" charset="0"/>
              </a:rPr>
              <a:t> de </a:t>
            </a:r>
            <a:r>
              <a:rPr lang="en-US" sz="2400" b="1" u="sng" dirty="0" err="1">
                <a:solidFill>
                  <a:srgbClr val="2B4714"/>
                </a:solidFill>
                <a:ea typeface="Gill Sans" charset="0"/>
                <a:cs typeface="Gill Sans" charset="0"/>
              </a:rPr>
              <a:t>résolution</a:t>
            </a:r>
            <a:endParaRPr lang="en-US" sz="2400" b="1" u="sng" dirty="0">
              <a:solidFill>
                <a:srgbClr val="2B4714"/>
              </a:solidFill>
              <a:ea typeface="Gill Sans" charset="0"/>
              <a:cs typeface="Gill Sans" charset="0"/>
            </a:endParaRPr>
          </a:p>
        </p:txBody>
      </p:sp>
      <p:sp>
        <p:nvSpPr>
          <p:cNvPr id="98312" name="Rectangle 8"/>
          <p:cNvSpPr>
            <a:spLocks/>
          </p:cNvSpPr>
          <p:nvPr/>
        </p:nvSpPr>
        <p:spPr bwMode="auto">
          <a:xfrm>
            <a:off x="228600" y="1790700"/>
            <a:ext cx="12458700" cy="4013200"/>
          </a:xfrm>
          <a:prstGeom prst="rect">
            <a:avLst/>
          </a:prstGeom>
          <a:noFill/>
          <a:ln w="12700">
            <a:noFill/>
            <a:miter lim="800000"/>
            <a:headEnd/>
            <a:tailEnd/>
          </a:ln>
        </p:spPr>
        <p:txBody>
          <a:bodyPr lIns="0" tIns="0" rIns="0" bIns="0" anchor="ctr"/>
          <a:lstStyle/>
          <a:p>
            <a:pPr algn="l"/>
            <a:r>
              <a:rPr lang="en-US" sz="2400" dirty="0">
                <a:solidFill>
                  <a:schemeClr val="tx1"/>
                </a:solidFill>
                <a:ea typeface="Gill Sans" charset="0"/>
                <a:cs typeface="Gill Sans" charset="0"/>
              </a:rPr>
              <a:t>Pour un circuit </a:t>
            </a:r>
            <a:r>
              <a:rPr lang="en-US" sz="2400" dirty="0" err="1">
                <a:solidFill>
                  <a:schemeClr val="tx1"/>
                </a:solidFill>
                <a:ea typeface="Gill Sans" charset="0"/>
                <a:cs typeface="Gill Sans" charset="0"/>
              </a:rPr>
              <a:t>linéaire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existe</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méthodes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systématiques</a:t>
            </a:r>
            <a:r>
              <a:rPr lang="en-US" sz="2400" dirty="0">
                <a:solidFill>
                  <a:schemeClr val="tx1"/>
                </a:solidFill>
                <a:ea typeface="Gill Sans" charset="0"/>
                <a:cs typeface="Gill Sans" charset="0"/>
              </a:rPr>
              <a:t> pour </a:t>
            </a:r>
            <a:r>
              <a:rPr lang="en-US" sz="2400" dirty="0" err="1">
                <a:solidFill>
                  <a:schemeClr val="tx1"/>
                </a:solidFill>
                <a:ea typeface="Gill Sans" charset="0"/>
                <a:cs typeface="Gill Sans" charset="0"/>
              </a:rPr>
              <a:t>calculer</a:t>
            </a:r>
            <a:r>
              <a:rPr lang="en-US" sz="2400" dirty="0">
                <a:solidFill>
                  <a:schemeClr val="tx1"/>
                </a:solidFill>
                <a:ea typeface="Gill Sans" charset="0"/>
                <a:cs typeface="Gill Sans" charset="0"/>
              </a:rPr>
              <a:t> le courant </a:t>
            </a:r>
            <a:r>
              <a:rPr lang="en-US" sz="2400" dirty="0" err="1">
                <a:solidFill>
                  <a:schemeClr val="tx1"/>
                </a:solidFill>
                <a:ea typeface="Gill Sans" charset="0"/>
                <a:cs typeface="Gill Sans" charset="0"/>
              </a:rPr>
              <a:t>dans</a:t>
            </a:r>
            <a:r>
              <a:rPr lang="en-US" sz="2400" dirty="0">
                <a:solidFill>
                  <a:schemeClr val="tx1"/>
                </a:solidFill>
                <a:ea typeface="Gill Sans" charset="0"/>
                <a:cs typeface="Gill Sans" charset="0"/>
              </a:rPr>
              <a:t> </a:t>
            </a:r>
            <a:r>
              <a:rPr lang="en-US" sz="2400" dirty="0" err="1" smtClean="0">
                <a:solidFill>
                  <a:schemeClr val="tx1"/>
                </a:solidFill>
                <a:ea typeface="Gill Sans" charset="0"/>
                <a:cs typeface="Gill Sans" charset="0"/>
              </a:rPr>
              <a:t>chaque</a:t>
            </a:r>
            <a:r>
              <a:rPr lang="en-US" sz="2400" dirty="0" smtClean="0">
                <a:solidFill>
                  <a:schemeClr val="tx1"/>
                </a:solidFill>
                <a:ea typeface="Gill Sans" charset="0"/>
                <a:cs typeface="Gill Sans" charset="0"/>
              </a:rPr>
              <a:t> </a:t>
            </a:r>
            <a:r>
              <a:rPr lang="en-US" sz="2400" dirty="0" err="1">
                <a:solidFill>
                  <a:schemeClr val="tx1"/>
                </a:solidFill>
                <a:ea typeface="Gill Sans" charset="0"/>
                <a:cs typeface="Gill Sans" charset="0"/>
              </a:rPr>
              <a:t>branche</a:t>
            </a:r>
            <a:r>
              <a:rPr lang="en-US" sz="2400" dirty="0">
                <a:solidFill>
                  <a:schemeClr val="tx1"/>
                </a:solidFill>
                <a:ea typeface="Gill Sans" charset="0"/>
                <a:cs typeface="Gill Sans" charset="0"/>
              </a:rPr>
              <a:t> et le </a:t>
            </a:r>
            <a:r>
              <a:rPr lang="en-US" sz="2400" dirty="0" err="1">
                <a:solidFill>
                  <a:schemeClr val="tx1"/>
                </a:solidFill>
                <a:ea typeface="Gill Sans" charset="0"/>
                <a:cs typeface="Gill Sans" charset="0"/>
              </a:rPr>
              <a:t>potentiel</a:t>
            </a:r>
            <a:r>
              <a:rPr lang="en-US" sz="2400" dirty="0">
                <a:solidFill>
                  <a:schemeClr val="tx1"/>
                </a:solidFill>
                <a:ea typeface="Gill Sans" charset="0"/>
                <a:cs typeface="Gill Sans" charset="0"/>
              </a:rPr>
              <a:t> en </a:t>
            </a:r>
            <a:r>
              <a:rPr lang="en-US" sz="2400" dirty="0" err="1">
                <a:solidFill>
                  <a:schemeClr val="tx1"/>
                </a:solidFill>
                <a:ea typeface="Gill Sans" charset="0"/>
                <a:cs typeface="Gill Sans" charset="0"/>
              </a:rPr>
              <a:t>chaque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noeud</a:t>
            </a:r>
            <a:r>
              <a:rPr lang="en-US" sz="2400" dirty="0">
                <a:solidFill>
                  <a:schemeClr val="tx1"/>
                </a:solidFill>
                <a:ea typeface="Gill Sans" charset="0"/>
                <a:cs typeface="Gill Sans" charset="0"/>
              </a:rPr>
              <a:t> du circuit.</a:t>
            </a:r>
          </a:p>
          <a:p>
            <a:pPr algn="l"/>
            <a:r>
              <a:rPr lang="en-US" sz="2400" dirty="0">
                <a:solidFill>
                  <a:schemeClr val="tx1"/>
                </a:solidFill>
                <a:ea typeface="Gill Sans" charset="0"/>
                <a:cs typeface="Gill Sans" charset="0"/>
              </a:rPr>
              <a:t>La première </a:t>
            </a:r>
            <a:r>
              <a:rPr lang="en-US" sz="2400" dirty="0" err="1">
                <a:solidFill>
                  <a:schemeClr val="tx1"/>
                </a:solidFill>
                <a:ea typeface="Gill Sans" charset="0"/>
                <a:cs typeface="Gill Sans" charset="0"/>
              </a:rPr>
              <a:t>difficulté</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d’obtenir</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système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carré</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autant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d’équations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que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d’inconnues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Ensuite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il</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s’agit</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résoudre</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système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linéaire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voir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cours</a:t>
            </a:r>
            <a:r>
              <a:rPr lang="en-US" sz="2400" dirty="0">
                <a:solidFill>
                  <a:schemeClr val="tx1"/>
                </a:solidFill>
                <a:ea typeface="Gill Sans" charset="0"/>
                <a:cs typeface="Gill Sans" charset="0"/>
              </a:rPr>
              <a:t> de math.).</a:t>
            </a:r>
          </a:p>
          <a:p>
            <a:pPr algn="l"/>
            <a:endParaRPr lang="en-US" sz="2400" dirty="0">
              <a:solidFill>
                <a:schemeClr val="tx1"/>
              </a:solidFill>
              <a:ea typeface="Gill Sans" charset="0"/>
              <a:cs typeface="Gill Sans" charset="0"/>
            </a:endParaRPr>
          </a:p>
          <a:p>
            <a:pPr algn="l"/>
            <a:r>
              <a:rPr lang="en-US" sz="2400" dirty="0">
                <a:solidFill>
                  <a:schemeClr val="tx1"/>
                </a:solidFill>
                <a:ea typeface="Gill Sans" charset="0"/>
                <a:cs typeface="Gill Sans" charset="0"/>
              </a:rPr>
              <a:t>La </a:t>
            </a:r>
            <a:r>
              <a:rPr lang="en-US" sz="2400" dirty="0" err="1">
                <a:solidFill>
                  <a:schemeClr val="tx1"/>
                </a:solidFill>
                <a:ea typeface="Gill Sans" charset="0"/>
                <a:cs typeface="Gill Sans" charset="0"/>
              </a:rPr>
              <a:t>méthode</a:t>
            </a:r>
            <a:r>
              <a:rPr lang="en-US" sz="2400" dirty="0">
                <a:solidFill>
                  <a:schemeClr val="tx1"/>
                </a:solidFill>
                <a:ea typeface="Gill Sans" charset="0"/>
                <a:cs typeface="Gill Sans" charset="0"/>
              </a:rPr>
              <a:t> des </a:t>
            </a:r>
            <a:r>
              <a:rPr lang="en-US" sz="2400" dirty="0" err="1">
                <a:solidFill>
                  <a:schemeClr val="tx1"/>
                </a:solidFill>
                <a:ea typeface="Gill Sans" charset="0"/>
                <a:cs typeface="Gill Sans" charset="0"/>
              </a:rPr>
              <a:t>courants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fictifs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permet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d’obtenir</a:t>
            </a:r>
            <a:r>
              <a:rPr lang="en-US" sz="2400" dirty="0">
                <a:solidFill>
                  <a:schemeClr val="tx1"/>
                </a:solidFill>
                <a:ea typeface="Gill Sans" charset="0"/>
                <a:cs typeface="Gill Sans" charset="0"/>
              </a:rPr>
              <a:t> un </a:t>
            </a:r>
            <a:r>
              <a:rPr lang="en-US" sz="2400" dirty="0" err="1">
                <a:solidFill>
                  <a:schemeClr val="tx1"/>
                </a:solidFill>
                <a:ea typeface="Gill Sans" charset="0"/>
                <a:cs typeface="Gill Sans" charset="0"/>
              </a:rPr>
              <a:t>système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carré</a:t>
            </a:r>
            <a:r>
              <a:rPr lang="en-US" sz="2400" dirty="0">
                <a:solidFill>
                  <a:schemeClr val="tx1"/>
                </a:solidFill>
                <a:ea typeface="Gill Sans" charset="0"/>
                <a:cs typeface="Gill Sans" charset="0"/>
              </a:rPr>
              <a:t>.</a:t>
            </a:r>
          </a:p>
          <a:p>
            <a:pPr algn="l"/>
            <a:r>
              <a:rPr lang="en-US" sz="2400" dirty="0" err="1">
                <a:solidFill>
                  <a:schemeClr val="tx1"/>
                </a:solidFill>
                <a:ea typeface="Gill Sans" charset="0"/>
                <a:cs typeface="Gill Sans" charset="0"/>
              </a:rPr>
              <a:t>Méthodes</a:t>
            </a:r>
            <a:r>
              <a:rPr lang="en-US" sz="2400" dirty="0">
                <a:solidFill>
                  <a:schemeClr val="tx1"/>
                </a:solidFill>
                <a:ea typeface="Gill Sans" charset="0"/>
                <a:cs typeface="Gill Sans" charset="0"/>
              </a:rPr>
              <a:t> de simplification : on </a:t>
            </a:r>
            <a:r>
              <a:rPr lang="en-US" sz="2400" dirty="0" err="1">
                <a:solidFill>
                  <a:schemeClr val="tx1"/>
                </a:solidFill>
                <a:ea typeface="Gill Sans" charset="0"/>
                <a:cs typeface="Gill Sans" charset="0"/>
              </a:rPr>
              <a:t>peut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remplacer</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toute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partie</a:t>
            </a:r>
            <a:r>
              <a:rPr lang="en-US" sz="2400" dirty="0">
                <a:solidFill>
                  <a:schemeClr val="tx1"/>
                </a:solidFill>
                <a:ea typeface="Gill Sans" charset="0"/>
                <a:cs typeface="Gill Sans" charset="0"/>
              </a:rPr>
              <a:t> du circuit par un </a:t>
            </a:r>
            <a:r>
              <a:rPr lang="en-US" sz="2400" dirty="0" err="1">
                <a:solidFill>
                  <a:schemeClr val="tx1"/>
                </a:solidFill>
                <a:ea typeface="Gill Sans" charset="0"/>
                <a:cs typeface="Gill Sans" charset="0"/>
              </a:rPr>
              <a:t>générateur</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Thévenin</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ou</a:t>
            </a:r>
            <a:r>
              <a:rPr lang="en-US" sz="2400" dirty="0">
                <a:solidFill>
                  <a:schemeClr val="tx1"/>
                </a:solidFill>
                <a:ea typeface="Gill Sans" charset="0"/>
                <a:cs typeface="Gill Sans" charset="0"/>
              </a:rPr>
              <a:t> de Norton (</a:t>
            </a:r>
            <a:r>
              <a:rPr lang="en-US" sz="2400" dirty="0" err="1">
                <a:solidFill>
                  <a:schemeClr val="tx1"/>
                </a:solidFill>
                <a:ea typeface="Gill Sans" charset="0"/>
                <a:cs typeface="Gill Sans" charset="0"/>
              </a:rPr>
              <a:t>théorème</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Thévenin</a:t>
            </a:r>
            <a:r>
              <a:rPr lang="en-US" sz="2400" dirty="0">
                <a:solidFill>
                  <a:schemeClr val="tx1"/>
                </a:solidFill>
                <a:ea typeface="Gill Sans" charset="0"/>
                <a:cs typeface="Gill Sans" charset="0"/>
              </a:rPr>
              <a:t> et de Norton).</a:t>
            </a:r>
          </a:p>
          <a:p>
            <a:pPr algn="l"/>
            <a:endParaRPr lang="en-US" sz="2400" dirty="0">
              <a:solidFill>
                <a:schemeClr val="tx1"/>
              </a:solidFill>
              <a:ea typeface="Gill Sans" charset="0"/>
              <a:cs typeface="Gill Sans" charset="0"/>
            </a:endParaRPr>
          </a:p>
          <a:p>
            <a:pPr algn="l"/>
            <a:r>
              <a:rPr lang="en-US" sz="2400" dirty="0" err="1">
                <a:solidFill>
                  <a:schemeClr val="tx1"/>
                </a:solidFill>
                <a:ea typeface="Gill Sans" charset="0"/>
                <a:cs typeface="Gill Sans" charset="0"/>
              </a:rPr>
              <a:t>Tous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théorèmes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découlent</a:t>
            </a:r>
            <a:r>
              <a:rPr lang="en-US" sz="2400" dirty="0">
                <a:solidFill>
                  <a:schemeClr val="tx1"/>
                </a:solidFill>
                <a:ea typeface="Gill Sans" charset="0"/>
                <a:cs typeface="Gill Sans" charset="0"/>
              </a:rPr>
              <a:t> du </a:t>
            </a:r>
            <a:r>
              <a:rPr lang="en-US" sz="2400" dirty="0" err="1">
                <a:solidFill>
                  <a:schemeClr val="tx1"/>
                </a:solidFill>
                <a:ea typeface="Gill Sans" charset="0"/>
                <a:cs typeface="Gill Sans" charset="0"/>
              </a:rPr>
              <a:t>théorème</a:t>
            </a:r>
            <a:r>
              <a:rPr lang="en-US" sz="2400" dirty="0">
                <a:solidFill>
                  <a:schemeClr val="tx1"/>
                </a:solidFill>
                <a:ea typeface="Gill Sans" charset="0"/>
                <a:cs typeface="Gill Sans" charset="0"/>
              </a:rPr>
              <a:t> de superposition qui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valide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seulement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si</a:t>
            </a:r>
            <a:r>
              <a:rPr lang="en-US" sz="2400" dirty="0">
                <a:solidFill>
                  <a:schemeClr val="tx1"/>
                </a:solidFill>
                <a:ea typeface="Gill Sans" charset="0"/>
                <a:cs typeface="Gill Sans" charset="0"/>
              </a:rPr>
              <a:t> le circuit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linéaire</a:t>
            </a:r>
            <a:r>
              <a:rPr lang="en-US" sz="2400" dirty="0">
                <a:solidFill>
                  <a:schemeClr val="tx1"/>
                </a:solidFill>
                <a:ea typeface="Gill Sans" charset="0"/>
                <a:cs typeface="Gill Sans" charset="0"/>
              </a:rPr>
              <a:t>.</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smtClean="0"/>
              <a:t>Corrections des feuilles de TD1 et TD2</a:t>
            </a:r>
            <a:endParaRPr lang="fr-FR" sz="3200" dirty="0"/>
          </a:p>
        </p:txBody>
      </p:sp>
      <p:sp>
        <p:nvSpPr>
          <p:cNvPr id="449538" name="Rectangle 2"/>
          <p:cNvSpPr>
            <a:spLocks noChangeArrowheads="1"/>
          </p:cNvSpPr>
          <p:nvPr/>
        </p:nvSpPr>
        <p:spPr bwMode="auto">
          <a:xfrm>
            <a:off x="237704" y="2856166"/>
            <a:ext cx="9433048" cy="7540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Exercice 1 :</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 dipôle </a:t>
            </a:r>
            <a:r>
              <a:rPr kumimoji="0" lang="fr-FR"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 </a:t>
            </a:r>
            <a:r>
              <a:rPr kumimoji="0" lang="fr-FR"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est traversé par un courant électrique d'intensité </a:t>
            </a:r>
            <a:r>
              <a:rPr kumimoji="0" lang="fr-FR"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 = 3A </a:t>
            </a:r>
            <a:r>
              <a:rPr kumimoji="0" lang="fr-FR"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(schéma ci-dessous) pendant ¼ d'heure:</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1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49539" name="Rectangle 3"/>
          <p:cNvSpPr>
            <a:spLocks noChangeArrowheads="1"/>
          </p:cNvSpPr>
          <p:nvPr/>
        </p:nvSpPr>
        <p:spPr bwMode="auto">
          <a:xfrm>
            <a:off x="309712" y="3503712"/>
            <a:ext cx="10678864"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 Indiquer, par une flèche, le sens de circulation des électrons.</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49540" name="Picture 4"/>
          <p:cNvPicPr>
            <a:picLocks noChangeAspect="1" noChangeArrowheads="1"/>
          </p:cNvPicPr>
          <p:nvPr/>
        </p:nvPicPr>
        <p:blipFill>
          <a:blip r:embed="rId2" cstate="print"/>
          <a:srcRect/>
          <a:stretch>
            <a:fillRect/>
          </a:stretch>
        </p:blipFill>
        <p:spPr bwMode="auto">
          <a:xfrm>
            <a:off x="7078464" y="3508648"/>
            <a:ext cx="3067050" cy="771525"/>
          </a:xfrm>
          <a:prstGeom prst="rect">
            <a:avLst/>
          </a:prstGeom>
          <a:noFill/>
          <a:ln w="9525">
            <a:noFill/>
            <a:miter lim="800000"/>
            <a:headEnd/>
            <a:tailEnd/>
          </a:ln>
        </p:spPr>
      </p:pic>
      <p:sp>
        <p:nvSpPr>
          <p:cNvPr id="8" name="ZoneTexte 7"/>
          <p:cNvSpPr txBox="1"/>
          <p:nvPr/>
        </p:nvSpPr>
        <p:spPr>
          <a:xfrm>
            <a:off x="237704" y="4660776"/>
            <a:ext cx="10605787" cy="523220"/>
          </a:xfrm>
          <a:prstGeom prst="rect">
            <a:avLst/>
          </a:prstGeom>
          <a:noFill/>
        </p:spPr>
        <p:txBody>
          <a:bodyPr wrap="none" rtlCol="0">
            <a:spAutoFit/>
          </a:bodyPr>
          <a:lstStyle/>
          <a:p>
            <a:r>
              <a:rPr lang="fr-FR" sz="1400" dirty="0" smtClean="0"/>
              <a:t>2. Quelle quantité d'électricité exprimée en coulombs a-t-elle circulé dans le conducteur ? Combien d'électrons cela représente-t-il ?</a:t>
            </a:r>
          </a:p>
          <a:p>
            <a:endParaRPr lang="fr-FR" sz="1400" dirty="0"/>
          </a:p>
        </p:txBody>
      </p:sp>
      <p:pic>
        <p:nvPicPr>
          <p:cNvPr id="449541" name="Picture 5"/>
          <p:cNvPicPr>
            <a:picLocks noChangeAspect="1" noChangeArrowheads="1"/>
          </p:cNvPicPr>
          <p:nvPr/>
        </p:nvPicPr>
        <p:blipFill>
          <a:blip r:embed="rId3" cstate="print"/>
          <a:srcRect/>
          <a:stretch>
            <a:fillRect/>
          </a:stretch>
        </p:blipFill>
        <p:spPr bwMode="auto">
          <a:xfrm>
            <a:off x="4486176" y="6100936"/>
            <a:ext cx="5689848" cy="130907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9540"/>
                                        </p:tgtEl>
                                        <p:attrNameLst>
                                          <p:attrName>style.visibility</p:attrName>
                                        </p:attrNameLst>
                                      </p:cBhvr>
                                      <p:to>
                                        <p:strVal val="visible"/>
                                      </p:to>
                                    </p:set>
                                    <p:anim calcmode="lin" valueType="num">
                                      <p:cBhvr additive="base">
                                        <p:cTn id="7" dur="500" fill="hold"/>
                                        <p:tgtEl>
                                          <p:spTgt spid="449540"/>
                                        </p:tgtEl>
                                        <p:attrNameLst>
                                          <p:attrName>ppt_x</p:attrName>
                                        </p:attrNameLst>
                                      </p:cBhvr>
                                      <p:tavLst>
                                        <p:tav tm="0">
                                          <p:val>
                                            <p:strVal val="#ppt_x"/>
                                          </p:val>
                                        </p:tav>
                                        <p:tav tm="100000">
                                          <p:val>
                                            <p:strVal val="#ppt_x"/>
                                          </p:val>
                                        </p:tav>
                                      </p:tavLst>
                                    </p:anim>
                                    <p:anim calcmode="lin" valueType="num">
                                      <p:cBhvr additive="base">
                                        <p:cTn id="8" dur="500" fill="hold"/>
                                        <p:tgtEl>
                                          <p:spTgt spid="4495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9541"/>
                                        </p:tgtEl>
                                        <p:attrNameLst>
                                          <p:attrName>style.visibility</p:attrName>
                                        </p:attrNameLst>
                                      </p:cBhvr>
                                      <p:to>
                                        <p:strVal val="visible"/>
                                      </p:to>
                                    </p:set>
                                    <p:anim calcmode="lin" valueType="num">
                                      <p:cBhvr additive="base">
                                        <p:cTn id="13" dur="500" fill="hold"/>
                                        <p:tgtEl>
                                          <p:spTgt spid="449541"/>
                                        </p:tgtEl>
                                        <p:attrNameLst>
                                          <p:attrName>ppt_x</p:attrName>
                                        </p:attrNameLst>
                                      </p:cBhvr>
                                      <p:tavLst>
                                        <p:tav tm="0">
                                          <p:val>
                                            <p:strVal val="#ppt_x"/>
                                          </p:val>
                                        </p:tav>
                                        <p:tav tm="100000">
                                          <p:val>
                                            <p:strVal val="#ppt_x"/>
                                          </p:val>
                                        </p:tav>
                                      </p:tavLst>
                                    </p:anim>
                                    <p:anim calcmode="lin" valueType="num">
                                      <p:cBhvr additive="base">
                                        <p:cTn id="14" dur="500" fill="hold"/>
                                        <p:tgtEl>
                                          <p:spTgt spid="4495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669752" y="340296"/>
            <a:ext cx="7106433" cy="1600438"/>
          </a:xfrm>
          <a:prstGeom prst="rect">
            <a:avLst/>
          </a:prstGeom>
          <a:noFill/>
        </p:spPr>
        <p:txBody>
          <a:bodyPr wrap="none" rtlCol="0">
            <a:spAutoFit/>
          </a:bodyPr>
          <a:lstStyle/>
          <a:p>
            <a:pPr algn="just"/>
            <a:r>
              <a:rPr lang="fr-FR" sz="1400" dirty="0" smtClean="0"/>
              <a:t>Exercice 2 :</a:t>
            </a:r>
          </a:p>
          <a:p>
            <a:pPr algn="just"/>
            <a:r>
              <a:rPr lang="fr-FR" sz="1400" dirty="0" smtClean="0"/>
              <a:t>Le circuit ci-dessous est parfois utilisé pour mettre en </a:t>
            </a:r>
            <a:r>
              <a:rPr lang="fr-FR" sz="1400" dirty="0" err="1" smtClean="0"/>
              <a:t>oeuvre</a:t>
            </a:r>
            <a:r>
              <a:rPr lang="fr-FR" sz="1400" dirty="0" smtClean="0"/>
              <a:t> un capteur résistif (un des</a:t>
            </a:r>
          </a:p>
          <a:p>
            <a:pPr algn="just"/>
            <a:r>
              <a:rPr lang="fr-FR" sz="1400" dirty="0" smtClean="0"/>
              <a:t>dipôles est le capteur, les autres sont des résistances).</a:t>
            </a:r>
          </a:p>
          <a:p>
            <a:pPr algn="just"/>
            <a:endParaRPr lang="fr-FR" sz="1400" dirty="0" smtClean="0"/>
          </a:p>
          <a:p>
            <a:pPr algn="just"/>
            <a:r>
              <a:rPr lang="fr-FR" sz="1400" dirty="0" smtClean="0"/>
              <a:t>Calculer les intensités des courants I2 ; I4 ; I5 et I7.</a:t>
            </a:r>
          </a:p>
          <a:p>
            <a:pPr algn="just"/>
            <a:endParaRPr lang="fr-FR" sz="1400" dirty="0" smtClean="0"/>
          </a:p>
          <a:p>
            <a:pPr algn="just"/>
            <a:endParaRPr lang="fr-FR" sz="1400" dirty="0"/>
          </a:p>
        </p:txBody>
      </p:sp>
      <p:pic>
        <p:nvPicPr>
          <p:cNvPr id="6" name="Image 5"/>
          <p:cNvPicPr/>
          <p:nvPr/>
        </p:nvPicPr>
        <p:blipFill>
          <a:blip r:embed="rId2" cstate="print"/>
          <a:stretch>
            <a:fillRect/>
          </a:stretch>
        </p:blipFill>
        <p:spPr>
          <a:xfrm>
            <a:off x="957784" y="1996480"/>
            <a:ext cx="3835360" cy="2808312"/>
          </a:xfrm>
          <a:prstGeom prst="rect">
            <a:avLst/>
          </a:prstGeom>
          <a:noFill/>
          <a:ln>
            <a:noFill/>
            <a:prstDash/>
          </a:ln>
        </p:spPr>
      </p:pic>
      <p:pic>
        <p:nvPicPr>
          <p:cNvPr id="487426" name="Picture 2"/>
          <p:cNvPicPr>
            <a:picLocks noChangeAspect="1" noChangeArrowheads="1"/>
          </p:cNvPicPr>
          <p:nvPr/>
        </p:nvPicPr>
        <p:blipFill>
          <a:blip r:embed="rId3" cstate="print"/>
          <a:srcRect/>
          <a:stretch>
            <a:fillRect/>
          </a:stretch>
        </p:blipFill>
        <p:spPr bwMode="auto">
          <a:xfrm>
            <a:off x="4795888" y="2284512"/>
            <a:ext cx="8208912" cy="1412354"/>
          </a:xfrm>
          <a:prstGeom prst="rect">
            <a:avLst/>
          </a:prstGeom>
          <a:noFill/>
          <a:ln w="9525">
            <a:noFill/>
            <a:miter lim="800000"/>
            <a:headEnd/>
            <a:tailEnd/>
          </a:ln>
        </p:spPr>
      </p:pic>
      <p:pic>
        <p:nvPicPr>
          <p:cNvPr id="487428" name="Picture 4"/>
          <p:cNvPicPr>
            <a:picLocks noChangeAspect="1" noChangeArrowheads="1"/>
          </p:cNvPicPr>
          <p:nvPr/>
        </p:nvPicPr>
        <p:blipFill>
          <a:blip r:embed="rId4" cstate="print"/>
          <a:srcRect/>
          <a:stretch>
            <a:fillRect/>
          </a:stretch>
        </p:blipFill>
        <p:spPr bwMode="auto">
          <a:xfrm>
            <a:off x="1101800" y="4876800"/>
            <a:ext cx="9359180" cy="990972"/>
          </a:xfrm>
          <a:prstGeom prst="rect">
            <a:avLst/>
          </a:prstGeom>
          <a:noFill/>
          <a:ln w="9525">
            <a:noFill/>
            <a:miter lim="800000"/>
            <a:headEnd/>
            <a:tailEnd/>
          </a:ln>
        </p:spPr>
      </p:pic>
      <p:pic>
        <p:nvPicPr>
          <p:cNvPr id="487429" name="Picture 5"/>
          <p:cNvPicPr>
            <a:picLocks noChangeAspect="1" noChangeArrowheads="1"/>
          </p:cNvPicPr>
          <p:nvPr/>
        </p:nvPicPr>
        <p:blipFill>
          <a:blip r:embed="rId5" cstate="print"/>
          <a:srcRect/>
          <a:stretch>
            <a:fillRect/>
          </a:stretch>
        </p:blipFill>
        <p:spPr bwMode="auto">
          <a:xfrm>
            <a:off x="1029792" y="6388968"/>
            <a:ext cx="8391530" cy="129614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7426"/>
                                        </p:tgtEl>
                                        <p:attrNameLst>
                                          <p:attrName>style.visibility</p:attrName>
                                        </p:attrNameLst>
                                      </p:cBhvr>
                                      <p:to>
                                        <p:strVal val="visible"/>
                                      </p:to>
                                    </p:set>
                                    <p:anim calcmode="lin" valueType="num">
                                      <p:cBhvr additive="base">
                                        <p:cTn id="7" dur="500" fill="hold"/>
                                        <p:tgtEl>
                                          <p:spTgt spid="487426"/>
                                        </p:tgtEl>
                                        <p:attrNameLst>
                                          <p:attrName>ppt_x</p:attrName>
                                        </p:attrNameLst>
                                      </p:cBhvr>
                                      <p:tavLst>
                                        <p:tav tm="0">
                                          <p:val>
                                            <p:strVal val="#ppt_x"/>
                                          </p:val>
                                        </p:tav>
                                        <p:tav tm="100000">
                                          <p:val>
                                            <p:strVal val="#ppt_x"/>
                                          </p:val>
                                        </p:tav>
                                      </p:tavLst>
                                    </p:anim>
                                    <p:anim calcmode="lin" valueType="num">
                                      <p:cBhvr additive="base">
                                        <p:cTn id="8" dur="500" fill="hold"/>
                                        <p:tgtEl>
                                          <p:spTgt spid="4874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7428"/>
                                        </p:tgtEl>
                                        <p:attrNameLst>
                                          <p:attrName>style.visibility</p:attrName>
                                        </p:attrNameLst>
                                      </p:cBhvr>
                                      <p:to>
                                        <p:strVal val="visible"/>
                                      </p:to>
                                    </p:set>
                                    <p:anim calcmode="lin" valueType="num">
                                      <p:cBhvr additive="base">
                                        <p:cTn id="13" dur="500" fill="hold"/>
                                        <p:tgtEl>
                                          <p:spTgt spid="487428"/>
                                        </p:tgtEl>
                                        <p:attrNameLst>
                                          <p:attrName>ppt_x</p:attrName>
                                        </p:attrNameLst>
                                      </p:cBhvr>
                                      <p:tavLst>
                                        <p:tav tm="0">
                                          <p:val>
                                            <p:strVal val="#ppt_x"/>
                                          </p:val>
                                        </p:tav>
                                        <p:tav tm="100000">
                                          <p:val>
                                            <p:strVal val="#ppt_x"/>
                                          </p:val>
                                        </p:tav>
                                      </p:tavLst>
                                    </p:anim>
                                    <p:anim calcmode="lin" valueType="num">
                                      <p:cBhvr additive="base">
                                        <p:cTn id="14" dur="500" fill="hold"/>
                                        <p:tgtEl>
                                          <p:spTgt spid="4874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7429"/>
                                        </p:tgtEl>
                                        <p:attrNameLst>
                                          <p:attrName>style.visibility</p:attrName>
                                        </p:attrNameLst>
                                      </p:cBhvr>
                                      <p:to>
                                        <p:strVal val="visible"/>
                                      </p:to>
                                    </p:set>
                                    <p:anim calcmode="lin" valueType="num">
                                      <p:cBhvr additive="base">
                                        <p:cTn id="19" dur="500" fill="hold"/>
                                        <p:tgtEl>
                                          <p:spTgt spid="487429"/>
                                        </p:tgtEl>
                                        <p:attrNameLst>
                                          <p:attrName>ppt_x</p:attrName>
                                        </p:attrNameLst>
                                      </p:cBhvr>
                                      <p:tavLst>
                                        <p:tav tm="0">
                                          <p:val>
                                            <p:strVal val="#ppt_x"/>
                                          </p:val>
                                        </p:tav>
                                        <p:tav tm="100000">
                                          <p:val>
                                            <p:strVal val="#ppt_x"/>
                                          </p:val>
                                        </p:tav>
                                      </p:tavLst>
                                    </p:anim>
                                    <p:anim calcmode="lin" valueType="num">
                                      <p:cBhvr additive="base">
                                        <p:cTn id="20" dur="500" fill="hold"/>
                                        <p:tgtEl>
                                          <p:spTgt spid="487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85776" y="412304"/>
            <a:ext cx="5565947" cy="584775"/>
          </a:xfrm>
          <a:prstGeom prst="rect">
            <a:avLst/>
          </a:prstGeom>
          <a:noFill/>
        </p:spPr>
        <p:txBody>
          <a:bodyPr wrap="none" rtlCol="0">
            <a:spAutoFit/>
          </a:bodyPr>
          <a:lstStyle/>
          <a:p>
            <a:pPr algn="just"/>
            <a:r>
              <a:rPr lang="fr-FR" sz="1600" dirty="0" smtClean="0"/>
              <a:t>Exercice 3 :</a:t>
            </a:r>
          </a:p>
          <a:p>
            <a:pPr algn="just"/>
            <a:r>
              <a:rPr lang="fr-FR" sz="1600" dirty="0" smtClean="0"/>
              <a:t>Qu'indique l'ampèremètre pour chacun des 4 cas suivants :</a:t>
            </a:r>
            <a:endParaRPr lang="fr-FR" sz="1600" dirty="0"/>
          </a:p>
        </p:txBody>
      </p:sp>
      <p:pic>
        <p:nvPicPr>
          <p:cNvPr id="488450" name="Picture 2"/>
          <p:cNvPicPr>
            <a:picLocks noChangeAspect="1" noChangeArrowheads="1"/>
          </p:cNvPicPr>
          <p:nvPr/>
        </p:nvPicPr>
        <p:blipFill>
          <a:blip r:embed="rId2" cstate="print"/>
          <a:srcRect/>
          <a:stretch>
            <a:fillRect/>
          </a:stretch>
        </p:blipFill>
        <p:spPr bwMode="auto">
          <a:xfrm>
            <a:off x="2325936" y="1348408"/>
            <a:ext cx="8785702" cy="1029072"/>
          </a:xfrm>
          <a:prstGeom prst="rect">
            <a:avLst/>
          </a:prstGeom>
          <a:noFill/>
          <a:ln w="9525">
            <a:noFill/>
            <a:miter lim="800000"/>
            <a:headEnd/>
            <a:tailEnd/>
          </a:ln>
        </p:spPr>
      </p:pic>
      <p:pic>
        <p:nvPicPr>
          <p:cNvPr id="488451" name="Picture 3"/>
          <p:cNvPicPr>
            <a:picLocks noChangeAspect="1" noChangeArrowheads="1"/>
          </p:cNvPicPr>
          <p:nvPr/>
        </p:nvPicPr>
        <p:blipFill>
          <a:blip r:embed="rId3" cstate="print"/>
          <a:srcRect/>
          <a:stretch>
            <a:fillRect/>
          </a:stretch>
        </p:blipFill>
        <p:spPr bwMode="auto">
          <a:xfrm>
            <a:off x="2325936" y="2860576"/>
            <a:ext cx="8091869" cy="1138610"/>
          </a:xfrm>
          <a:prstGeom prst="rect">
            <a:avLst/>
          </a:prstGeom>
          <a:noFill/>
          <a:ln w="9525">
            <a:noFill/>
            <a:miter lim="800000"/>
            <a:headEnd/>
            <a:tailEnd/>
          </a:ln>
        </p:spPr>
      </p:pic>
      <p:pic>
        <p:nvPicPr>
          <p:cNvPr id="7" name="Image 6"/>
          <p:cNvPicPr/>
          <p:nvPr/>
        </p:nvPicPr>
        <p:blipFill>
          <a:blip r:embed="rId4" cstate="print"/>
          <a:stretch>
            <a:fillRect/>
          </a:stretch>
        </p:blipFill>
        <p:spPr>
          <a:xfrm>
            <a:off x="525736" y="4156720"/>
            <a:ext cx="3024336" cy="2016224"/>
          </a:xfrm>
          <a:prstGeom prst="rect">
            <a:avLst/>
          </a:prstGeom>
          <a:noFill/>
          <a:ln>
            <a:noFill/>
            <a:prstDash/>
          </a:ln>
        </p:spPr>
      </p:pic>
      <p:pic>
        <p:nvPicPr>
          <p:cNvPr id="488452" name="Picture 4"/>
          <p:cNvPicPr>
            <a:picLocks noChangeAspect="1" noChangeArrowheads="1"/>
          </p:cNvPicPr>
          <p:nvPr/>
        </p:nvPicPr>
        <p:blipFill>
          <a:blip r:embed="rId5" cstate="print"/>
          <a:srcRect/>
          <a:stretch>
            <a:fillRect/>
          </a:stretch>
        </p:blipFill>
        <p:spPr bwMode="auto">
          <a:xfrm>
            <a:off x="3766096" y="4948808"/>
            <a:ext cx="4185464" cy="1176744"/>
          </a:xfrm>
          <a:prstGeom prst="rect">
            <a:avLst/>
          </a:prstGeom>
          <a:noFill/>
          <a:ln w="9525">
            <a:noFill/>
            <a:miter lim="800000"/>
            <a:headEnd/>
            <a:tailEnd/>
          </a:ln>
        </p:spPr>
      </p:pic>
      <p:pic>
        <p:nvPicPr>
          <p:cNvPr id="488453" name="Picture 5"/>
          <p:cNvPicPr>
            <a:picLocks noChangeAspect="1" noChangeArrowheads="1"/>
          </p:cNvPicPr>
          <p:nvPr/>
        </p:nvPicPr>
        <p:blipFill>
          <a:blip r:embed="rId6" cstate="print"/>
          <a:srcRect/>
          <a:stretch>
            <a:fillRect/>
          </a:stretch>
        </p:blipFill>
        <p:spPr bwMode="auto">
          <a:xfrm>
            <a:off x="3478064" y="6316960"/>
            <a:ext cx="7272808" cy="51570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8451"/>
                                        </p:tgtEl>
                                        <p:attrNameLst>
                                          <p:attrName>style.visibility</p:attrName>
                                        </p:attrNameLst>
                                      </p:cBhvr>
                                      <p:to>
                                        <p:strVal val="visible"/>
                                      </p:to>
                                    </p:set>
                                    <p:anim calcmode="lin" valueType="num">
                                      <p:cBhvr additive="base">
                                        <p:cTn id="7" dur="500" fill="hold"/>
                                        <p:tgtEl>
                                          <p:spTgt spid="488451"/>
                                        </p:tgtEl>
                                        <p:attrNameLst>
                                          <p:attrName>ppt_x</p:attrName>
                                        </p:attrNameLst>
                                      </p:cBhvr>
                                      <p:tavLst>
                                        <p:tav tm="0">
                                          <p:val>
                                            <p:strVal val="#ppt_x"/>
                                          </p:val>
                                        </p:tav>
                                        <p:tav tm="100000">
                                          <p:val>
                                            <p:strVal val="#ppt_x"/>
                                          </p:val>
                                        </p:tav>
                                      </p:tavLst>
                                    </p:anim>
                                    <p:anim calcmode="lin" valueType="num">
                                      <p:cBhvr additive="base">
                                        <p:cTn id="8" dur="500" fill="hold"/>
                                        <p:tgtEl>
                                          <p:spTgt spid="4884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8452"/>
                                        </p:tgtEl>
                                        <p:attrNameLst>
                                          <p:attrName>style.visibility</p:attrName>
                                        </p:attrNameLst>
                                      </p:cBhvr>
                                      <p:to>
                                        <p:strVal val="visible"/>
                                      </p:to>
                                    </p:set>
                                    <p:anim calcmode="lin" valueType="num">
                                      <p:cBhvr additive="base">
                                        <p:cTn id="19" dur="500" fill="hold"/>
                                        <p:tgtEl>
                                          <p:spTgt spid="488452"/>
                                        </p:tgtEl>
                                        <p:attrNameLst>
                                          <p:attrName>ppt_x</p:attrName>
                                        </p:attrNameLst>
                                      </p:cBhvr>
                                      <p:tavLst>
                                        <p:tav tm="0">
                                          <p:val>
                                            <p:strVal val="#ppt_x"/>
                                          </p:val>
                                        </p:tav>
                                        <p:tav tm="100000">
                                          <p:val>
                                            <p:strVal val="#ppt_x"/>
                                          </p:val>
                                        </p:tav>
                                      </p:tavLst>
                                    </p:anim>
                                    <p:anim calcmode="lin" valueType="num">
                                      <p:cBhvr additive="base">
                                        <p:cTn id="20" dur="500" fill="hold"/>
                                        <p:tgtEl>
                                          <p:spTgt spid="4884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8453"/>
                                        </p:tgtEl>
                                        <p:attrNameLst>
                                          <p:attrName>style.visibility</p:attrName>
                                        </p:attrNameLst>
                                      </p:cBhvr>
                                      <p:to>
                                        <p:strVal val="visible"/>
                                      </p:to>
                                    </p:set>
                                    <p:anim calcmode="lin" valueType="num">
                                      <p:cBhvr additive="base">
                                        <p:cTn id="25" dur="500" fill="hold"/>
                                        <p:tgtEl>
                                          <p:spTgt spid="488453"/>
                                        </p:tgtEl>
                                        <p:attrNameLst>
                                          <p:attrName>ppt_x</p:attrName>
                                        </p:attrNameLst>
                                      </p:cBhvr>
                                      <p:tavLst>
                                        <p:tav tm="0">
                                          <p:val>
                                            <p:strVal val="#ppt_x"/>
                                          </p:val>
                                        </p:tav>
                                        <p:tav tm="100000">
                                          <p:val>
                                            <p:strVal val="#ppt_x"/>
                                          </p:val>
                                        </p:tav>
                                      </p:tavLst>
                                    </p:anim>
                                    <p:anim calcmode="lin" valueType="num">
                                      <p:cBhvr additive="base">
                                        <p:cTn id="26" dur="500" fill="hold"/>
                                        <p:tgtEl>
                                          <p:spTgt spid="488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4" name="Picture 2"/>
          <p:cNvPicPr>
            <a:picLocks noChangeAspect="1" noChangeArrowheads="1"/>
          </p:cNvPicPr>
          <p:nvPr/>
        </p:nvPicPr>
        <p:blipFill>
          <a:blip r:embed="rId2" cstate="print"/>
          <a:srcRect/>
          <a:stretch>
            <a:fillRect/>
          </a:stretch>
        </p:blipFill>
        <p:spPr bwMode="auto">
          <a:xfrm>
            <a:off x="2325936" y="1348408"/>
            <a:ext cx="9343597" cy="1086793"/>
          </a:xfrm>
          <a:prstGeom prst="rect">
            <a:avLst/>
          </a:prstGeom>
          <a:noFill/>
          <a:ln w="9525">
            <a:noFill/>
            <a:miter lim="800000"/>
            <a:headEnd/>
            <a:tailEnd/>
          </a:ln>
        </p:spPr>
      </p:pic>
      <p:sp>
        <p:nvSpPr>
          <p:cNvPr id="5" name="ZoneTexte 4"/>
          <p:cNvSpPr txBox="1"/>
          <p:nvPr/>
        </p:nvSpPr>
        <p:spPr>
          <a:xfrm>
            <a:off x="741760" y="556320"/>
            <a:ext cx="5322290" cy="584775"/>
          </a:xfrm>
          <a:prstGeom prst="rect">
            <a:avLst/>
          </a:prstGeom>
          <a:noFill/>
        </p:spPr>
        <p:txBody>
          <a:bodyPr wrap="none" rtlCol="0">
            <a:spAutoFit/>
          </a:bodyPr>
          <a:lstStyle/>
          <a:p>
            <a:r>
              <a:rPr lang="fr-FR" sz="1600" dirty="0" smtClean="0"/>
              <a:t>Qu'indique le voltmètre pour chacun des 5 cas suivants :</a:t>
            </a:r>
          </a:p>
          <a:p>
            <a:endParaRPr lang="fr-FR" sz="1600" dirty="0"/>
          </a:p>
        </p:txBody>
      </p:sp>
      <p:pic>
        <p:nvPicPr>
          <p:cNvPr id="489475" name="Picture 3"/>
          <p:cNvPicPr>
            <a:picLocks noChangeAspect="1" noChangeArrowheads="1"/>
          </p:cNvPicPr>
          <p:nvPr/>
        </p:nvPicPr>
        <p:blipFill>
          <a:blip r:embed="rId3" cstate="print"/>
          <a:srcRect/>
          <a:stretch>
            <a:fillRect/>
          </a:stretch>
        </p:blipFill>
        <p:spPr bwMode="auto">
          <a:xfrm>
            <a:off x="1965896" y="2536793"/>
            <a:ext cx="8942597" cy="1911779"/>
          </a:xfrm>
          <a:prstGeom prst="rect">
            <a:avLst/>
          </a:prstGeom>
          <a:noFill/>
          <a:ln w="9525">
            <a:noFill/>
            <a:miter lim="800000"/>
            <a:headEnd/>
            <a:tailEnd/>
          </a:ln>
        </p:spPr>
      </p:pic>
      <p:pic>
        <p:nvPicPr>
          <p:cNvPr id="489476" name="Picture 4"/>
          <p:cNvPicPr>
            <a:picLocks noChangeAspect="1" noChangeArrowheads="1"/>
          </p:cNvPicPr>
          <p:nvPr/>
        </p:nvPicPr>
        <p:blipFill>
          <a:blip r:embed="rId4" cstate="print"/>
          <a:srcRect/>
          <a:stretch>
            <a:fillRect/>
          </a:stretch>
        </p:blipFill>
        <p:spPr bwMode="auto">
          <a:xfrm>
            <a:off x="2757984" y="5092824"/>
            <a:ext cx="7473115" cy="2088232"/>
          </a:xfrm>
          <a:prstGeom prst="rect">
            <a:avLst/>
          </a:prstGeom>
          <a:noFill/>
          <a:ln w="9525">
            <a:noFill/>
            <a:miter lim="800000"/>
            <a:headEnd/>
            <a:tailEnd/>
          </a:ln>
        </p:spPr>
      </p:pic>
      <p:sp>
        <p:nvSpPr>
          <p:cNvPr id="8" name="ZoneTexte 7"/>
          <p:cNvSpPr txBox="1"/>
          <p:nvPr/>
        </p:nvSpPr>
        <p:spPr>
          <a:xfrm>
            <a:off x="1317824" y="7325072"/>
            <a:ext cx="10563854" cy="338554"/>
          </a:xfrm>
          <a:prstGeom prst="rect">
            <a:avLst/>
          </a:prstGeom>
          <a:noFill/>
        </p:spPr>
        <p:txBody>
          <a:bodyPr wrap="none" rtlCol="0">
            <a:spAutoFit/>
          </a:bodyPr>
          <a:lstStyle/>
          <a:p>
            <a:r>
              <a:rPr lang="fr-FR" sz="1600" dirty="0" smtClean="0"/>
              <a:t>Pour simplifier, on admet que les bornes ‘’moins’’ des générateurs est à 0V (donc au même potentiel que la masse</a:t>
            </a:r>
            <a:endParaRPr lang="fr-FR"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9475"/>
                                        </p:tgtEl>
                                        <p:attrNameLst>
                                          <p:attrName>style.visibility</p:attrName>
                                        </p:attrNameLst>
                                      </p:cBhvr>
                                      <p:to>
                                        <p:strVal val="visible"/>
                                      </p:to>
                                    </p:set>
                                    <p:anim calcmode="lin" valueType="num">
                                      <p:cBhvr additive="base">
                                        <p:cTn id="7" dur="500" fill="hold"/>
                                        <p:tgtEl>
                                          <p:spTgt spid="489475"/>
                                        </p:tgtEl>
                                        <p:attrNameLst>
                                          <p:attrName>ppt_x</p:attrName>
                                        </p:attrNameLst>
                                      </p:cBhvr>
                                      <p:tavLst>
                                        <p:tav tm="0">
                                          <p:val>
                                            <p:strVal val="#ppt_x"/>
                                          </p:val>
                                        </p:tav>
                                        <p:tav tm="100000">
                                          <p:val>
                                            <p:strVal val="#ppt_x"/>
                                          </p:val>
                                        </p:tav>
                                      </p:tavLst>
                                    </p:anim>
                                    <p:anim calcmode="lin" valueType="num">
                                      <p:cBhvr additive="base">
                                        <p:cTn id="8" dur="500" fill="hold"/>
                                        <p:tgtEl>
                                          <p:spTgt spid="4894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89476"/>
                                        </p:tgtEl>
                                        <p:attrNameLst>
                                          <p:attrName>style.visibility</p:attrName>
                                        </p:attrNameLst>
                                      </p:cBhvr>
                                      <p:to>
                                        <p:strVal val="visible"/>
                                      </p:to>
                                    </p:set>
                                    <p:animEffect transition="in" filter="blinds(horizontal)">
                                      <p:cBhvr>
                                        <p:cTn id="13" dur="500"/>
                                        <p:tgtEl>
                                          <p:spTgt spid="48947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69752" y="196280"/>
            <a:ext cx="6638356" cy="1077218"/>
          </a:xfrm>
          <a:prstGeom prst="rect">
            <a:avLst/>
          </a:prstGeom>
          <a:noFill/>
        </p:spPr>
        <p:txBody>
          <a:bodyPr wrap="none" rtlCol="0">
            <a:spAutoFit/>
          </a:bodyPr>
          <a:lstStyle/>
          <a:p>
            <a:pPr algn="just"/>
            <a:r>
              <a:rPr lang="fr-FR" sz="1600" dirty="0" smtClean="0"/>
              <a:t>Exercice 4 :</a:t>
            </a:r>
          </a:p>
          <a:p>
            <a:pPr algn="just"/>
            <a:r>
              <a:rPr lang="fr-FR" sz="1600" dirty="0" smtClean="0"/>
              <a:t>Pour le schéma ci-dessous on donne la valeur des potentiels suivants :</a:t>
            </a:r>
          </a:p>
          <a:p>
            <a:pPr algn="just"/>
            <a:r>
              <a:rPr lang="fr-FR" sz="1600" dirty="0" smtClean="0"/>
              <a:t>VM = 0V (masse) ; VB = 12V et VD = 5V.</a:t>
            </a:r>
          </a:p>
          <a:p>
            <a:pPr algn="just"/>
            <a:endParaRPr lang="fr-FR" sz="1600" dirty="0"/>
          </a:p>
        </p:txBody>
      </p:sp>
      <p:pic>
        <p:nvPicPr>
          <p:cNvPr id="490498" name="Picture 2"/>
          <p:cNvPicPr>
            <a:picLocks noChangeAspect="1" noChangeArrowheads="1"/>
          </p:cNvPicPr>
          <p:nvPr/>
        </p:nvPicPr>
        <p:blipFill>
          <a:blip r:embed="rId2" cstate="print"/>
          <a:srcRect/>
          <a:stretch>
            <a:fillRect/>
          </a:stretch>
        </p:blipFill>
        <p:spPr bwMode="auto">
          <a:xfrm>
            <a:off x="5134248" y="1204392"/>
            <a:ext cx="6065663" cy="3092088"/>
          </a:xfrm>
          <a:prstGeom prst="rect">
            <a:avLst/>
          </a:prstGeom>
          <a:noFill/>
          <a:ln w="9525">
            <a:noFill/>
            <a:miter lim="800000"/>
            <a:headEnd/>
            <a:tailEnd/>
          </a:ln>
        </p:spPr>
      </p:pic>
      <p:sp>
        <p:nvSpPr>
          <p:cNvPr id="6" name="ZoneTexte 5"/>
          <p:cNvSpPr txBox="1"/>
          <p:nvPr/>
        </p:nvSpPr>
        <p:spPr>
          <a:xfrm>
            <a:off x="741760" y="1564432"/>
            <a:ext cx="3299300" cy="584775"/>
          </a:xfrm>
          <a:prstGeom prst="rect">
            <a:avLst/>
          </a:prstGeom>
          <a:noFill/>
        </p:spPr>
        <p:txBody>
          <a:bodyPr wrap="none" rtlCol="0">
            <a:spAutoFit/>
          </a:bodyPr>
          <a:lstStyle/>
          <a:p>
            <a:r>
              <a:rPr lang="fr-FR" sz="1600" dirty="0" smtClean="0"/>
              <a:t>1. Compléter le nom des tensions.</a:t>
            </a:r>
          </a:p>
          <a:p>
            <a:endParaRPr lang="fr-FR" sz="1600" dirty="0"/>
          </a:p>
        </p:txBody>
      </p:sp>
      <p:sp>
        <p:nvSpPr>
          <p:cNvPr id="7" name="ZoneTexte 6"/>
          <p:cNvSpPr txBox="1"/>
          <p:nvPr/>
        </p:nvSpPr>
        <p:spPr>
          <a:xfrm>
            <a:off x="741760" y="3652664"/>
            <a:ext cx="3752887" cy="523220"/>
          </a:xfrm>
          <a:prstGeom prst="rect">
            <a:avLst/>
          </a:prstGeom>
          <a:noFill/>
        </p:spPr>
        <p:txBody>
          <a:bodyPr wrap="none" rtlCol="0">
            <a:spAutoFit/>
          </a:bodyPr>
          <a:lstStyle/>
          <a:p>
            <a:r>
              <a:rPr lang="fr-FR" sz="1400" dirty="0" smtClean="0"/>
              <a:t>2. Calculer la valeur des différentes tensions.</a:t>
            </a:r>
          </a:p>
          <a:p>
            <a:endParaRPr lang="fr-FR" sz="1400" dirty="0"/>
          </a:p>
        </p:txBody>
      </p:sp>
      <p:pic>
        <p:nvPicPr>
          <p:cNvPr id="490499" name="Picture 3"/>
          <p:cNvPicPr>
            <a:picLocks noChangeAspect="1" noChangeArrowheads="1"/>
          </p:cNvPicPr>
          <p:nvPr/>
        </p:nvPicPr>
        <p:blipFill>
          <a:blip r:embed="rId3" cstate="print"/>
          <a:srcRect/>
          <a:stretch>
            <a:fillRect/>
          </a:stretch>
        </p:blipFill>
        <p:spPr bwMode="auto">
          <a:xfrm>
            <a:off x="1533848" y="4228728"/>
            <a:ext cx="4270432" cy="938014"/>
          </a:xfrm>
          <a:prstGeom prst="rect">
            <a:avLst/>
          </a:prstGeom>
          <a:noFill/>
          <a:ln w="9525">
            <a:noFill/>
            <a:miter lim="800000"/>
            <a:headEnd/>
            <a:tailEnd/>
          </a:ln>
        </p:spPr>
      </p:pic>
      <p:pic>
        <p:nvPicPr>
          <p:cNvPr id="490500" name="Picture 4"/>
          <p:cNvPicPr>
            <a:picLocks noChangeAspect="1" noChangeArrowheads="1"/>
          </p:cNvPicPr>
          <p:nvPr/>
        </p:nvPicPr>
        <p:blipFill>
          <a:blip r:embed="rId4" cstate="print"/>
          <a:srcRect/>
          <a:stretch>
            <a:fillRect/>
          </a:stretch>
        </p:blipFill>
        <p:spPr bwMode="auto">
          <a:xfrm>
            <a:off x="1533848" y="5596880"/>
            <a:ext cx="6922587" cy="1080120"/>
          </a:xfrm>
          <a:prstGeom prst="rect">
            <a:avLst/>
          </a:prstGeom>
          <a:noFill/>
          <a:ln w="9525">
            <a:noFill/>
            <a:miter lim="800000"/>
            <a:headEnd/>
            <a:tailEnd/>
          </a:ln>
        </p:spPr>
      </p:pic>
      <p:pic>
        <p:nvPicPr>
          <p:cNvPr id="490501" name="Picture 5"/>
          <p:cNvPicPr>
            <a:picLocks noChangeAspect="1" noChangeArrowheads="1"/>
          </p:cNvPicPr>
          <p:nvPr/>
        </p:nvPicPr>
        <p:blipFill>
          <a:blip r:embed="rId5" cstate="print"/>
          <a:srcRect/>
          <a:stretch>
            <a:fillRect/>
          </a:stretch>
        </p:blipFill>
        <p:spPr bwMode="auto">
          <a:xfrm>
            <a:off x="1533848" y="7181056"/>
            <a:ext cx="6624811" cy="80619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0498"/>
                                        </p:tgtEl>
                                        <p:attrNameLst>
                                          <p:attrName>style.visibility</p:attrName>
                                        </p:attrNameLst>
                                      </p:cBhvr>
                                      <p:to>
                                        <p:strVal val="visible"/>
                                      </p:to>
                                    </p:set>
                                    <p:anim calcmode="lin" valueType="num">
                                      <p:cBhvr additive="base">
                                        <p:cTn id="7" dur="500" fill="hold"/>
                                        <p:tgtEl>
                                          <p:spTgt spid="490498"/>
                                        </p:tgtEl>
                                        <p:attrNameLst>
                                          <p:attrName>ppt_x</p:attrName>
                                        </p:attrNameLst>
                                      </p:cBhvr>
                                      <p:tavLst>
                                        <p:tav tm="0">
                                          <p:val>
                                            <p:strVal val="#ppt_x"/>
                                          </p:val>
                                        </p:tav>
                                        <p:tav tm="100000">
                                          <p:val>
                                            <p:strVal val="#ppt_x"/>
                                          </p:val>
                                        </p:tav>
                                      </p:tavLst>
                                    </p:anim>
                                    <p:anim calcmode="lin" valueType="num">
                                      <p:cBhvr additive="base">
                                        <p:cTn id="8" dur="500" fill="hold"/>
                                        <p:tgtEl>
                                          <p:spTgt spid="4904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0499"/>
                                        </p:tgtEl>
                                        <p:attrNameLst>
                                          <p:attrName>style.visibility</p:attrName>
                                        </p:attrNameLst>
                                      </p:cBhvr>
                                      <p:to>
                                        <p:strVal val="visible"/>
                                      </p:to>
                                    </p:set>
                                    <p:anim calcmode="lin" valueType="num">
                                      <p:cBhvr additive="base">
                                        <p:cTn id="13" dur="500" fill="hold"/>
                                        <p:tgtEl>
                                          <p:spTgt spid="490499"/>
                                        </p:tgtEl>
                                        <p:attrNameLst>
                                          <p:attrName>ppt_x</p:attrName>
                                        </p:attrNameLst>
                                      </p:cBhvr>
                                      <p:tavLst>
                                        <p:tav tm="0">
                                          <p:val>
                                            <p:strVal val="#ppt_x"/>
                                          </p:val>
                                        </p:tav>
                                        <p:tav tm="100000">
                                          <p:val>
                                            <p:strVal val="#ppt_x"/>
                                          </p:val>
                                        </p:tav>
                                      </p:tavLst>
                                    </p:anim>
                                    <p:anim calcmode="lin" valueType="num">
                                      <p:cBhvr additive="base">
                                        <p:cTn id="14" dur="500" fill="hold"/>
                                        <p:tgtEl>
                                          <p:spTgt spid="4904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0500"/>
                                        </p:tgtEl>
                                        <p:attrNameLst>
                                          <p:attrName>style.visibility</p:attrName>
                                        </p:attrNameLst>
                                      </p:cBhvr>
                                      <p:to>
                                        <p:strVal val="visible"/>
                                      </p:to>
                                    </p:set>
                                    <p:anim calcmode="lin" valueType="num">
                                      <p:cBhvr additive="base">
                                        <p:cTn id="19" dur="500" fill="hold"/>
                                        <p:tgtEl>
                                          <p:spTgt spid="490500"/>
                                        </p:tgtEl>
                                        <p:attrNameLst>
                                          <p:attrName>ppt_x</p:attrName>
                                        </p:attrNameLst>
                                      </p:cBhvr>
                                      <p:tavLst>
                                        <p:tav tm="0">
                                          <p:val>
                                            <p:strVal val="#ppt_x"/>
                                          </p:val>
                                        </p:tav>
                                        <p:tav tm="100000">
                                          <p:val>
                                            <p:strVal val="#ppt_x"/>
                                          </p:val>
                                        </p:tav>
                                      </p:tavLst>
                                    </p:anim>
                                    <p:anim calcmode="lin" valueType="num">
                                      <p:cBhvr additive="base">
                                        <p:cTn id="20" dur="500" fill="hold"/>
                                        <p:tgtEl>
                                          <p:spTgt spid="4905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90501"/>
                                        </p:tgtEl>
                                        <p:attrNameLst>
                                          <p:attrName>style.visibility</p:attrName>
                                        </p:attrNameLst>
                                      </p:cBhvr>
                                      <p:to>
                                        <p:strVal val="visible"/>
                                      </p:to>
                                    </p:set>
                                    <p:anim calcmode="lin" valueType="num">
                                      <p:cBhvr additive="base">
                                        <p:cTn id="25" dur="500" fill="hold"/>
                                        <p:tgtEl>
                                          <p:spTgt spid="490501"/>
                                        </p:tgtEl>
                                        <p:attrNameLst>
                                          <p:attrName>ppt_x</p:attrName>
                                        </p:attrNameLst>
                                      </p:cBhvr>
                                      <p:tavLst>
                                        <p:tav tm="0">
                                          <p:val>
                                            <p:strVal val="#ppt_x"/>
                                          </p:val>
                                        </p:tav>
                                        <p:tav tm="100000">
                                          <p:val>
                                            <p:strVal val="#ppt_x"/>
                                          </p:val>
                                        </p:tav>
                                      </p:tavLst>
                                    </p:anim>
                                    <p:anim calcmode="lin" valueType="num">
                                      <p:cBhvr additive="base">
                                        <p:cTn id="26" dur="500" fill="hold"/>
                                        <p:tgtEl>
                                          <p:spTgt spid="490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846216" y="412304"/>
            <a:ext cx="2930482" cy="738664"/>
          </a:xfrm>
          <a:prstGeom prst="rect">
            <a:avLst/>
          </a:prstGeom>
          <a:noFill/>
        </p:spPr>
        <p:txBody>
          <a:bodyPr wrap="none" rtlCol="0">
            <a:spAutoFit/>
          </a:bodyPr>
          <a:lstStyle/>
          <a:p>
            <a:r>
              <a:rPr lang="fr-FR" dirty="0" smtClean="0"/>
              <a:t>Feuille TD2</a:t>
            </a:r>
            <a:endParaRPr lang="fr-FR" dirty="0"/>
          </a:p>
        </p:txBody>
      </p:sp>
      <p:pic>
        <p:nvPicPr>
          <p:cNvPr id="5" name="Image 4"/>
          <p:cNvPicPr/>
          <p:nvPr/>
        </p:nvPicPr>
        <p:blipFill>
          <a:blip r:embed="rId2" cstate="print"/>
          <a:srcRect/>
          <a:stretch>
            <a:fillRect/>
          </a:stretch>
        </p:blipFill>
        <p:spPr>
          <a:xfrm>
            <a:off x="2109912" y="1204392"/>
            <a:ext cx="7920880" cy="8280920"/>
          </a:xfrm>
          <a:prstGeom prst="rect">
            <a:avLst/>
          </a:prstGeom>
          <a:noFill/>
          <a:ln>
            <a:noFill/>
            <a:prstDash/>
          </a:ln>
        </p:spPr>
      </p:pic>
      <p:sp>
        <p:nvSpPr>
          <p:cNvPr id="6" name="ZoneTexte 5"/>
          <p:cNvSpPr txBox="1"/>
          <p:nvPr/>
        </p:nvSpPr>
        <p:spPr>
          <a:xfrm>
            <a:off x="767354" y="1276400"/>
            <a:ext cx="1141659" cy="338554"/>
          </a:xfrm>
          <a:prstGeom prst="rect">
            <a:avLst/>
          </a:prstGeom>
          <a:noFill/>
        </p:spPr>
        <p:txBody>
          <a:bodyPr wrap="none" rtlCol="0">
            <a:spAutoFit/>
          </a:bodyPr>
          <a:lstStyle/>
          <a:p>
            <a:r>
              <a:rPr lang="fr-FR" sz="1600" dirty="0" smtClean="0"/>
              <a:t>Exercice 2</a:t>
            </a:r>
            <a:endParaRPr lang="fr-FR" sz="1600"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79322" y="556320"/>
            <a:ext cx="1141659" cy="338554"/>
          </a:xfrm>
          <a:prstGeom prst="rect">
            <a:avLst/>
          </a:prstGeom>
          <a:noFill/>
        </p:spPr>
        <p:txBody>
          <a:bodyPr wrap="none" rtlCol="0">
            <a:spAutoFit/>
          </a:bodyPr>
          <a:lstStyle/>
          <a:p>
            <a:r>
              <a:rPr lang="fr-FR" sz="1600" dirty="0" smtClean="0"/>
              <a:t>Exercice 3</a:t>
            </a:r>
            <a:endParaRPr lang="fr-FR" sz="1600" dirty="0"/>
          </a:p>
        </p:txBody>
      </p:sp>
      <p:pic>
        <p:nvPicPr>
          <p:cNvPr id="5" name="Image 4"/>
          <p:cNvPicPr/>
          <p:nvPr/>
        </p:nvPicPr>
        <p:blipFill>
          <a:blip r:embed="rId2" cstate="print"/>
          <a:srcRect/>
          <a:stretch>
            <a:fillRect/>
          </a:stretch>
        </p:blipFill>
        <p:spPr>
          <a:xfrm>
            <a:off x="5062240" y="628328"/>
            <a:ext cx="6984776" cy="5832648"/>
          </a:xfrm>
          <a:prstGeom prst="rect">
            <a:avLst/>
          </a:prstGeom>
          <a:noFill/>
          <a:ln>
            <a:noFill/>
            <a:prstDash/>
          </a:ln>
        </p:spPr>
      </p:pic>
      <p:pic>
        <p:nvPicPr>
          <p:cNvPr id="6" name="Image 5"/>
          <p:cNvPicPr/>
          <p:nvPr/>
        </p:nvPicPr>
        <p:blipFill>
          <a:blip r:embed="rId3" cstate="print"/>
          <a:srcRect/>
          <a:stretch>
            <a:fillRect/>
          </a:stretch>
        </p:blipFill>
        <p:spPr>
          <a:xfrm>
            <a:off x="7798544" y="6749008"/>
            <a:ext cx="1990090" cy="1828800"/>
          </a:xfrm>
          <a:prstGeom prst="rect">
            <a:avLst/>
          </a:prstGeom>
          <a:noFill/>
          <a:ln>
            <a:noFill/>
            <a:prstDash/>
          </a:ln>
        </p:spPr>
      </p:pic>
      <p:pic>
        <p:nvPicPr>
          <p:cNvPr id="7" name="Image 6"/>
          <p:cNvPicPr/>
          <p:nvPr/>
        </p:nvPicPr>
        <p:blipFill>
          <a:blip r:embed="rId4" cstate="print"/>
          <a:srcRect/>
          <a:stretch>
            <a:fillRect/>
          </a:stretch>
        </p:blipFill>
        <p:spPr>
          <a:xfrm>
            <a:off x="309712" y="2500536"/>
            <a:ext cx="4117975" cy="2402840"/>
          </a:xfrm>
          <a:prstGeom prst="rect">
            <a:avLst/>
          </a:prstGeom>
          <a:noFill/>
          <a:ln>
            <a:noFill/>
            <a:prstDash/>
          </a:ln>
        </p:spPr>
      </p:pic>
      <p:sp>
        <p:nvSpPr>
          <p:cNvPr id="491521" name="Rectangle 1"/>
          <p:cNvSpPr>
            <a:spLocks noChangeArrowheads="1"/>
          </p:cNvSpPr>
          <p:nvPr/>
        </p:nvSpPr>
        <p:spPr bwMode="auto">
          <a:xfrm>
            <a:off x="597744" y="1119754"/>
            <a:ext cx="3384376"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baseline="0" dirty="0" smtClean="0">
                <a:ln>
                  <a:noFill/>
                </a:ln>
                <a:solidFill>
                  <a:srgbClr val="FF3300"/>
                </a:solidFill>
                <a:effectLst/>
                <a:latin typeface="Arial" pitchFamily="34" charset="0"/>
                <a:ea typeface="Calibri" pitchFamily="34" charset="0"/>
                <a:cs typeface="Times New Roman" pitchFamily="18" charset="0"/>
              </a:rPr>
              <a:t>Données: U5=0V ;  R1=127,33</a:t>
            </a:r>
            <a:r>
              <a:rPr kumimoji="0" lang="fr-FR" sz="1100" b="0" i="0" u="none" strike="noStrike" cap="none" normalizeH="0" baseline="0" dirty="0" smtClean="0">
                <a:ln>
                  <a:noFill/>
                </a:ln>
                <a:solidFill>
                  <a:srgbClr val="FF3300"/>
                </a:solidFill>
                <a:effectLst/>
                <a:latin typeface="Arial" pitchFamily="34" charset="0"/>
                <a:ea typeface="Calibri" pitchFamily="34" charset="0"/>
                <a:cs typeface="Calibri" pitchFamily="34" charset="0"/>
              </a:rPr>
              <a:t>Ω ;</a:t>
            </a:r>
            <a:r>
              <a:rPr kumimoji="0" lang="fr-FR" sz="1100" b="0" i="0" u="none" strike="noStrike" cap="none" normalizeH="0" baseline="0" dirty="0" smtClean="0">
                <a:ln>
                  <a:noFill/>
                </a:ln>
                <a:solidFill>
                  <a:srgbClr val="FF3300"/>
                </a:solidFill>
                <a:effectLst/>
                <a:latin typeface="Arial" pitchFamily="34" charset="0"/>
                <a:ea typeface="Calibri" pitchFamily="34" charset="0"/>
                <a:cs typeface="Times New Roman" pitchFamily="18" charset="0"/>
              </a:rPr>
              <a:t>  R2=1k</a:t>
            </a:r>
            <a:r>
              <a:rPr kumimoji="0" lang="fr-FR" sz="1100" b="0" i="0" u="none" strike="noStrike" cap="none" normalizeH="0" baseline="0" dirty="0" smtClean="0">
                <a:ln>
                  <a:noFill/>
                </a:ln>
                <a:solidFill>
                  <a:srgbClr val="FF3300"/>
                </a:solidFill>
                <a:effectLst/>
                <a:latin typeface="Arial" pitchFamily="34" charset="0"/>
                <a:ea typeface="Calibri" pitchFamily="34" charset="0"/>
                <a:cs typeface="Calibri" pitchFamily="34" charset="0"/>
              </a:rPr>
              <a:t>Ω</a:t>
            </a:r>
            <a:r>
              <a:rPr kumimoji="0" lang="fr-FR" sz="1100" b="0" i="0" u="none" strike="noStrike" cap="none" normalizeH="0" baseline="0" dirty="0" smtClean="0">
                <a:ln>
                  <a:noFill/>
                </a:ln>
                <a:solidFill>
                  <a:srgbClr val="FF3300"/>
                </a:solidFill>
                <a:effectLst/>
                <a:latin typeface="Arial" pitchFamily="34" charset="0"/>
                <a:ea typeface="Calibri" pitchFamily="34" charset="0"/>
                <a:cs typeface="Times New Roman" pitchFamily="18" charset="0"/>
              </a:rPr>
              <a:t> et R4=10k</a:t>
            </a:r>
            <a:r>
              <a:rPr kumimoji="0" lang="fr-FR" sz="1100" b="0" i="0" u="none" strike="noStrike" cap="none" normalizeH="0" baseline="0" dirty="0" smtClean="0">
                <a:ln>
                  <a:noFill/>
                </a:ln>
                <a:solidFill>
                  <a:srgbClr val="FF3300"/>
                </a:solidFill>
                <a:effectLst/>
                <a:latin typeface="Arial" pitchFamily="34" charset="0"/>
                <a:ea typeface="Calibri" pitchFamily="34" charset="0"/>
                <a:cs typeface="Calibri" pitchFamily="34" charset="0"/>
              </a:rPr>
              <a:t>Ω</a:t>
            </a:r>
            <a:r>
              <a:rPr kumimoji="0" lang="fr-FR"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a:xfrm>
            <a:off x="50800" y="685800"/>
            <a:ext cx="12903200" cy="2438400"/>
          </a:xfrm>
        </p:spPr>
        <p:txBody>
          <a:bodyPr/>
          <a:lstStyle/>
          <a:p>
            <a:pPr eaLnBrk="1" hangingPunct="1"/>
            <a:r>
              <a:rPr lang="en-US" smtClean="0"/>
              <a:t>III. Retour sur la loi d’Ohm : analogie avec la mécanique</a:t>
            </a:r>
          </a:p>
        </p:txBody>
      </p:sp>
      <p:pic>
        <p:nvPicPr>
          <p:cNvPr id="99331" name="Picture 3"/>
          <p:cNvPicPr>
            <a:picLocks noChangeAspect="1"/>
          </p:cNvPicPr>
          <p:nvPr/>
        </p:nvPicPr>
        <p:blipFill>
          <a:blip r:embed="rId3" cstate="print"/>
          <a:srcRect/>
          <a:stretch>
            <a:fillRect/>
          </a:stretch>
        </p:blipFill>
        <p:spPr bwMode="auto">
          <a:xfrm>
            <a:off x="9859963" y="2947988"/>
            <a:ext cx="1471612" cy="6478587"/>
          </a:xfrm>
          <a:prstGeom prst="rect">
            <a:avLst/>
          </a:prstGeom>
          <a:noFill/>
          <a:ln w="25400">
            <a:noFill/>
            <a:miter lim="800000"/>
            <a:headEnd/>
            <a:tailEnd/>
          </a:ln>
        </p:spPr>
      </p:pic>
      <p:pic>
        <p:nvPicPr>
          <p:cNvPr id="99332" name="Picture 4"/>
          <p:cNvPicPr>
            <a:picLocks noChangeAspect="1"/>
          </p:cNvPicPr>
          <p:nvPr/>
        </p:nvPicPr>
        <p:blipFill>
          <a:blip r:embed="rId4" cstate="print"/>
          <a:srcRect/>
          <a:stretch>
            <a:fillRect/>
          </a:stretch>
        </p:blipFill>
        <p:spPr bwMode="auto">
          <a:xfrm>
            <a:off x="3019425" y="4376738"/>
            <a:ext cx="6376988" cy="3643312"/>
          </a:xfrm>
          <a:prstGeom prst="rect">
            <a:avLst/>
          </a:prstGeom>
          <a:noFill/>
          <a:ln w="25400">
            <a:noFill/>
            <a:miter lim="800000"/>
            <a:headEnd/>
            <a:tailEnd/>
          </a:ln>
        </p:spPr>
      </p:pic>
      <p:pic>
        <p:nvPicPr>
          <p:cNvPr id="99333" name="Picture 5"/>
          <p:cNvPicPr>
            <a:picLocks noChangeAspect="1"/>
          </p:cNvPicPr>
          <p:nvPr/>
        </p:nvPicPr>
        <p:blipFill>
          <a:blip r:embed="rId5" cstate="print"/>
          <a:srcRect/>
          <a:stretch>
            <a:fillRect/>
          </a:stretch>
        </p:blipFill>
        <p:spPr bwMode="auto">
          <a:xfrm>
            <a:off x="358775" y="3876675"/>
            <a:ext cx="2362200" cy="4829175"/>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33798" name="Text Box 5"/>
          <p:cNvSpPr txBox="1">
            <a:spLocks noChangeArrowheads="1"/>
          </p:cNvSpPr>
          <p:nvPr/>
        </p:nvSpPr>
        <p:spPr bwMode="auto">
          <a:xfrm>
            <a:off x="12566650" y="9385300"/>
            <a:ext cx="228600" cy="368300"/>
          </a:xfrm>
          <a:prstGeom prst="rect">
            <a:avLst/>
          </a:prstGeom>
          <a:noFill/>
          <a:ln w="12700">
            <a:noFill/>
            <a:miter lim="800000"/>
            <a:headEnd/>
            <a:tailEnd/>
          </a:ln>
        </p:spPr>
        <p:txBody>
          <a:bodyPr wrap="none"/>
          <a:lstStyle/>
          <a:p>
            <a:fld id="{DC6F48E2-5DDD-4F32-87B7-A0CC5F237A1A}" type="slidenum">
              <a:rPr lang="en-US" sz="1800">
                <a:solidFill>
                  <a:schemeClr val="tx1"/>
                </a:solidFill>
                <a:ea typeface="Gill Sans" charset="0"/>
                <a:cs typeface="Gill Sans" charset="0"/>
              </a:rPr>
              <a:pPr/>
              <a:t>8</a:t>
            </a:fld>
            <a:endParaRPr lang="en-US" sz="1800">
              <a:solidFill>
                <a:schemeClr val="tx1"/>
              </a:solidFill>
              <a:ea typeface="Gill Sans" charset="0"/>
              <a:cs typeface="Gill Sans" charset="0"/>
            </a:endParaRPr>
          </a:p>
        </p:txBody>
      </p:sp>
      <p:sp>
        <p:nvSpPr>
          <p:cNvPr id="23559" name="Rectangle 7"/>
          <p:cNvSpPr>
            <a:spLocks/>
          </p:cNvSpPr>
          <p:nvPr/>
        </p:nvSpPr>
        <p:spPr bwMode="auto">
          <a:xfrm>
            <a:off x="342900" y="6788150"/>
            <a:ext cx="12585700" cy="1181100"/>
          </a:xfrm>
          <a:prstGeom prst="rect">
            <a:avLst/>
          </a:prstGeom>
          <a:noFill/>
          <a:ln w="12700">
            <a:noFill/>
            <a:miter lim="800000"/>
            <a:headEnd/>
            <a:tailEnd/>
          </a:ln>
        </p:spPr>
        <p:txBody>
          <a:bodyPr lIns="0" tIns="0" rIns="0" bIns="0" anchor="ctr"/>
          <a:lstStyle/>
          <a:p>
            <a:pPr algn="just"/>
            <a:r>
              <a:rPr lang="en-US" sz="2400" i="1">
                <a:solidFill>
                  <a:schemeClr val="tx1"/>
                </a:solidFill>
                <a:ea typeface="Gill Sans" charset="0"/>
                <a:cs typeface="Gill Sans" charset="0"/>
              </a:rPr>
              <a:t>régime permanent </a:t>
            </a:r>
            <a:r>
              <a:rPr lang="en-US" sz="2400">
                <a:solidFill>
                  <a:schemeClr val="tx1"/>
                </a:solidFill>
                <a:ea typeface="Gill Sans" charset="0"/>
                <a:cs typeface="Gill Sans" charset="0"/>
              </a:rPr>
              <a:t>: on dit qu’un régime est permanent lorsque les grandeurs physiques ne dépendent pas du temps. Le régime permanent correspond à une intensité constante, on emploie aussi le terme de </a:t>
            </a:r>
            <a:r>
              <a:rPr lang="en-US" sz="2400" b="1">
                <a:solidFill>
                  <a:schemeClr val="tx1"/>
                </a:solidFill>
                <a:ea typeface="Gill Sans" charset="0"/>
                <a:cs typeface="Gill Sans" charset="0"/>
              </a:rPr>
              <a:t>courant continu.</a:t>
            </a:r>
          </a:p>
        </p:txBody>
      </p:sp>
      <p:sp>
        <p:nvSpPr>
          <p:cNvPr id="23560" name="Rectangle 8"/>
          <p:cNvSpPr>
            <a:spLocks/>
          </p:cNvSpPr>
          <p:nvPr/>
        </p:nvSpPr>
        <p:spPr bwMode="auto">
          <a:xfrm>
            <a:off x="687388" y="3759200"/>
            <a:ext cx="11379200" cy="1536700"/>
          </a:xfrm>
          <a:prstGeom prst="rect">
            <a:avLst/>
          </a:prstGeom>
          <a:noFill/>
          <a:ln w="12700">
            <a:noFill/>
            <a:miter lim="800000"/>
            <a:headEnd/>
            <a:tailEnd/>
          </a:ln>
        </p:spPr>
        <p:txBody>
          <a:bodyPr lIns="0" tIns="0" rIns="0" bIns="0" anchor="ctr"/>
          <a:lstStyle/>
          <a:p>
            <a:pPr algn="just"/>
            <a:r>
              <a:rPr lang="en-US" sz="2400" b="1">
                <a:solidFill>
                  <a:schemeClr val="tx1"/>
                </a:solidFill>
                <a:ea typeface="Gill Sans" charset="0"/>
                <a:cs typeface="Gill Sans" charset="0"/>
              </a:rPr>
              <a:t>Def.</a:t>
            </a:r>
            <a:r>
              <a:rPr lang="en-US" sz="2400">
                <a:solidFill>
                  <a:schemeClr val="tx1"/>
                </a:solidFill>
                <a:ea typeface="Gill Sans" charset="0"/>
                <a:cs typeface="Gill Sans" charset="0"/>
              </a:rPr>
              <a:t> : L’intensité du courant mesure la quantité algébrique d’électricité, i.e. la charge électrique, traversant la section d’un circuit orienté par unité de temps.</a:t>
            </a:r>
          </a:p>
          <a:p>
            <a:pPr algn="just"/>
            <a:r>
              <a:rPr lang="en-US" sz="2400">
                <a:solidFill>
                  <a:schemeClr val="tx1"/>
                </a:solidFill>
                <a:ea typeface="Gill Sans" charset="0"/>
                <a:cs typeface="Gill Sans" charset="0"/>
              </a:rPr>
              <a:t>En d’autres termes c’est le débit de charges.</a:t>
            </a:r>
          </a:p>
          <a:p>
            <a:pPr algn="just"/>
            <a:r>
              <a:rPr lang="en-US" sz="2400">
                <a:solidFill>
                  <a:schemeClr val="tx1"/>
                </a:solidFill>
                <a:ea typeface="Gill Sans" charset="0"/>
                <a:cs typeface="Gill Sans" charset="0"/>
              </a:rPr>
              <a:t>L’unité d’intensité est  </a:t>
            </a:r>
            <a:r>
              <a:rPr lang="en-US" sz="2400" b="1">
                <a:solidFill>
                  <a:schemeClr val="tx1"/>
                </a:solidFill>
                <a:ea typeface="Gill Sans" charset="0"/>
                <a:cs typeface="Gill Sans" charset="0"/>
              </a:rPr>
              <a:t>l’Ampère [A]</a:t>
            </a:r>
          </a:p>
        </p:txBody>
      </p:sp>
      <p:pic>
        <p:nvPicPr>
          <p:cNvPr id="23561" name="Picture 9"/>
          <p:cNvPicPr>
            <a:picLocks noChangeAspect="1" noChangeArrowheads="1"/>
          </p:cNvPicPr>
          <p:nvPr/>
        </p:nvPicPr>
        <p:blipFill>
          <a:blip r:embed="rId3" cstate="print"/>
          <a:srcRect/>
          <a:stretch>
            <a:fillRect/>
          </a:stretch>
        </p:blipFill>
        <p:spPr bwMode="auto">
          <a:xfrm>
            <a:off x="8369300" y="8712200"/>
            <a:ext cx="1346200" cy="317500"/>
          </a:xfrm>
          <a:prstGeom prst="rect">
            <a:avLst/>
          </a:prstGeom>
          <a:noFill/>
          <a:ln w="12700">
            <a:noFill/>
            <a:miter lim="800000"/>
            <a:headEnd/>
            <a:tailEnd/>
          </a:ln>
        </p:spPr>
      </p:pic>
      <p:pic>
        <p:nvPicPr>
          <p:cNvPr id="23562" name="Picture 10"/>
          <p:cNvPicPr>
            <a:picLocks noChangeAspect="1" noChangeArrowheads="1"/>
          </p:cNvPicPr>
          <p:nvPr/>
        </p:nvPicPr>
        <p:blipFill>
          <a:blip r:embed="rId4" cstate="print"/>
          <a:srcRect/>
          <a:stretch>
            <a:fillRect/>
          </a:stretch>
        </p:blipFill>
        <p:spPr bwMode="auto">
          <a:xfrm>
            <a:off x="1993900" y="8521700"/>
            <a:ext cx="5511800" cy="711200"/>
          </a:xfrm>
          <a:prstGeom prst="rect">
            <a:avLst/>
          </a:prstGeom>
          <a:noFill/>
          <a:ln w="12700">
            <a:noFill/>
            <a:miter lim="800000"/>
            <a:headEnd/>
            <a:tailEnd/>
          </a:ln>
        </p:spPr>
      </p:pic>
      <p:sp>
        <p:nvSpPr>
          <p:cNvPr id="23563" name="Rectangle 11"/>
          <p:cNvSpPr>
            <a:spLocks/>
          </p:cNvSpPr>
          <p:nvPr/>
        </p:nvSpPr>
        <p:spPr bwMode="auto">
          <a:xfrm>
            <a:off x="475343" y="856734"/>
            <a:ext cx="3470502"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3- </a:t>
            </a:r>
            <a:r>
              <a:rPr lang="en-US" sz="2400" b="1" u="sng" dirty="0">
                <a:solidFill>
                  <a:srgbClr val="2B4714"/>
                </a:solidFill>
                <a:ea typeface="Gill Sans" charset="0"/>
                <a:cs typeface="Gill Sans" charset="0"/>
              </a:rPr>
              <a:t>Le courant </a:t>
            </a:r>
            <a:r>
              <a:rPr lang="en-US" sz="2400" b="1" u="sng" dirty="0" err="1">
                <a:solidFill>
                  <a:srgbClr val="2B4714"/>
                </a:solidFill>
                <a:ea typeface="Gill Sans" charset="0"/>
                <a:cs typeface="Gill Sans" charset="0"/>
              </a:rPr>
              <a:t>électrique</a:t>
            </a:r>
            <a:endParaRPr lang="en-US" sz="2400" b="1" u="sng" dirty="0">
              <a:solidFill>
                <a:srgbClr val="2B4714"/>
              </a:solidFill>
              <a:ea typeface="Gill Sans" charset="0"/>
              <a:cs typeface="Gill Sans" charset="0"/>
            </a:endParaRPr>
          </a:p>
        </p:txBody>
      </p:sp>
      <p:sp>
        <p:nvSpPr>
          <p:cNvPr id="23564" name="Rectangle 12"/>
          <p:cNvSpPr>
            <a:spLocks/>
          </p:cNvSpPr>
          <p:nvPr/>
        </p:nvSpPr>
        <p:spPr bwMode="auto">
          <a:xfrm>
            <a:off x="255588" y="1257300"/>
            <a:ext cx="10833100" cy="11811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Le mouvement des porteurs de charges engendrent le </a:t>
            </a:r>
            <a:r>
              <a:rPr lang="en-US" sz="2400" b="1">
                <a:solidFill>
                  <a:schemeClr val="tx1"/>
                </a:solidFill>
                <a:ea typeface="Gill Sans" charset="0"/>
                <a:cs typeface="Gill Sans" charset="0"/>
              </a:rPr>
              <a:t>courant électrique</a:t>
            </a:r>
            <a:r>
              <a:rPr lang="en-US" sz="2400">
                <a:solidFill>
                  <a:schemeClr val="tx1"/>
                </a:solidFill>
                <a:ea typeface="Gill Sans" charset="0"/>
                <a:cs typeface="Gill Sans" charset="0"/>
              </a:rPr>
              <a:t>.</a:t>
            </a:r>
          </a:p>
          <a:p>
            <a:pPr algn="just"/>
            <a:r>
              <a:rPr lang="en-US" sz="2400">
                <a:solidFill>
                  <a:schemeClr val="tx1"/>
                </a:solidFill>
                <a:ea typeface="Gill Sans" charset="0"/>
                <a:cs typeface="Gill Sans" charset="0"/>
              </a:rPr>
              <a:t>Les porteurs peuvent être des électrons, comme dans les métaux solides ou liquides, et des ions + ou -, comme dans les électrolytes ou gaz.</a:t>
            </a:r>
          </a:p>
        </p:txBody>
      </p:sp>
      <p:grpSp>
        <p:nvGrpSpPr>
          <p:cNvPr id="2" name="Group 13"/>
          <p:cNvGrpSpPr>
            <a:grpSpLocks/>
          </p:cNvGrpSpPr>
          <p:nvPr/>
        </p:nvGrpSpPr>
        <p:grpSpPr bwMode="auto">
          <a:xfrm>
            <a:off x="355600" y="2616200"/>
            <a:ext cx="12039600" cy="457200"/>
            <a:chOff x="0" y="0"/>
            <a:chExt cx="7584" cy="288"/>
          </a:xfrm>
        </p:grpSpPr>
        <p:sp>
          <p:nvSpPr>
            <p:cNvPr id="33812" name="AutoShape 14"/>
            <p:cNvSpPr>
              <a:spLocks/>
            </p:cNvSpPr>
            <p:nvPr/>
          </p:nvSpPr>
          <p:spPr bwMode="auto">
            <a:xfrm>
              <a:off x="0" y="48"/>
              <a:ext cx="496" cy="184"/>
            </a:xfrm>
            <a:prstGeom prst="rightArrow">
              <a:avLst>
                <a:gd name="adj1" fmla="val 40528"/>
                <a:gd name="adj2" fmla="val 96657"/>
              </a:avLst>
            </a:prstGeom>
            <a:solidFill>
              <a:srgbClr val="00BAFB"/>
            </a:solidFill>
            <a:ln w="25400">
              <a:solidFill>
                <a:srgbClr val="00BAFB"/>
              </a:solidFill>
              <a:miter lim="800000"/>
              <a:headEnd/>
              <a:tailEnd/>
            </a:ln>
          </p:spPr>
          <p:txBody>
            <a:bodyPr lIns="0" tIns="0" rIns="0" bIns="0"/>
            <a:lstStyle/>
            <a:p>
              <a:endParaRPr lang="fr-FR"/>
            </a:p>
          </p:txBody>
        </p:sp>
        <p:sp>
          <p:nvSpPr>
            <p:cNvPr id="33813" name="Rectangle 15"/>
            <p:cNvSpPr>
              <a:spLocks/>
            </p:cNvSpPr>
            <p:nvPr/>
          </p:nvSpPr>
          <p:spPr bwMode="auto">
            <a:xfrm>
              <a:off x="528" y="0"/>
              <a:ext cx="7056" cy="288"/>
            </a:xfrm>
            <a:prstGeom prst="rect">
              <a:avLst/>
            </a:prstGeom>
            <a:noFill/>
            <a:ln w="12700">
              <a:noFill/>
              <a:miter lim="800000"/>
              <a:headEnd/>
              <a:tailEnd/>
            </a:ln>
          </p:spPr>
          <p:txBody>
            <a:bodyPr lIns="0" tIns="0" rIns="0" bIns="0" anchor="ctr"/>
            <a:lstStyle/>
            <a:p>
              <a:pPr algn="l"/>
              <a:r>
                <a:rPr lang="en-US" sz="2400">
                  <a:solidFill>
                    <a:srgbClr val="490000"/>
                  </a:solidFill>
                  <a:ea typeface="Gill Sans" charset="0"/>
                  <a:cs typeface="Gill Sans" charset="0"/>
                </a:rPr>
                <a:t>On n’étudie uniquement à la conduction dans un métal donc au déplacement d’é libres.</a:t>
              </a:r>
            </a:p>
          </p:txBody>
        </p:sp>
      </p:grpSp>
      <p:sp>
        <p:nvSpPr>
          <p:cNvPr id="23568" name="Rectangle 16"/>
          <p:cNvSpPr>
            <a:spLocks/>
          </p:cNvSpPr>
          <p:nvPr/>
        </p:nvSpPr>
        <p:spPr bwMode="auto">
          <a:xfrm>
            <a:off x="342900" y="5568950"/>
            <a:ext cx="12496800" cy="825500"/>
          </a:xfrm>
          <a:prstGeom prst="rect">
            <a:avLst/>
          </a:prstGeom>
          <a:noFill/>
          <a:ln w="12700">
            <a:noFill/>
            <a:miter lim="800000"/>
            <a:headEnd/>
            <a:tailEnd/>
          </a:ln>
        </p:spPr>
        <p:txBody>
          <a:bodyPr lIns="0" tIns="0" rIns="0" bIns="0" anchor="ctr"/>
          <a:lstStyle/>
          <a:p>
            <a:pPr algn="l"/>
            <a:r>
              <a:rPr lang="en-US" sz="2400" b="1">
                <a:solidFill>
                  <a:srgbClr val="490000"/>
                </a:solidFill>
                <a:ea typeface="Gill Sans" charset="0"/>
                <a:cs typeface="Gill Sans" charset="0"/>
              </a:rPr>
              <a:t>R. </a:t>
            </a:r>
            <a:r>
              <a:rPr lang="en-US" sz="2400">
                <a:solidFill>
                  <a:srgbClr val="490000"/>
                </a:solidFill>
                <a:ea typeface="Gill Sans" charset="0"/>
                <a:cs typeface="Gill Sans" charset="0"/>
              </a:rPr>
              <a:t>Un courant d’intensité &gt;0 correspond au déplacement de charges positives dans le sens du circuit orienté. Donc si les charges sont les é.,  ces derniers se déplacent en sens inverse !</a:t>
            </a:r>
          </a:p>
        </p:txBody>
      </p:sp>
      <p:sp>
        <p:nvSpPr>
          <p:cNvPr id="23569" name="Rectangle 17"/>
          <p:cNvSpPr>
            <a:spLocks/>
          </p:cNvSpPr>
          <p:nvPr/>
        </p:nvSpPr>
        <p:spPr bwMode="auto">
          <a:xfrm>
            <a:off x="254000" y="7975600"/>
            <a:ext cx="12585700" cy="457200"/>
          </a:xfrm>
          <a:prstGeom prst="rect">
            <a:avLst/>
          </a:prstGeom>
          <a:noFill/>
          <a:ln w="12700">
            <a:noFill/>
            <a:miter lim="800000"/>
            <a:headEnd/>
            <a:tailEnd/>
          </a:ln>
        </p:spPr>
        <p:txBody>
          <a:bodyPr lIns="0" tIns="0" rIns="0" bIns="0" anchor="ctr"/>
          <a:lstStyle/>
          <a:p>
            <a:pPr algn="just"/>
            <a:r>
              <a:rPr lang="en-US" sz="2400">
                <a:solidFill>
                  <a:schemeClr val="tx1"/>
                </a:solidFill>
                <a:ea typeface="Gill Sans" charset="0"/>
                <a:cs typeface="Gill Sans" charset="0"/>
              </a:rPr>
              <a:t>D’après la définition, on a: </a:t>
            </a:r>
          </a:p>
        </p:txBody>
      </p:sp>
      <p:sp>
        <p:nvSpPr>
          <p:cNvPr id="23570" name="Rectangle 18"/>
          <p:cNvSpPr>
            <a:spLocks/>
          </p:cNvSpPr>
          <p:nvPr/>
        </p:nvSpPr>
        <p:spPr bwMode="auto">
          <a:xfrm>
            <a:off x="254000" y="3263900"/>
            <a:ext cx="2609850" cy="457200"/>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Intensité du courant</a:t>
            </a:r>
          </a:p>
        </p:txBody>
      </p:sp>
      <p:sp>
        <p:nvSpPr>
          <p:cNvPr id="23571" name="Line 19"/>
          <p:cNvSpPr>
            <a:spLocks noChangeShapeType="1"/>
          </p:cNvSpPr>
          <p:nvPr/>
        </p:nvSpPr>
        <p:spPr bwMode="auto">
          <a:xfrm flipH="1">
            <a:off x="366713" y="3860800"/>
            <a:ext cx="14287" cy="1333500"/>
          </a:xfrm>
          <a:prstGeom prst="line">
            <a:avLst/>
          </a:prstGeom>
          <a:noFill/>
          <a:ln w="38100">
            <a:solidFill>
              <a:schemeClr val="tx1"/>
            </a:solidFill>
            <a:round/>
            <a:headEnd/>
            <a:tailEnd/>
          </a:ln>
        </p:spPr>
        <p:txBody>
          <a:bodyPr/>
          <a:lstStyle/>
          <a:p>
            <a:endParaRPr lang="fr-FR"/>
          </a:p>
        </p:txBody>
      </p:sp>
      <p:sp>
        <p:nvSpPr>
          <p:cNvPr id="23572" name="Rectangle 20"/>
          <p:cNvSpPr>
            <a:spLocks/>
          </p:cNvSpPr>
          <p:nvPr/>
        </p:nvSpPr>
        <p:spPr bwMode="auto">
          <a:xfrm>
            <a:off x="292100" y="6426200"/>
            <a:ext cx="4381500" cy="457200"/>
          </a:xfrm>
          <a:prstGeom prst="rect">
            <a:avLst/>
          </a:prstGeom>
          <a:noFill/>
          <a:ln w="12700">
            <a:noFill/>
            <a:miter lim="800000"/>
            <a:headEnd/>
            <a:tailEnd/>
          </a:ln>
        </p:spPr>
        <p:txBody>
          <a:bodyPr wrap="none" lIns="0" tIns="0" rIns="0" bIns="0" anchor="ctr">
            <a:spAutoFit/>
          </a:bodyPr>
          <a:lstStyle/>
          <a:p>
            <a:pPr algn="just"/>
            <a:r>
              <a:rPr lang="en-US" sz="2400">
                <a:solidFill>
                  <a:srgbClr val="002D99"/>
                </a:solidFill>
                <a:ea typeface="Gill Sans" charset="0"/>
                <a:cs typeface="Gill Sans" charset="0"/>
              </a:rPr>
              <a:t>Relations entre courant et charges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63"/>
                                        </p:tgtEl>
                                        <p:attrNameLst>
                                          <p:attrName>style.visibility</p:attrName>
                                        </p:attrNameLst>
                                      </p:cBhvr>
                                      <p:to>
                                        <p:strVal val="visible"/>
                                      </p:to>
                                    </p:set>
                                    <p:anim calcmode="lin" valueType="num">
                                      <p:cBhvr additive="base">
                                        <p:cTn id="7" dur="500" fill="hold"/>
                                        <p:tgtEl>
                                          <p:spTgt spid="23563"/>
                                        </p:tgtEl>
                                        <p:attrNameLst>
                                          <p:attrName>ppt_x</p:attrName>
                                        </p:attrNameLst>
                                      </p:cBhvr>
                                      <p:tavLst>
                                        <p:tav tm="0">
                                          <p:val>
                                            <p:strVal val="#ppt_x"/>
                                          </p:val>
                                        </p:tav>
                                        <p:tav tm="100000">
                                          <p:val>
                                            <p:strVal val="#ppt_x"/>
                                          </p:val>
                                        </p:tav>
                                      </p:tavLst>
                                    </p:anim>
                                    <p:anim calcmode="lin" valueType="num">
                                      <p:cBhvr additive="base">
                                        <p:cTn id="8" dur="500" fill="hold"/>
                                        <p:tgtEl>
                                          <p:spTgt spid="23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64"/>
                                        </p:tgtEl>
                                        <p:attrNameLst>
                                          <p:attrName>style.visibility</p:attrName>
                                        </p:attrNameLst>
                                      </p:cBhvr>
                                      <p:to>
                                        <p:strVal val="visible"/>
                                      </p:to>
                                    </p:set>
                                    <p:anim calcmode="lin" valueType="num">
                                      <p:cBhvr additive="base">
                                        <p:cTn id="13" dur="500" fill="hold"/>
                                        <p:tgtEl>
                                          <p:spTgt spid="23564"/>
                                        </p:tgtEl>
                                        <p:attrNameLst>
                                          <p:attrName>ppt_x</p:attrName>
                                        </p:attrNameLst>
                                      </p:cBhvr>
                                      <p:tavLst>
                                        <p:tav tm="0">
                                          <p:val>
                                            <p:strVal val="#ppt_x"/>
                                          </p:val>
                                        </p:tav>
                                        <p:tav tm="100000">
                                          <p:val>
                                            <p:strVal val="#ppt_x"/>
                                          </p:val>
                                        </p:tav>
                                      </p:tavLst>
                                    </p:anim>
                                    <p:anim calcmode="lin" valueType="num">
                                      <p:cBhvr additive="base">
                                        <p:cTn id="14"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3570"/>
                                        </p:tgtEl>
                                        <p:attrNameLst>
                                          <p:attrName>style.visibility</p:attrName>
                                        </p:attrNameLst>
                                      </p:cBhvr>
                                      <p:to>
                                        <p:strVal val="visible"/>
                                      </p:to>
                                    </p:set>
                                    <p:anim calcmode="lin" valueType="num">
                                      <p:cBhvr additive="base">
                                        <p:cTn id="24" dur="500" fill="hold"/>
                                        <p:tgtEl>
                                          <p:spTgt spid="23570"/>
                                        </p:tgtEl>
                                        <p:attrNameLst>
                                          <p:attrName>ppt_x</p:attrName>
                                        </p:attrNameLst>
                                      </p:cBhvr>
                                      <p:tavLst>
                                        <p:tav tm="0">
                                          <p:val>
                                            <p:strVal val="#ppt_x"/>
                                          </p:val>
                                        </p:tav>
                                        <p:tav tm="100000">
                                          <p:val>
                                            <p:strVal val="#ppt_x"/>
                                          </p:val>
                                        </p:tav>
                                      </p:tavLst>
                                    </p:anim>
                                    <p:anim calcmode="lin" valueType="num">
                                      <p:cBhvr additive="base">
                                        <p:cTn id="25" dur="500" fill="hold"/>
                                        <p:tgtEl>
                                          <p:spTgt spid="2357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3571"/>
                                        </p:tgtEl>
                                        <p:attrNameLst>
                                          <p:attrName>style.visibility</p:attrName>
                                        </p:attrNameLst>
                                      </p:cBhvr>
                                      <p:to>
                                        <p:strVal val="visible"/>
                                      </p:to>
                                    </p:set>
                                    <p:anim calcmode="lin" valueType="num">
                                      <p:cBhvr additive="base">
                                        <p:cTn id="30" dur="500" fill="hold"/>
                                        <p:tgtEl>
                                          <p:spTgt spid="23571"/>
                                        </p:tgtEl>
                                        <p:attrNameLst>
                                          <p:attrName>ppt_x</p:attrName>
                                        </p:attrNameLst>
                                      </p:cBhvr>
                                      <p:tavLst>
                                        <p:tav tm="0">
                                          <p:val>
                                            <p:strVal val="#ppt_x"/>
                                          </p:val>
                                        </p:tav>
                                        <p:tav tm="100000">
                                          <p:val>
                                            <p:strVal val="#ppt_x"/>
                                          </p:val>
                                        </p:tav>
                                      </p:tavLst>
                                    </p:anim>
                                    <p:anim calcmode="lin" valueType="num">
                                      <p:cBhvr additive="base">
                                        <p:cTn id="31" dur="500" fill="hold"/>
                                        <p:tgtEl>
                                          <p:spTgt spid="235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3560"/>
                                        </p:tgtEl>
                                        <p:attrNameLst>
                                          <p:attrName>style.visibility</p:attrName>
                                        </p:attrNameLst>
                                      </p:cBhvr>
                                      <p:to>
                                        <p:strVal val="visible"/>
                                      </p:to>
                                    </p:set>
                                    <p:anim calcmode="lin" valueType="num">
                                      <p:cBhvr additive="base">
                                        <p:cTn id="36" dur="500" fill="hold"/>
                                        <p:tgtEl>
                                          <p:spTgt spid="23560"/>
                                        </p:tgtEl>
                                        <p:attrNameLst>
                                          <p:attrName>ppt_x</p:attrName>
                                        </p:attrNameLst>
                                      </p:cBhvr>
                                      <p:tavLst>
                                        <p:tav tm="0">
                                          <p:val>
                                            <p:strVal val="#ppt_x"/>
                                          </p:val>
                                        </p:tav>
                                        <p:tav tm="100000">
                                          <p:val>
                                            <p:strVal val="#ppt_x"/>
                                          </p:val>
                                        </p:tav>
                                      </p:tavLst>
                                    </p:anim>
                                    <p:anim calcmode="lin" valueType="num">
                                      <p:cBhvr additive="base">
                                        <p:cTn id="37" dur="500" fill="hold"/>
                                        <p:tgtEl>
                                          <p:spTgt spid="2356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3568"/>
                                        </p:tgtEl>
                                        <p:attrNameLst>
                                          <p:attrName>style.visibility</p:attrName>
                                        </p:attrNameLst>
                                      </p:cBhvr>
                                      <p:to>
                                        <p:strVal val="visible"/>
                                      </p:to>
                                    </p:set>
                                    <p:anim calcmode="lin" valueType="num">
                                      <p:cBhvr additive="base">
                                        <p:cTn id="42" dur="500" fill="hold"/>
                                        <p:tgtEl>
                                          <p:spTgt spid="23568"/>
                                        </p:tgtEl>
                                        <p:attrNameLst>
                                          <p:attrName>ppt_x</p:attrName>
                                        </p:attrNameLst>
                                      </p:cBhvr>
                                      <p:tavLst>
                                        <p:tav tm="0">
                                          <p:val>
                                            <p:strVal val="#ppt_x"/>
                                          </p:val>
                                        </p:tav>
                                        <p:tav tm="100000">
                                          <p:val>
                                            <p:strVal val="#ppt_x"/>
                                          </p:val>
                                        </p:tav>
                                      </p:tavLst>
                                    </p:anim>
                                    <p:anim calcmode="lin" valueType="num">
                                      <p:cBhvr additive="base">
                                        <p:cTn id="43" dur="500" fill="hold"/>
                                        <p:tgtEl>
                                          <p:spTgt spid="2356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572"/>
                                        </p:tgtEl>
                                        <p:attrNameLst>
                                          <p:attrName>style.visibility</p:attrName>
                                        </p:attrNameLst>
                                      </p:cBhvr>
                                      <p:to>
                                        <p:strVal val="visible"/>
                                      </p:to>
                                    </p:set>
                                    <p:anim calcmode="lin" valueType="num">
                                      <p:cBhvr additive="base">
                                        <p:cTn id="48" dur="500" fill="hold"/>
                                        <p:tgtEl>
                                          <p:spTgt spid="23572"/>
                                        </p:tgtEl>
                                        <p:attrNameLst>
                                          <p:attrName>ppt_x</p:attrName>
                                        </p:attrNameLst>
                                      </p:cBhvr>
                                      <p:tavLst>
                                        <p:tav tm="0">
                                          <p:val>
                                            <p:strVal val="#ppt_x"/>
                                          </p:val>
                                        </p:tav>
                                        <p:tav tm="100000">
                                          <p:val>
                                            <p:strVal val="#ppt_x"/>
                                          </p:val>
                                        </p:tav>
                                      </p:tavLst>
                                    </p:anim>
                                    <p:anim calcmode="lin" valueType="num">
                                      <p:cBhvr additive="base">
                                        <p:cTn id="49" dur="500" fill="hold"/>
                                        <p:tgtEl>
                                          <p:spTgt spid="2357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559"/>
                                        </p:tgtEl>
                                        <p:attrNameLst>
                                          <p:attrName>style.visibility</p:attrName>
                                        </p:attrNameLst>
                                      </p:cBhvr>
                                      <p:to>
                                        <p:strVal val="visible"/>
                                      </p:to>
                                    </p:set>
                                    <p:anim calcmode="lin" valueType="num">
                                      <p:cBhvr additive="base">
                                        <p:cTn id="54" dur="500" fill="hold"/>
                                        <p:tgtEl>
                                          <p:spTgt spid="23559"/>
                                        </p:tgtEl>
                                        <p:attrNameLst>
                                          <p:attrName>ppt_x</p:attrName>
                                        </p:attrNameLst>
                                      </p:cBhvr>
                                      <p:tavLst>
                                        <p:tav tm="0">
                                          <p:val>
                                            <p:strVal val="#ppt_x"/>
                                          </p:val>
                                        </p:tav>
                                        <p:tav tm="100000">
                                          <p:val>
                                            <p:strVal val="#ppt_x"/>
                                          </p:val>
                                        </p:tav>
                                      </p:tavLst>
                                    </p:anim>
                                    <p:anim calcmode="lin" valueType="num">
                                      <p:cBhvr additive="base">
                                        <p:cTn id="55"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3569"/>
                                        </p:tgtEl>
                                        <p:attrNameLst>
                                          <p:attrName>style.visibility</p:attrName>
                                        </p:attrNameLst>
                                      </p:cBhvr>
                                      <p:to>
                                        <p:strVal val="visible"/>
                                      </p:to>
                                    </p:set>
                                    <p:anim calcmode="lin" valueType="num">
                                      <p:cBhvr additive="base">
                                        <p:cTn id="60" dur="500" fill="hold"/>
                                        <p:tgtEl>
                                          <p:spTgt spid="23569"/>
                                        </p:tgtEl>
                                        <p:attrNameLst>
                                          <p:attrName>ppt_x</p:attrName>
                                        </p:attrNameLst>
                                      </p:cBhvr>
                                      <p:tavLst>
                                        <p:tav tm="0">
                                          <p:val>
                                            <p:strVal val="#ppt_x"/>
                                          </p:val>
                                        </p:tav>
                                        <p:tav tm="100000">
                                          <p:val>
                                            <p:strVal val="#ppt_x"/>
                                          </p:val>
                                        </p:tav>
                                      </p:tavLst>
                                    </p:anim>
                                    <p:anim calcmode="lin" valueType="num">
                                      <p:cBhvr additive="base">
                                        <p:cTn id="61" dur="500" fill="hold"/>
                                        <p:tgtEl>
                                          <p:spTgt spid="2356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3562"/>
                                        </p:tgtEl>
                                        <p:attrNameLst>
                                          <p:attrName>style.visibility</p:attrName>
                                        </p:attrNameLst>
                                      </p:cBhvr>
                                      <p:to>
                                        <p:strVal val="visible"/>
                                      </p:to>
                                    </p:set>
                                    <p:anim calcmode="lin" valueType="num">
                                      <p:cBhvr additive="base">
                                        <p:cTn id="66" dur="500" fill="hold"/>
                                        <p:tgtEl>
                                          <p:spTgt spid="23562"/>
                                        </p:tgtEl>
                                        <p:attrNameLst>
                                          <p:attrName>ppt_x</p:attrName>
                                        </p:attrNameLst>
                                      </p:cBhvr>
                                      <p:tavLst>
                                        <p:tav tm="0">
                                          <p:val>
                                            <p:strVal val="#ppt_x"/>
                                          </p:val>
                                        </p:tav>
                                        <p:tav tm="100000">
                                          <p:val>
                                            <p:strVal val="#ppt_x"/>
                                          </p:val>
                                        </p:tav>
                                      </p:tavLst>
                                    </p:anim>
                                    <p:anim calcmode="lin" valueType="num">
                                      <p:cBhvr additive="base">
                                        <p:cTn id="67"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3561"/>
                                        </p:tgtEl>
                                        <p:attrNameLst>
                                          <p:attrName>style.visibility</p:attrName>
                                        </p:attrNameLst>
                                      </p:cBhvr>
                                      <p:to>
                                        <p:strVal val="visible"/>
                                      </p:to>
                                    </p:set>
                                    <p:anim calcmode="lin" valueType="num">
                                      <p:cBhvr additive="base">
                                        <p:cTn id="72" dur="500" fill="hold"/>
                                        <p:tgtEl>
                                          <p:spTgt spid="23561"/>
                                        </p:tgtEl>
                                        <p:attrNameLst>
                                          <p:attrName>ppt_x</p:attrName>
                                        </p:attrNameLst>
                                      </p:cBhvr>
                                      <p:tavLst>
                                        <p:tav tm="0">
                                          <p:val>
                                            <p:strVal val="#ppt_x"/>
                                          </p:val>
                                        </p:tav>
                                        <p:tav tm="100000">
                                          <p:val>
                                            <p:strVal val="#ppt_x"/>
                                          </p:val>
                                        </p:tav>
                                      </p:tavLst>
                                    </p:anim>
                                    <p:anim calcmode="lin" valueType="num">
                                      <p:cBhvr additive="base">
                                        <p:cTn id="73"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P spid="23560" grpId="0"/>
      <p:bldP spid="23563" grpId="0"/>
      <p:bldP spid="23564" grpId="0"/>
      <p:bldP spid="23568" grpId="0"/>
      <p:bldP spid="23569" grpId="0"/>
      <p:bldP spid="23570" grpId="0"/>
      <p:bldP spid="23571" grpId="0" animBg="1"/>
      <p:bldP spid="2357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87338" y="1233488"/>
            <a:ext cx="12430125" cy="1200329"/>
          </a:xfrm>
          <a:prstGeom prst="rect">
            <a:avLst/>
          </a:prstGeom>
          <a:noFill/>
          <a:ln w="9525">
            <a:noFill/>
            <a:miter lim="800000"/>
            <a:headEnd/>
            <a:tailEnd/>
          </a:ln>
        </p:spPr>
        <p:txBody>
          <a:bodyPr>
            <a:spAutoFit/>
          </a:bodyPr>
          <a:lstStyle/>
          <a:p>
            <a:pPr algn="just"/>
            <a:r>
              <a:rPr lang="en-US" sz="2400" dirty="0">
                <a:latin typeface="Gill Sans"/>
                <a:cs typeface="Arial" charset="0"/>
              </a:rPr>
              <a:t>Si on </a:t>
            </a:r>
            <a:r>
              <a:rPr lang="en-US" sz="2400" dirty="0" err="1">
                <a:latin typeface="Gill Sans"/>
                <a:cs typeface="Arial" charset="0"/>
              </a:rPr>
              <a:t>maintient</a:t>
            </a:r>
            <a:r>
              <a:rPr lang="en-US" sz="2400" dirty="0">
                <a:latin typeface="Gill Sans"/>
                <a:cs typeface="Arial" charset="0"/>
              </a:rPr>
              <a:t> </a:t>
            </a:r>
            <a:r>
              <a:rPr lang="en-US" sz="2400" dirty="0" err="1">
                <a:latin typeface="Gill Sans"/>
                <a:cs typeface="Arial" charset="0"/>
              </a:rPr>
              <a:t>une</a:t>
            </a:r>
            <a:r>
              <a:rPr lang="en-US" sz="2400" dirty="0">
                <a:latin typeface="Gill Sans"/>
                <a:cs typeface="Arial" charset="0"/>
              </a:rPr>
              <a:t> </a:t>
            </a:r>
            <a:r>
              <a:rPr lang="en-US" sz="2400" dirty="0" err="1">
                <a:latin typeface="Gill Sans"/>
                <a:cs typeface="Arial" charset="0"/>
              </a:rPr>
              <a:t>différence</a:t>
            </a:r>
            <a:r>
              <a:rPr lang="en-US" sz="2400" dirty="0">
                <a:latin typeface="Gill Sans"/>
                <a:cs typeface="Arial" charset="0"/>
              </a:rPr>
              <a:t> de </a:t>
            </a:r>
            <a:r>
              <a:rPr lang="en-US" sz="2400" dirty="0" err="1">
                <a:latin typeface="Gill Sans"/>
                <a:cs typeface="Arial" charset="0"/>
              </a:rPr>
              <a:t>potentiel</a:t>
            </a:r>
            <a:r>
              <a:rPr lang="en-US" sz="2400" dirty="0">
                <a:latin typeface="Gill Sans"/>
                <a:cs typeface="Arial" charset="0"/>
              </a:rPr>
              <a:t> </a:t>
            </a:r>
            <a:r>
              <a:rPr lang="en-US" sz="2400" dirty="0" err="1">
                <a:latin typeface="Gill Sans"/>
                <a:cs typeface="Arial" charset="0"/>
              </a:rPr>
              <a:t>constante</a:t>
            </a:r>
            <a:r>
              <a:rPr lang="en-US" sz="2400" dirty="0">
                <a:latin typeface="Gill Sans"/>
                <a:cs typeface="Arial" charset="0"/>
              </a:rPr>
              <a:t>    (V</a:t>
            </a:r>
            <a:r>
              <a:rPr lang="en-US" sz="2400" baseline="-30000" dirty="0">
                <a:latin typeface="Gill Sans"/>
                <a:cs typeface="Arial" charset="0"/>
              </a:rPr>
              <a:t>B</a:t>
            </a:r>
            <a:r>
              <a:rPr lang="en-US" sz="2400" dirty="0">
                <a:latin typeface="Gill Sans"/>
                <a:cs typeface="Arial" charset="0"/>
              </a:rPr>
              <a:t> - V</a:t>
            </a:r>
            <a:r>
              <a:rPr lang="en-US" sz="2400" baseline="-30000" dirty="0">
                <a:latin typeface="Gill Sans"/>
                <a:cs typeface="Arial" charset="0"/>
              </a:rPr>
              <a:t>A</a:t>
            </a:r>
            <a:r>
              <a:rPr lang="en-US" sz="2400" dirty="0">
                <a:latin typeface="Gill Sans"/>
                <a:cs typeface="Arial" charset="0"/>
              </a:rPr>
              <a:t> ) entre les </a:t>
            </a:r>
            <a:r>
              <a:rPr lang="en-US" sz="2400" dirty="0" err="1">
                <a:latin typeface="Gill Sans"/>
                <a:cs typeface="Arial" charset="0"/>
              </a:rPr>
              <a:t>extrémités</a:t>
            </a:r>
            <a:r>
              <a:rPr lang="en-US" sz="2400" dirty="0">
                <a:latin typeface="Gill Sans"/>
                <a:cs typeface="Arial" charset="0"/>
              </a:rPr>
              <a:t> d'un </a:t>
            </a:r>
            <a:r>
              <a:rPr lang="en-US" sz="2400" dirty="0" err="1">
                <a:latin typeface="Gill Sans"/>
                <a:cs typeface="Arial" charset="0"/>
              </a:rPr>
              <a:t>fil</a:t>
            </a:r>
            <a:r>
              <a:rPr lang="en-US" sz="2400" dirty="0">
                <a:latin typeface="Gill Sans"/>
                <a:cs typeface="Arial" charset="0"/>
              </a:rPr>
              <a:t> </a:t>
            </a:r>
            <a:r>
              <a:rPr lang="en-US" sz="2400" dirty="0" err="1">
                <a:latin typeface="Gill Sans"/>
                <a:cs typeface="Arial" charset="0"/>
              </a:rPr>
              <a:t>conducteur</a:t>
            </a:r>
            <a:r>
              <a:rPr lang="en-US" sz="2400" dirty="0">
                <a:latin typeface="Gill Sans"/>
                <a:cs typeface="Arial" charset="0"/>
              </a:rPr>
              <a:t>, on observe un champ </a:t>
            </a:r>
            <a:r>
              <a:rPr lang="en-US" sz="2400" dirty="0" err="1">
                <a:latin typeface="Gill Sans"/>
                <a:cs typeface="Arial" charset="0"/>
              </a:rPr>
              <a:t>électrique</a:t>
            </a:r>
            <a:r>
              <a:rPr lang="en-US" sz="2400" dirty="0">
                <a:latin typeface="Gill Sans"/>
                <a:cs typeface="Arial" charset="0"/>
              </a:rPr>
              <a:t>    </a:t>
            </a:r>
            <a:r>
              <a:rPr lang="en-US" sz="2400" dirty="0" err="1">
                <a:latin typeface="Gill Sans"/>
                <a:cs typeface="Arial" charset="0"/>
              </a:rPr>
              <a:t>dans</a:t>
            </a:r>
            <a:r>
              <a:rPr lang="en-US" sz="2400" dirty="0">
                <a:latin typeface="Gill Sans"/>
                <a:cs typeface="Arial" charset="0"/>
              </a:rPr>
              <a:t> </a:t>
            </a:r>
            <a:r>
              <a:rPr lang="en-US" sz="2400" dirty="0" err="1">
                <a:latin typeface="Gill Sans"/>
                <a:cs typeface="Arial" charset="0"/>
              </a:rPr>
              <a:t>ce</a:t>
            </a:r>
            <a:r>
              <a:rPr lang="en-US" sz="2400" dirty="0">
                <a:latin typeface="Gill Sans"/>
                <a:cs typeface="Arial" charset="0"/>
              </a:rPr>
              <a:t> </a:t>
            </a:r>
            <a:r>
              <a:rPr lang="en-US" sz="2400" dirty="0" err="1">
                <a:latin typeface="Gill Sans"/>
                <a:cs typeface="Arial" charset="0"/>
              </a:rPr>
              <a:t>conducteur</a:t>
            </a:r>
            <a:r>
              <a:rPr lang="en-US" sz="2400" dirty="0">
                <a:latin typeface="Gill Sans"/>
                <a:cs typeface="Arial" charset="0"/>
              </a:rPr>
              <a:t>, </a:t>
            </a:r>
            <a:r>
              <a:rPr lang="en-US" sz="2400" dirty="0" err="1">
                <a:latin typeface="Gill Sans"/>
                <a:cs typeface="Arial" charset="0"/>
              </a:rPr>
              <a:t>dirigé</a:t>
            </a:r>
            <a:r>
              <a:rPr lang="en-US" sz="2400" dirty="0">
                <a:latin typeface="Gill Sans"/>
                <a:cs typeface="Arial" charset="0"/>
              </a:rPr>
              <a:t> </a:t>
            </a:r>
            <a:r>
              <a:rPr lang="en-US" sz="2400" dirty="0" err="1">
                <a:latin typeface="Gill Sans"/>
                <a:cs typeface="Arial" charset="0"/>
              </a:rPr>
              <a:t>dans</a:t>
            </a:r>
            <a:r>
              <a:rPr lang="en-US" sz="2400" dirty="0">
                <a:latin typeface="Gill Sans"/>
                <a:cs typeface="Arial" charset="0"/>
              </a:rPr>
              <a:t> le </a:t>
            </a:r>
            <a:r>
              <a:rPr lang="en-US" sz="2400" dirty="0" err="1">
                <a:latin typeface="Gill Sans"/>
                <a:cs typeface="Arial" charset="0"/>
              </a:rPr>
              <a:t>sens</a:t>
            </a:r>
            <a:r>
              <a:rPr lang="en-US" sz="2400" dirty="0">
                <a:latin typeface="Gill Sans"/>
                <a:cs typeface="Arial" charset="0"/>
              </a:rPr>
              <a:t> des </a:t>
            </a:r>
            <a:r>
              <a:rPr lang="en-US" sz="2400" dirty="0" err="1">
                <a:latin typeface="Gill Sans"/>
                <a:cs typeface="Arial" charset="0"/>
              </a:rPr>
              <a:t>potentiels</a:t>
            </a:r>
            <a:r>
              <a:rPr lang="en-US" sz="2400" dirty="0">
                <a:latin typeface="Gill Sans"/>
                <a:cs typeface="Arial" charset="0"/>
              </a:rPr>
              <a:t> </a:t>
            </a:r>
            <a:r>
              <a:rPr lang="en-US" sz="2400" dirty="0" err="1">
                <a:latin typeface="Gill Sans"/>
                <a:cs typeface="Arial" charset="0"/>
              </a:rPr>
              <a:t>décroissants</a:t>
            </a:r>
            <a:r>
              <a:rPr lang="en-US" sz="2400" dirty="0">
                <a:latin typeface="Gill Sans"/>
                <a:cs typeface="Arial" charset="0"/>
              </a:rPr>
              <a:t>.</a:t>
            </a:r>
            <a:endParaRPr lang="fr-FR" sz="2400" dirty="0">
              <a:latin typeface="Gill Sans"/>
            </a:endParaRPr>
          </a:p>
        </p:txBody>
      </p:sp>
      <p:sp>
        <p:nvSpPr>
          <p:cNvPr id="6" name="Rectangle 5"/>
          <p:cNvSpPr>
            <a:spLocks noChangeArrowheads="1"/>
          </p:cNvSpPr>
          <p:nvPr/>
        </p:nvSpPr>
        <p:spPr bwMode="auto">
          <a:xfrm>
            <a:off x="501650" y="7234238"/>
            <a:ext cx="11930063" cy="830997"/>
          </a:xfrm>
          <a:prstGeom prst="rect">
            <a:avLst/>
          </a:prstGeom>
          <a:noFill/>
          <a:ln w="9525">
            <a:noFill/>
            <a:miter lim="800000"/>
            <a:headEnd/>
            <a:tailEnd/>
          </a:ln>
        </p:spPr>
        <p:txBody>
          <a:bodyPr>
            <a:spAutoFit/>
          </a:bodyPr>
          <a:lstStyle/>
          <a:p>
            <a:pPr indent="127000" algn="l" eaLnBrk="0" hangingPunct="0"/>
            <a:r>
              <a:rPr lang="en-US" sz="2400" dirty="0" err="1">
                <a:latin typeface="Gill Sans"/>
                <a:cs typeface="Arial" charset="0"/>
              </a:rPr>
              <a:t>Chaque</a:t>
            </a:r>
            <a:r>
              <a:rPr lang="en-US" sz="2400" dirty="0">
                <a:latin typeface="Gill Sans"/>
                <a:cs typeface="Arial" charset="0"/>
              </a:rPr>
              <a:t> charge mobile de </a:t>
            </a:r>
            <a:r>
              <a:rPr lang="en-US" sz="2400" dirty="0" err="1">
                <a:latin typeface="Gill Sans"/>
                <a:cs typeface="Arial" charset="0"/>
              </a:rPr>
              <a:t>valeur</a:t>
            </a:r>
            <a:r>
              <a:rPr lang="en-US" sz="2400" dirty="0">
                <a:latin typeface="Gill Sans"/>
                <a:cs typeface="Arial" charset="0"/>
              </a:rPr>
              <a:t> q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alors</a:t>
            </a:r>
            <a:r>
              <a:rPr lang="en-US" sz="2400" dirty="0">
                <a:latin typeface="Gill Sans"/>
                <a:cs typeface="Arial" charset="0"/>
              </a:rPr>
              <a:t> </a:t>
            </a:r>
            <a:r>
              <a:rPr lang="en-US" sz="2400" dirty="0" err="1">
                <a:latin typeface="Gill Sans"/>
                <a:cs typeface="Arial" charset="0"/>
              </a:rPr>
              <a:t>soumise</a:t>
            </a:r>
            <a:r>
              <a:rPr lang="en-US" sz="2400" dirty="0">
                <a:latin typeface="Gill Sans"/>
                <a:cs typeface="Arial" charset="0"/>
              </a:rPr>
              <a:t> à </a:t>
            </a:r>
            <a:r>
              <a:rPr lang="en-US" sz="2400" dirty="0" err="1">
                <a:latin typeface="Gill Sans"/>
                <a:cs typeface="Arial" charset="0"/>
              </a:rPr>
              <a:t>une</a:t>
            </a:r>
            <a:r>
              <a:rPr lang="en-US" sz="2400" dirty="0">
                <a:latin typeface="Gill Sans"/>
                <a:cs typeface="Arial" charset="0"/>
              </a:rPr>
              <a:t> force </a:t>
            </a:r>
            <a:r>
              <a:rPr lang="en-US" sz="2400" dirty="0" err="1">
                <a:latin typeface="Gill Sans"/>
                <a:cs typeface="Arial" charset="0"/>
              </a:rPr>
              <a:t>électrique</a:t>
            </a:r>
            <a:r>
              <a:rPr lang="en-US" sz="2400" dirty="0">
                <a:latin typeface="Gill Sans"/>
                <a:cs typeface="Arial" charset="0"/>
              </a:rPr>
              <a:t>   de </a:t>
            </a:r>
            <a:r>
              <a:rPr lang="en-US" sz="2400" dirty="0" err="1">
                <a:latin typeface="Gill Sans"/>
                <a:cs typeface="Arial" charset="0"/>
              </a:rPr>
              <a:t>même</a:t>
            </a:r>
            <a:r>
              <a:rPr lang="en-US" sz="2400" dirty="0">
                <a:latin typeface="Gill Sans"/>
                <a:cs typeface="Arial" charset="0"/>
              </a:rPr>
              <a:t> </a:t>
            </a:r>
            <a:r>
              <a:rPr lang="en-US" sz="2400" dirty="0" err="1">
                <a:latin typeface="Gill Sans"/>
                <a:cs typeface="Arial" charset="0"/>
              </a:rPr>
              <a:t>sens</a:t>
            </a:r>
            <a:r>
              <a:rPr lang="en-US" sz="2400" dirty="0">
                <a:latin typeface="Gill Sans"/>
                <a:cs typeface="Arial" charset="0"/>
              </a:rPr>
              <a:t> </a:t>
            </a:r>
            <a:r>
              <a:rPr lang="en-US" sz="2400" dirty="0" err="1">
                <a:latin typeface="Gill Sans"/>
                <a:cs typeface="Arial" charset="0"/>
              </a:rPr>
              <a:t>que</a:t>
            </a:r>
            <a:r>
              <a:rPr lang="en-US" sz="2400" dirty="0">
                <a:latin typeface="Gill Sans"/>
                <a:cs typeface="Arial" charset="0"/>
              </a:rPr>
              <a:t>  </a:t>
            </a:r>
            <a:r>
              <a:rPr lang="en-US" sz="2400" dirty="0" smtClean="0">
                <a:latin typeface="Gill Sans"/>
                <a:cs typeface="Arial" charset="0"/>
              </a:rPr>
              <a:t>E  </a:t>
            </a:r>
            <a:r>
              <a:rPr lang="en-US" sz="2400" dirty="0" err="1">
                <a:latin typeface="Gill Sans"/>
                <a:cs typeface="Arial" charset="0"/>
              </a:rPr>
              <a:t>si</a:t>
            </a:r>
            <a:r>
              <a:rPr lang="en-US" sz="2400" dirty="0">
                <a:latin typeface="Gill Sans"/>
                <a:cs typeface="Arial" charset="0"/>
              </a:rPr>
              <a:t> q&gt;0 (</a:t>
            </a:r>
            <a:r>
              <a:rPr lang="en-US" sz="2400" dirty="0" err="1">
                <a:latin typeface="Gill Sans"/>
                <a:cs typeface="Arial" charset="0"/>
              </a:rPr>
              <a:t>sens</a:t>
            </a:r>
            <a:r>
              <a:rPr lang="en-US" sz="2400" dirty="0">
                <a:latin typeface="Gill Sans"/>
                <a:cs typeface="Arial" charset="0"/>
              </a:rPr>
              <a:t> </a:t>
            </a:r>
            <a:r>
              <a:rPr lang="en-US" sz="2400" dirty="0" err="1">
                <a:latin typeface="Gill Sans"/>
                <a:cs typeface="Arial" charset="0"/>
              </a:rPr>
              <a:t>conventionnel</a:t>
            </a:r>
            <a:r>
              <a:rPr lang="en-US" sz="2400" dirty="0">
                <a:latin typeface="Gill Sans"/>
                <a:cs typeface="Arial" charset="0"/>
              </a:rPr>
              <a:t> du courant).</a:t>
            </a:r>
          </a:p>
        </p:txBody>
      </p:sp>
      <p:pic>
        <p:nvPicPr>
          <p:cNvPr id="100356" name="Picture 3"/>
          <p:cNvPicPr>
            <a:picLocks noChangeAspect="1"/>
          </p:cNvPicPr>
          <p:nvPr/>
        </p:nvPicPr>
        <p:blipFill>
          <a:blip r:embed="rId2" cstate="print"/>
          <a:srcRect/>
          <a:stretch>
            <a:fillRect/>
          </a:stretch>
        </p:blipFill>
        <p:spPr bwMode="auto">
          <a:xfrm>
            <a:off x="3359150" y="3519488"/>
            <a:ext cx="7761288" cy="3371850"/>
          </a:xfrm>
          <a:prstGeom prst="rect">
            <a:avLst/>
          </a:prstGeom>
          <a:noFill/>
          <a:ln w="25400">
            <a:noFill/>
            <a:miter lim="800000"/>
            <a:headEnd/>
            <a:tailEnd/>
          </a:ln>
        </p:spPr>
      </p:pic>
      <p:pic>
        <p:nvPicPr>
          <p:cNvPr id="542724" name="Picture 4"/>
          <p:cNvPicPr>
            <a:picLocks noChangeAspect="1"/>
          </p:cNvPicPr>
          <p:nvPr/>
        </p:nvPicPr>
        <p:blipFill>
          <a:blip r:embed="rId3" cstate="print"/>
          <a:srcRect/>
          <a:stretch>
            <a:fillRect/>
          </a:stretch>
        </p:blipFill>
        <p:spPr bwMode="auto">
          <a:xfrm>
            <a:off x="3287713" y="3376613"/>
            <a:ext cx="7704137" cy="3886200"/>
          </a:xfrm>
          <a:prstGeom prst="rect">
            <a:avLst/>
          </a:prstGeom>
          <a:noFill/>
          <a:ln w="25400">
            <a:noFill/>
            <a:miter lim="800000"/>
            <a:headEnd/>
            <a:tailEnd/>
          </a:ln>
        </p:spPr>
      </p:pic>
      <p:sp>
        <p:nvSpPr>
          <p:cNvPr id="10" name="Rectangle 1"/>
          <p:cNvSpPr>
            <a:spLocks noGrp="1" noChangeArrowheads="1"/>
          </p:cNvSpPr>
          <p:nvPr>
            <p:ph type="title"/>
          </p:nvPr>
        </p:nvSpPr>
        <p:spPr>
          <a:xfrm>
            <a:off x="358775" y="0"/>
            <a:ext cx="9858375" cy="965200"/>
          </a:xfrm>
          <a:effectLst>
            <a:outerShdw dist="12699" dir="5400000" algn="ctr" rotWithShape="0">
              <a:schemeClr val="bg2">
                <a:alpha val="50000"/>
              </a:schemeClr>
            </a:outerShdw>
          </a:effectLst>
        </p:spPr>
        <p:txBody>
          <a:bodyPr/>
          <a:lstStyle/>
          <a:p>
            <a:pPr eaLnBrk="1" hangingPunct="1">
              <a:defRPr/>
            </a:pPr>
            <a:r>
              <a:rPr lang="en-US" sz="3600" dirty="0" err="1" smtClean="0">
                <a:solidFill>
                  <a:srgbClr val="490000"/>
                </a:solidFill>
              </a:rPr>
              <a:t>Chapitre</a:t>
            </a:r>
            <a:r>
              <a:rPr lang="en-US" sz="3600" dirty="0" smtClean="0">
                <a:solidFill>
                  <a:srgbClr val="490000"/>
                </a:solidFill>
              </a:rPr>
              <a:t> III : </a:t>
            </a:r>
            <a:r>
              <a:rPr lang="en-US" sz="3600" dirty="0" err="1" smtClean="0">
                <a:solidFill>
                  <a:srgbClr val="490000"/>
                </a:solidFill>
              </a:rPr>
              <a:t>Analogie</a:t>
            </a:r>
            <a:r>
              <a:rPr lang="en-US" sz="3600" dirty="0" smtClean="0">
                <a:solidFill>
                  <a:srgbClr val="490000"/>
                </a:solidFill>
              </a:rPr>
              <a:t> avec la </a:t>
            </a:r>
            <a:r>
              <a:rPr lang="en-US" sz="3600" dirty="0" err="1" smtClean="0">
                <a:solidFill>
                  <a:srgbClr val="490000"/>
                </a:solidFill>
              </a:rPr>
              <a:t>mécanique</a:t>
            </a:r>
            <a:endParaRPr lang="en-US" sz="3600" dirty="0" smtClean="0">
              <a:solidFill>
                <a:srgbClr val="490000"/>
              </a:solidFill>
            </a:endParaRPr>
          </a:p>
        </p:txBody>
      </p:sp>
      <p:sp>
        <p:nvSpPr>
          <p:cNvPr id="100359" name="Line 2"/>
          <p:cNvSpPr>
            <a:spLocks noChangeShapeType="1"/>
          </p:cNvSpPr>
          <p:nvPr/>
        </p:nvSpPr>
        <p:spPr bwMode="auto">
          <a:xfrm>
            <a:off x="258763" y="666750"/>
            <a:ext cx="12482512" cy="0"/>
          </a:xfrm>
          <a:prstGeom prst="line">
            <a:avLst/>
          </a:prstGeom>
          <a:noFill/>
          <a:ln w="12700">
            <a:solidFill>
              <a:srgbClr val="471400"/>
            </a:solidFill>
            <a:round/>
            <a:headEnd/>
            <a:tailEnd/>
          </a:ln>
        </p:spPr>
        <p:txBody>
          <a:bodyPr/>
          <a:lstStyle/>
          <a:p>
            <a:endParaRPr lang="fr-FR"/>
          </a:p>
        </p:txBody>
      </p:sp>
      <p:sp>
        <p:nvSpPr>
          <p:cNvPr id="100360" name="Line 4"/>
          <p:cNvSpPr>
            <a:spLocks noChangeShapeType="1"/>
          </p:cNvSpPr>
          <p:nvPr/>
        </p:nvSpPr>
        <p:spPr bwMode="auto">
          <a:xfrm>
            <a:off x="207963" y="9366250"/>
            <a:ext cx="12482512" cy="0"/>
          </a:xfrm>
          <a:prstGeom prst="line">
            <a:avLst/>
          </a:prstGeom>
          <a:noFill/>
          <a:ln w="12700">
            <a:solidFill>
              <a:srgbClr val="471400"/>
            </a:solidFill>
            <a:round/>
            <a:headEnd/>
            <a:tailEnd/>
          </a:ln>
        </p:spPr>
        <p:txBody>
          <a:bodyPr/>
          <a:lstStyle/>
          <a:p>
            <a:endParaRPr lang="fr-FR"/>
          </a:p>
        </p:txBody>
      </p:sp>
      <p:sp>
        <p:nvSpPr>
          <p:cNvPr id="100361"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9A3165BF-22D1-4ABB-BDDD-820187E108E8}" type="slidenum">
              <a:rPr lang="en-US" sz="1800">
                <a:solidFill>
                  <a:schemeClr val="tx1"/>
                </a:solidFill>
                <a:ea typeface="Gill Sans" charset="0"/>
                <a:cs typeface="Gill Sans" charset="0"/>
              </a:rPr>
              <a:pPr/>
              <a:t>80</a:t>
            </a:fld>
            <a:endParaRPr lang="en-US" sz="1800">
              <a:solidFill>
                <a:schemeClr val="tx1"/>
              </a:solidFill>
              <a:ea typeface="Gill Sans" charset="0"/>
              <a:cs typeface="Gill Sans" charset="0"/>
            </a:endParaRPr>
          </a:p>
        </p:txBody>
      </p:sp>
      <p:sp>
        <p:nvSpPr>
          <p:cNvPr id="100362" name="Rectangle 7"/>
          <p:cNvSpPr>
            <a:spLocks/>
          </p:cNvSpPr>
          <p:nvPr/>
        </p:nvSpPr>
        <p:spPr bwMode="auto">
          <a:xfrm>
            <a:off x="173125" y="848797"/>
            <a:ext cx="3757439" cy="369332"/>
          </a:xfrm>
          <a:prstGeom prst="rect">
            <a:avLst/>
          </a:prstGeom>
          <a:noFill/>
          <a:ln w="12700">
            <a:noFill/>
            <a:miter lim="800000"/>
            <a:headEnd/>
            <a:tailEnd/>
          </a:ln>
        </p:spPr>
        <p:txBody>
          <a:bodyPr wrap="none" lIns="0" tIns="0" rIns="0" bIns="0" anchor="ctr">
            <a:spAutoFit/>
          </a:bodyPr>
          <a:lstStyle/>
          <a:p>
            <a:pPr algn="just"/>
            <a:r>
              <a:rPr lang="en-US" sz="2400" b="1" u="sng" dirty="0">
                <a:solidFill>
                  <a:srgbClr val="2B4714"/>
                </a:solidFill>
                <a:ea typeface="Gill Sans" charset="0"/>
                <a:cs typeface="Gill Sans" charset="0"/>
              </a:rPr>
              <a:t>1</a:t>
            </a:r>
            <a:r>
              <a:rPr lang="en-US" sz="2400" b="1" u="sng" dirty="0" smtClean="0">
                <a:solidFill>
                  <a:srgbClr val="2B4714"/>
                </a:solidFill>
                <a:ea typeface="Gill Sans" charset="0"/>
                <a:cs typeface="Gill Sans" charset="0"/>
              </a:rPr>
              <a:t>- </a:t>
            </a:r>
            <a:r>
              <a:rPr lang="en-US" sz="2400" b="1" u="sng" dirty="0">
                <a:solidFill>
                  <a:srgbClr val="2B4714"/>
                </a:solidFill>
                <a:ea typeface="Gill Sans" charset="0"/>
                <a:cs typeface="Gill Sans" charset="0"/>
              </a:rPr>
              <a:t>Retour </a:t>
            </a:r>
            <a:r>
              <a:rPr lang="en-US" sz="2400" b="1" u="sng" dirty="0" err="1">
                <a:solidFill>
                  <a:srgbClr val="2B4714"/>
                </a:solidFill>
                <a:ea typeface="Gill Sans" charset="0"/>
                <a:cs typeface="Gill Sans" charset="0"/>
              </a:rPr>
              <a:t>sur</a:t>
            </a:r>
            <a:r>
              <a:rPr lang="en-US" sz="2400" b="1" u="sng" dirty="0">
                <a:solidFill>
                  <a:srgbClr val="2B4714"/>
                </a:solidFill>
                <a:ea typeface="Gill Sans" charset="0"/>
                <a:cs typeface="Gill Sans" charset="0"/>
              </a:rPr>
              <a:t> la </a:t>
            </a:r>
            <a:r>
              <a:rPr lang="en-US" sz="2400" b="1" u="sng" dirty="0" err="1">
                <a:solidFill>
                  <a:srgbClr val="2B4714"/>
                </a:solidFill>
                <a:ea typeface="Gill Sans" charset="0"/>
                <a:cs typeface="Gill Sans" charset="0"/>
              </a:rPr>
              <a:t>loi</a:t>
            </a:r>
            <a:r>
              <a:rPr lang="en-US" sz="2400" b="1" u="sng" dirty="0">
                <a:solidFill>
                  <a:srgbClr val="2B4714"/>
                </a:solidFill>
                <a:ea typeface="Gill Sans" charset="0"/>
                <a:cs typeface="Gill Sans" charset="0"/>
              </a:rPr>
              <a:t> </a:t>
            </a:r>
            <a:r>
              <a:rPr lang="en-US" sz="2400" b="1" u="sng" dirty="0" err="1">
                <a:solidFill>
                  <a:srgbClr val="2B4714"/>
                </a:solidFill>
                <a:ea typeface="Gill Sans" charset="0"/>
                <a:cs typeface="Gill Sans" charset="0"/>
              </a:rPr>
              <a:t>d’Ohm</a:t>
            </a:r>
            <a:endParaRPr lang="en-US" sz="2400" b="1" u="sng" dirty="0">
              <a:solidFill>
                <a:srgbClr val="2B4714"/>
              </a:solidFill>
              <a:ea typeface="Gill Sans" charset="0"/>
              <a:cs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2724"/>
                                        </p:tgtEl>
                                        <p:attrNameLst>
                                          <p:attrName>style.visibility</p:attrName>
                                        </p:attrNameLst>
                                      </p:cBhvr>
                                      <p:to>
                                        <p:strVal val="visible"/>
                                      </p:to>
                                    </p:set>
                                    <p:anim calcmode="lin" valueType="num">
                                      <p:cBhvr additive="base">
                                        <p:cTn id="11" dur="500" fill="hold"/>
                                        <p:tgtEl>
                                          <p:spTgt spid="542724"/>
                                        </p:tgtEl>
                                        <p:attrNameLst>
                                          <p:attrName>ppt_x</p:attrName>
                                        </p:attrNameLst>
                                      </p:cBhvr>
                                      <p:tavLst>
                                        <p:tav tm="0">
                                          <p:val>
                                            <p:strVal val="#ppt_x"/>
                                          </p:val>
                                        </p:tav>
                                        <p:tav tm="100000">
                                          <p:val>
                                            <p:strVal val="#ppt_x"/>
                                          </p:val>
                                        </p:tav>
                                      </p:tavLst>
                                    </p:anim>
                                    <p:anim calcmode="lin" valueType="num">
                                      <p:cBhvr additive="base">
                                        <p:cTn id="12" dur="500" fill="hold"/>
                                        <p:tgtEl>
                                          <p:spTgt spid="5427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
          <p:cNvSpPr>
            <a:spLocks/>
          </p:cNvSpPr>
          <p:nvPr/>
        </p:nvSpPr>
        <p:spPr bwMode="auto">
          <a:xfrm>
            <a:off x="525736" y="1564432"/>
            <a:ext cx="12001500" cy="3046988"/>
          </a:xfrm>
          <a:prstGeom prst="rect">
            <a:avLst/>
          </a:prstGeom>
          <a:noFill/>
          <a:ln w="25400">
            <a:noFill/>
            <a:miter lim="800000"/>
            <a:headEnd/>
            <a:tailEnd/>
          </a:ln>
        </p:spPr>
        <p:txBody>
          <a:bodyPr anchor="ctr">
            <a:spAutoFit/>
          </a:bodyPr>
          <a:lstStyle/>
          <a:p>
            <a:pPr indent="127000" algn="l" eaLnBrk="0" hangingPunct="0"/>
            <a:r>
              <a:rPr lang="en-US" sz="2400" dirty="0">
                <a:latin typeface="Gill Sans"/>
                <a:cs typeface="Arial" charset="0"/>
              </a:rPr>
              <a:t>Or un </a:t>
            </a:r>
            <a:r>
              <a:rPr lang="en-US" sz="2400" dirty="0" err="1">
                <a:latin typeface="Gill Sans"/>
                <a:cs typeface="Arial" charset="0"/>
              </a:rPr>
              <a:t>système</a:t>
            </a:r>
            <a:r>
              <a:rPr lang="en-US" sz="2400" dirty="0">
                <a:latin typeface="Gill Sans"/>
                <a:cs typeface="Arial" charset="0"/>
              </a:rPr>
              <a:t> </a:t>
            </a:r>
            <a:r>
              <a:rPr lang="en-US" sz="2400" dirty="0" err="1">
                <a:latin typeface="Gill Sans"/>
                <a:cs typeface="Arial" charset="0"/>
              </a:rPr>
              <a:t>soumis</a:t>
            </a:r>
            <a:r>
              <a:rPr lang="en-US" sz="2400" dirty="0">
                <a:latin typeface="Gill Sans"/>
                <a:cs typeface="Arial" charset="0"/>
              </a:rPr>
              <a:t> à </a:t>
            </a:r>
            <a:r>
              <a:rPr lang="en-US" sz="2400" dirty="0" err="1">
                <a:latin typeface="Gill Sans"/>
                <a:cs typeface="Arial" charset="0"/>
              </a:rPr>
              <a:t>une</a:t>
            </a:r>
            <a:r>
              <a:rPr lang="en-US" sz="2400" dirty="0">
                <a:latin typeface="Gill Sans"/>
                <a:cs typeface="Arial" charset="0"/>
              </a:rPr>
              <a:t> </a:t>
            </a:r>
            <a:r>
              <a:rPr lang="en-US" sz="2400" dirty="0" err="1">
                <a:latin typeface="Gill Sans"/>
                <a:cs typeface="Arial" charset="0"/>
              </a:rPr>
              <a:t>seule</a:t>
            </a:r>
            <a:r>
              <a:rPr lang="en-US" sz="2400" dirty="0">
                <a:latin typeface="Gill Sans"/>
                <a:cs typeface="Arial" charset="0"/>
              </a:rPr>
              <a:t> force </a:t>
            </a:r>
            <a:r>
              <a:rPr lang="en-US" sz="2400" dirty="0" err="1">
                <a:latin typeface="Gill Sans"/>
                <a:cs typeface="Arial" charset="0"/>
              </a:rPr>
              <a:t>constante</a:t>
            </a:r>
            <a:r>
              <a:rPr lang="en-US" sz="2400" dirty="0">
                <a:latin typeface="Gill Sans"/>
                <a:cs typeface="Arial" charset="0"/>
              </a:rPr>
              <a:t> a un </a:t>
            </a:r>
            <a:r>
              <a:rPr lang="en-US" sz="2400" dirty="0" err="1">
                <a:latin typeface="Gill Sans"/>
                <a:cs typeface="Arial" charset="0"/>
              </a:rPr>
              <a:t>mouvement</a:t>
            </a:r>
            <a:r>
              <a:rPr lang="en-US" sz="2400" dirty="0">
                <a:latin typeface="Gill Sans"/>
                <a:cs typeface="Arial" charset="0"/>
              </a:rPr>
              <a:t> </a:t>
            </a:r>
            <a:r>
              <a:rPr lang="en-US" sz="2400" dirty="0" err="1">
                <a:latin typeface="Gill Sans"/>
                <a:cs typeface="Arial" charset="0"/>
              </a:rPr>
              <a:t>uniformément</a:t>
            </a:r>
            <a:r>
              <a:rPr lang="en-US" sz="2400" dirty="0">
                <a:latin typeface="Gill Sans"/>
                <a:cs typeface="Arial" charset="0"/>
              </a:rPr>
              <a:t> </a:t>
            </a:r>
            <a:r>
              <a:rPr lang="en-US" sz="2400" dirty="0" err="1">
                <a:latin typeface="Gill Sans"/>
                <a:cs typeface="Arial" charset="0"/>
              </a:rPr>
              <a:t>accéléré</a:t>
            </a:r>
            <a:r>
              <a:rPr lang="en-US" sz="2400" dirty="0">
                <a:latin typeface="Gill Sans"/>
                <a:cs typeface="Arial" charset="0"/>
              </a:rPr>
              <a:t>. Si la </a:t>
            </a:r>
            <a:r>
              <a:rPr lang="en-US" sz="2400" dirty="0" smtClean="0">
                <a:latin typeface="Gill Sans"/>
                <a:cs typeface="Arial" charset="0"/>
              </a:rPr>
              <a:t>force </a:t>
            </a:r>
            <a:r>
              <a:rPr lang="en-US" sz="2400" dirty="0" err="1" smtClean="0">
                <a:latin typeface="Gill Sans"/>
                <a:cs typeface="Arial" charset="0"/>
              </a:rPr>
              <a:t>électrique</a:t>
            </a:r>
            <a:r>
              <a:rPr lang="en-US" sz="2400" dirty="0" smtClean="0">
                <a:latin typeface="Gill Sans"/>
                <a:cs typeface="Arial" charset="0"/>
              </a:rPr>
              <a:t> </a:t>
            </a:r>
            <a:r>
              <a:rPr lang="en-US" sz="2400" dirty="0" err="1" smtClean="0">
                <a:latin typeface="Gill Sans"/>
                <a:cs typeface="Arial" charset="0"/>
              </a:rPr>
              <a:t>agissait</a:t>
            </a:r>
            <a:r>
              <a:rPr lang="en-US" sz="2400" dirty="0" smtClean="0">
                <a:latin typeface="Gill Sans"/>
                <a:cs typeface="Arial" charset="0"/>
              </a:rPr>
              <a:t> </a:t>
            </a:r>
            <a:r>
              <a:rPr lang="en-US" sz="2400" dirty="0" err="1">
                <a:latin typeface="Gill Sans"/>
                <a:cs typeface="Arial" charset="0"/>
              </a:rPr>
              <a:t>seule</a:t>
            </a:r>
            <a:r>
              <a:rPr lang="en-US" sz="2400" dirty="0">
                <a:latin typeface="Gill Sans"/>
                <a:cs typeface="Arial" charset="0"/>
              </a:rPr>
              <a:t> on </a:t>
            </a:r>
            <a:r>
              <a:rPr lang="en-US" sz="2400" dirty="0" err="1">
                <a:latin typeface="Gill Sans"/>
                <a:cs typeface="Arial" charset="0"/>
              </a:rPr>
              <a:t>devrait</a:t>
            </a:r>
            <a:r>
              <a:rPr lang="en-US" sz="2400" dirty="0">
                <a:latin typeface="Gill Sans"/>
                <a:cs typeface="Arial" charset="0"/>
              </a:rPr>
              <a:t> </a:t>
            </a:r>
            <a:r>
              <a:rPr lang="en-US" sz="2400" dirty="0" err="1">
                <a:latin typeface="Gill Sans"/>
                <a:cs typeface="Arial" charset="0"/>
              </a:rPr>
              <a:t>avoir</a:t>
            </a:r>
            <a:r>
              <a:rPr lang="en-US" sz="2400" dirty="0">
                <a:latin typeface="Gill Sans"/>
                <a:cs typeface="Arial" charset="0"/>
              </a:rPr>
              <a:t> </a:t>
            </a:r>
            <a:r>
              <a:rPr lang="en-US" sz="2400" dirty="0" err="1">
                <a:latin typeface="Gill Sans"/>
                <a:cs typeface="Arial" charset="0"/>
              </a:rPr>
              <a:t>dans</a:t>
            </a:r>
            <a:r>
              <a:rPr lang="en-US" sz="2400" dirty="0">
                <a:latin typeface="Gill Sans"/>
                <a:cs typeface="Arial" charset="0"/>
              </a:rPr>
              <a:t> le circuit un courant </a:t>
            </a:r>
            <a:r>
              <a:rPr lang="en-US" sz="2400" dirty="0" err="1">
                <a:latin typeface="Gill Sans"/>
                <a:cs typeface="Arial" charset="0"/>
              </a:rPr>
              <a:t>dont</a:t>
            </a:r>
            <a:r>
              <a:rPr lang="en-US" sz="2400" dirty="0">
                <a:latin typeface="Gill Sans"/>
                <a:cs typeface="Arial" charset="0"/>
              </a:rPr>
              <a:t> </a:t>
            </a:r>
            <a:r>
              <a:rPr lang="en-US" sz="2400" dirty="0" err="1">
                <a:latin typeface="Gill Sans"/>
                <a:cs typeface="Arial" charset="0"/>
              </a:rPr>
              <a:t>l'intensité</a:t>
            </a:r>
            <a:r>
              <a:rPr lang="en-US" sz="2400" dirty="0">
                <a:latin typeface="Gill Sans"/>
                <a:cs typeface="Arial" charset="0"/>
              </a:rPr>
              <a:t> </a:t>
            </a:r>
            <a:r>
              <a:rPr lang="en-US" sz="2400" dirty="0" err="1">
                <a:latin typeface="Gill Sans"/>
                <a:cs typeface="Arial" charset="0"/>
              </a:rPr>
              <a:t>augmente</a:t>
            </a:r>
            <a:r>
              <a:rPr lang="en-US" sz="2400" dirty="0">
                <a:latin typeface="Gill Sans"/>
                <a:cs typeface="Arial" charset="0"/>
              </a:rPr>
              <a:t> </a:t>
            </a:r>
            <a:r>
              <a:rPr lang="en-US" sz="2400" dirty="0" err="1">
                <a:latin typeface="Gill Sans"/>
                <a:cs typeface="Arial" charset="0"/>
              </a:rPr>
              <a:t>indéfiniment</a:t>
            </a:r>
            <a:r>
              <a:rPr lang="en-US" sz="2400" dirty="0">
                <a:latin typeface="Gill Sans"/>
                <a:cs typeface="Arial" charset="0"/>
              </a:rPr>
              <a:t> </a:t>
            </a:r>
            <a:r>
              <a:rPr lang="en-US" sz="2400" dirty="0" err="1">
                <a:latin typeface="Gill Sans"/>
                <a:cs typeface="Arial" charset="0"/>
              </a:rPr>
              <a:t>dans</a:t>
            </a:r>
            <a:r>
              <a:rPr lang="en-US" sz="2400" dirty="0">
                <a:latin typeface="Gill Sans"/>
                <a:cs typeface="Arial" charset="0"/>
              </a:rPr>
              <a:t> le temps. </a:t>
            </a:r>
            <a:r>
              <a:rPr lang="en-US" sz="2400" dirty="0" err="1">
                <a:latin typeface="Gill Sans"/>
                <a:cs typeface="Arial" charset="0"/>
              </a:rPr>
              <a:t>Puisque</a:t>
            </a:r>
            <a:r>
              <a:rPr lang="en-US" sz="2400" dirty="0">
                <a:latin typeface="Gill Sans"/>
                <a:cs typeface="Arial" charset="0"/>
              </a:rPr>
              <a:t> </a:t>
            </a:r>
            <a:r>
              <a:rPr lang="en-US" sz="2400" dirty="0" err="1">
                <a:latin typeface="Gill Sans"/>
                <a:cs typeface="Arial" charset="0"/>
              </a:rPr>
              <a:t>l'on</a:t>
            </a:r>
            <a:r>
              <a:rPr lang="en-US" sz="2400" dirty="0">
                <a:latin typeface="Gill Sans"/>
                <a:cs typeface="Arial" charset="0"/>
              </a:rPr>
              <a:t> observe au bout d'un certain temps </a:t>
            </a:r>
            <a:r>
              <a:rPr lang="en-US" sz="2400" dirty="0" err="1">
                <a:latin typeface="Gill Sans"/>
                <a:cs typeface="Arial" charset="0"/>
              </a:rPr>
              <a:t>une</a:t>
            </a:r>
            <a:r>
              <a:rPr lang="en-US" sz="2400" dirty="0">
                <a:latin typeface="Gill Sans"/>
                <a:cs typeface="Arial" charset="0"/>
              </a:rPr>
              <a:t> </a:t>
            </a:r>
            <a:r>
              <a:rPr lang="en-US" sz="2400" dirty="0" err="1">
                <a:latin typeface="Gill Sans"/>
                <a:cs typeface="Arial" charset="0"/>
              </a:rPr>
              <a:t>intensité</a:t>
            </a:r>
            <a:r>
              <a:rPr lang="en-US" sz="2400" dirty="0">
                <a:latin typeface="Gill Sans"/>
                <a:cs typeface="Arial" charset="0"/>
              </a:rPr>
              <a:t> </a:t>
            </a:r>
            <a:r>
              <a:rPr lang="en-US" sz="2400" dirty="0" err="1">
                <a:latin typeface="Gill Sans"/>
                <a:cs typeface="Arial" charset="0"/>
              </a:rPr>
              <a:t>constante</a:t>
            </a:r>
            <a:r>
              <a:rPr lang="en-US" sz="2400" dirty="0">
                <a:latin typeface="Gill Sans"/>
                <a:cs typeface="Arial" charset="0"/>
              </a:rPr>
              <a:t>, </a:t>
            </a:r>
            <a:r>
              <a:rPr lang="en-US" sz="2400" dirty="0" err="1">
                <a:latin typeface="Gill Sans"/>
                <a:cs typeface="Arial" charset="0"/>
              </a:rPr>
              <a:t>c'est</a:t>
            </a:r>
            <a:r>
              <a:rPr lang="en-US" sz="2400" dirty="0">
                <a:latin typeface="Gill Sans"/>
                <a:cs typeface="Arial" charset="0"/>
              </a:rPr>
              <a:t> </a:t>
            </a:r>
            <a:r>
              <a:rPr lang="en-US" sz="2400" dirty="0" err="1">
                <a:latin typeface="Gill Sans"/>
                <a:cs typeface="Arial" charset="0"/>
              </a:rPr>
              <a:t>que</a:t>
            </a:r>
            <a:r>
              <a:rPr lang="en-US" sz="2400" dirty="0">
                <a:latin typeface="Gill Sans"/>
                <a:cs typeface="Arial" charset="0"/>
              </a:rPr>
              <a:t> la </a:t>
            </a:r>
            <a:r>
              <a:rPr lang="en-US" sz="2400" dirty="0" err="1">
                <a:latin typeface="Gill Sans"/>
                <a:cs typeface="Arial" charset="0"/>
              </a:rPr>
              <a:t>vitesse</a:t>
            </a:r>
            <a:r>
              <a:rPr lang="en-US" sz="2400" dirty="0">
                <a:latin typeface="Gill Sans"/>
                <a:cs typeface="Arial" charset="0"/>
              </a:rPr>
              <a:t> </a:t>
            </a:r>
            <a:r>
              <a:rPr lang="en-US" sz="2400" dirty="0" err="1">
                <a:latin typeface="Gill Sans"/>
                <a:cs typeface="Arial" charset="0"/>
              </a:rPr>
              <a:t>d'entraînement</a:t>
            </a:r>
            <a:r>
              <a:rPr lang="en-US" sz="2400" dirty="0">
                <a:latin typeface="Gill Sans"/>
                <a:cs typeface="Arial" charset="0"/>
              </a:rPr>
              <a:t> des charges se </a:t>
            </a:r>
            <a:r>
              <a:rPr lang="en-US" sz="2400" dirty="0" err="1">
                <a:latin typeface="Gill Sans"/>
                <a:cs typeface="Arial" charset="0"/>
              </a:rPr>
              <a:t>stabilise</a:t>
            </a:r>
            <a:r>
              <a:rPr lang="en-US" sz="2400" dirty="0">
                <a:latin typeface="Gill Sans"/>
                <a:cs typeface="Arial" charset="0"/>
              </a:rPr>
              <a:t>, </a:t>
            </a:r>
            <a:r>
              <a:rPr lang="en-US" sz="2400" dirty="0" err="1">
                <a:latin typeface="Gill Sans"/>
                <a:cs typeface="Arial" charset="0"/>
              </a:rPr>
              <a:t>donc</a:t>
            </a:r>
            <a:r>
              <a:rPr lang="en-US" sz="2400" dirty="0">
                <a:latin typeface="Gill Sans"/>
                <a:cs typeface="Arial" charset="0"/>
              </a:rPr>
              <a:t> </a:t>
            </a:r>
            <a:r>
              <a:rPr lang="en-US" sz="2400" dirty="0" err="1">
                <a:latin typeface="Gill Sans"/>
                <a:cs typeface="Arial" charset="0"/>
              </a:rPr>
              <a:t>qu'apparaissent</a:t>
            </a:r>
            <a:r>
              <a:rPr lang="en-US" sz="2400" dirty="0">
                <a:latin typeface="Gill Sans"/>
                <a:cs typeface="Arial" charset="0"/>
              </a:rPr>
              <a:t> </a:t>
            </a:r>
            <a:r>
              <a:rPr lang="en-US" sz="2400" dirty="0" err="1">
                <a:latin typeface="Gill Sans"/>
                <a:cs typeface="Arial" charset="0"/>
              </a:rPr>
              <a:t>dans</a:t>
            </a:r>
            <a:r>
              <a:rPr lang="en-US" sz="2400" dirty="0">
                <a:latin typeface="Gill Sans"/>
                <a:cs typeface="Arial" charset="0"/>
              </a:rPr>
              <a:t> le </a:t>
            </a:r>
            <a:r>
              <a:rPr lang="en-US" sz="2400" dirty="0" err="1">
                <a:latin typeface="Gill Sans"/>
                <a:cs typeface="Arial" charset="0"/>
              </a:rPr>
              <a:t>conducteur</a:t>
            </a:r>
            <a:r>
              <a:rPr lang="en-US" sz="2400" dirty="0">
                <a:latin typeface="Gill Sans"/>
                <a:cs typeface="Arial" charset="0"/>
              </a:rPr>
              <a:t> des forces qui </a:t>
            </a:r>
            <a:r>
              <a:rPr lang="en-US" sz="2400" dirty="0" err="1">
                <a:latin typeface="Gill Sans"/>
                <a:cs typeface="Arial" charset="0"/>
              </a:rPr>
              <a:t>équilibrent</a:t>
            </a:r>
            <a:r>
              <a:rPr lang="en-US" sz="2400" dirty="0">
                <a:latin typeface="Gill Sans"/>
                <a:cs typeface="Arial" charset="0"/>
              </a:rPr>
              <a:t> la force </a:t>
            </a:r>
            <a:r>
              <a:rPr lang="en-US" sz="2400" dirty="0" err="1">
                <a:latin typeface="Gill Sans"/>
                <a:cs typeface="Arial" charset="0"/>
              </a:rPr>
              <a:t>créée</a:t>
            </a:r>
            <a:r>
              <a:rPr lang="en-US" sz="2400" dirty="0">
                <a:latin typeface="Gill Sans"/>
                <a:cs typeface="Arial" charset="0"/>
              </a:rPr>
              <a:t> par le champ </a:t>
            </a:r>
            <a:r>
              <a:rPr lang="en-US" sz="2400" dirty="0" err="1">
                <a:latin typeface="Gill Sans"/>
                <a:cs typeface="Arial" charset="0"/>
              </a:rPr>
              <a:t>électrique</a:t>
            </a:r>
            <a:r>
              <a:rPr lang="en-US" sz="2400" dirty="0">
                <a:latin typeface="Gill Sans"/>
                <a:cs typeface="Arial" charset="0"/>
              </a:rPr>
              <a:t>. Par </a:t>
            </a:r>
            <a:r>
              <a:rPr lang="en-US" sz="2400" dirty="0" err="1">
                <a:latin typeface="Gill Sans"/>
                <a:cs typeface="Arial" charset="0"/>
              </a:rPr>
              <a:t>analogie</a:t>
            </a:r>
            <a:r>
              <a:rPr lang="en-US" sz="2400" dirty="0">
                <a:latin typeface="Gill Sans"/>
                <a:cs typeface="Arial" charset="0"/>
              </a:rPr>
              <a:t> avec les </a:t>
            </a:r>
            <a:r>
              <a:rPr lang="en-US" sz="2400" dirty="0" err="1">
                <a:latin typeface="Gill Sans"/>
                <a:cs typeface="Arial" charset="0"/>
              </a:rPr>
              <a:t>systèmes</a:t>
            </a:r>
            <a:r>
              <a:rPr lang="en-US" sz="2400" dirty="0">
                <a:latin typeface="Gill Sans"/>
                <a:cs typeface="Arial" charset="0"/>
              </a:rPr>
              <a:t> </a:t>
            </a:r>
            <a:r>
              <a:rPr lang="en-US" sz="2400" dirty="0" err="1">
                <a:latin typeface="Gill Sans"/>
                <a:cs typeface="Arial" charset="0"/>
              </a:rPr>
              <a:t>mécaniques</a:t>
            </a:r>
            <a:r>
              <a:rPr lang="en-US" sz="2400" dirty="0">
                <a:latin typeface="Gill Sans"/>
                <a:cs typeface="Arial" charset="0"/>
              </a:rPr>
              <a:t>, on </a:t>
            </a:r>
            <a:r>
              <a:rPr lang="en-US" sz="2400" dirty="0" err="1">
                <a:latin typeface="Gill Sans"/>
                <a:cs typeface="Arial" charset="0"/>
              </a:rPr>
              <a:t>peut</a:t>
            </a:r>
            <a:r>
              <a:rPr lang="en-US" sz="2400" dirty="0">
                <a:latin typeface="Gill Sans"/>
                <a:cs typeface="Arial" charset="0"/>
              </a:rPr>
              <a:t> </a:t>
            </a:r>
            <a:r>
              <a:rPr lang="en-US" sz="2400" dirty="0" err="1">
                <a:latin typeface="Gill Sans"/>
                <a:cs typeface="Arial" charset="0"/>
              </a:rPr>
              <a:t>décrire</a:t>
            </a:r>
            <a:r>
              <a:rPr lang="en-US" sz="2400" dirty="0">
                <a:latin typeface="Gill Sans"/>
                <a:cs typeface="Arial" charset="0"/>
              </a:rPr>
              <a:t> la </a:t>
            </a:r>
            <a:r>
              <a:rPr lang="en-US" sz="2400" dirty="0" err="1">
                <a:latin typeface="Gill Sans"/>
                <a:cs typeface="Arial" charset="0"/>
              </a:rPr>
              <a:t>résultante</a:t>
            </a:r>
            <a:r>
              <a:rPr lang="en-US" sz="2400" dirty="0">
                <a:latin typeface="Gill Sans"/>
                <a:cs typeface="Arial" charset="0"/>
              </a:rPr>
              <a:t> de </a:t>
            </a:r>
            <a:r>
              <a:rPr lang="en-US" sz="2400" dirty="0" err="1">
                <a:latin typeface="Gill Sans"/>
                <a:cs typeface="Arial" charset="0"/>
              </a:rPr>
              <a:t>ces</a:t>
            </a:r>
            <a:r>
              <a:rPr lang="en-US" sz="2400" dirty="0">
                <a:latin typeface="Gill Sans"/>
                <a:cs typeface="Arial" charset="0"/>
              </a:rPr>
              <a:t> forces </a:t>
            </a:r>
            <a:r>
              <a:rPr lang="en-US" sz="2400" dirty="0" err="1">
                <a:latin typeface="Gill Sans"/>
                <a:cs typeface="Arial" charset="0"/>
              </a:rPr>
              <a:t>comme</a:t>
            </a:r>
            <a:r>
              <a:rPr lang="en-US" sz="2400" dirty="0">
                <a:latin typeface="Gill Sans"/>
                <a:cs typeface="Arial" charset="0"/>
              </a:rPr>
              <a:t> un </a:t>
            </a:r>
            <a:r>
              <a:rPr lang="en-US" sz="2400" dirty="0" err="1">
                <a:latin typeface="Gill Sans"/>
                <a:cs typeface="Arial" charset="0"/>
              </a:rPr>
              <a:t>frottement</a:t>
            </a:r>
            <a:r>
              <a:rPr lang="en-US" sz="2400" dirty="0">
                <a:latin typeface="Gill Sans"/>
                <a:cs typeface="Arial" charset="0"/>
              </a:rPr>
              <a:t> </a:t>
            </a:r>
            <a:r>
              <a:rPr lang="en-US" sz="2400" dirty="0" err="1">
                <a:latin typeface="Gill Sans"/>
                <a:cs typeface="Arial" charset="0"/>
              </a:rPr>
              <a:t>visqueux</a:t>
            </a:r>
            <a:r>
              <a:rPr lang="en-US" sz="2400" dirty="0">
                <a:latin typeface="Gill Sans"/>
                <a:cs typeface="Arial" charset="0"/>
              </a:rPr>
              <a:t>   </a:t>
            </a:r>
          </a:p>
          <a:p>
            <a:pPr indent="127000" algn="l" eaLnBrk="0" hangingPunct="0"/>
            <a:r>
              <a:rPr lang="en-US" sz="2400" dirty="0">
                <a:latin typeface="Garamond" pitchFamily="18" charset="0"/>
                <a:cs typeface="Arial" charset="0"/>
              </a:rPr>
              <a:t>.  </a:t>
            </a:r>
          </a:p>
        </p:txBody>
      </p:sp>
      <p:pic>
        <p:nvPicPr>
          <p:cNvPr id="1029" name="Picture 3" descr="http://www.uel-pcsm.education.fr/consultation/reference/physique/continu/apprendre/loidohm/images/formules/image7.gif"/>
          <p:cNvPicPr>
            <a:picLocks noChangeAspect="1" noChangeArrowheads="1"/>
          </p:cNvPicPr>
          <p:nvPr/>
        </p:nvPicPr>
        <p:blipFill>
          <a:blip r:embed="rId3" cstate="print"/>
          <a:srcRect/>
          <a:stretch>
            <a:fillRect/>
          </a:stretch>
        </p:blipFill>
        <p:spPr bwMode="auto">
          <a:xfrm>
            <a:off x="18027650" y="-977900"/>
            <a:ext cx="590550" cy="285750"/>
          </a:xfrm>
          <a:prstGeom prst="rect">
            <a:avLst/>
          </a:prstGeom>
          <a:noFill/>
          <a:ln w="9525">
            <a:noFill/>
            <a:miter lim="800000"/>
            <a:headEnd/>
            <a:tailEnd/>
          </a:ln>
        </p:spPr>
      </p:pic>
      <p:pic>
        <p:nvPicPr>
          <p:cNvPr id="1032" name="Picture 7" descr="http://www.uel-pcsm.education.fr/consultation/reference/physique/continu/apprendre/loidohm/images/formules/image9.gif"/>
          <p:cNvPicPr>
            <a:picLocks noChangeAspect="1" noChangeArrowheads="1"/>
          </p:cNvPicPr>
          <p:nvPr/>
        </p:nvPicPr>
        <p:blipFill>
          <a:blip r:embed="rId4" cstate="print"/>
          <a:srcRect/>
          <a:stretch>
            <a:fillRect/>
          </a:stretch>
        </p:blipFill>
        <p:spPr bwMode="auto">
          <a:xfrm>
            <a:off x="17618075" y="-77788"/>
            <a:ext cx="666750" cy="257176"/>
          </a:xfrm>
          <a:prstGeom prst="rect">
            <a:avLst/>
          </a:prstGeom>
          <a:noFill/>
          <a:ln w="9525">
            <a:noFill/>
            <a:miter lim="800000"/>
            <a:headEnd/>
            <a:tailEnd/>
          </a:ln>
        </p:spPr>
      </p:pic>
      <p:pic>
        <p:nvPicPr>
          <p:cNvPr id="1033" name="Picture 11"/>
          <p:cNvPicPr>
            <a:picLocks noChangeAspect="1"/>
          </p:cNvPicPr>
          <p:nvPr/>
        </p:nvPicPr>
        <p:blipFill>
          <a:blip r:embed="rId5" cstate="print"/>
          <a:srcRect/>
          <a:stretch>
            <a:fillRect/>
          </a:stretch>
        </p:blipFill>
        <p:spPr bwMode="auto">
          <a:xfrm>
            <a:off x="3694088" y="5740896"/>
            <a:ext cx="6042025" cy="3160712"/>
          </a:xfrm>
          <a:prstGeom prst="rect">
            <a:avLst/>
          </a:prstGeom>
          <a:noFill/>
          <a:ln w="25400">
            <a:noFill/>
            <a:miter lim="800000"/>
            <a:headEnd/>
            <a:tailEnd/>
          </a:ln>
        </p:spPr>
      </p:pic>
      <p:sp>
        <p:nvSpPr>
          <p:cNvPr id="1034" name="Rectangle 15"/>
          <p:cNvSpPr>
            <a:spLocks noChangeArrowheads="1"/>
          </p:cNvSpPr>
          <p:nvPr/>
        </p:nvSpPr>
        <p:spPr bwMode="auto">
          <a:xfrm>
            <a:off x="715963" y="590550"/>
            <a:ext cx="11001375" cy="584200"/>
          </a:xfrm>
          <a:prstGeom prst="rect">
            <a:avLst/>
          </a:prstGeom>
          <a:noFill/>
          <a:ln w="9525">
            <a:noFill/>
            <a:miter lim="800000"/>
            <a:headEnd/>
            <a:tailEnd/>
          </a:ln>
        </p:spPr>
        <p:txBody>
          <a:bodyPr>
            <a:spAutoFit/>
          </a:bodyPr>
          <a:lstStyle/>
          <a:p>
            <a:pPr algn="just"/>
            <a:r>
              <a:rPr lang="en-US" sz="3200" b="1" u="sng" dirty="0" smtClean="0">
                <a:solidFill>
                  <a:srgbClr val="2B4714"/>
                </a:solidFill>
                <a:ea typeface="Gill Sans" charset="0"/>
                <a:cs typeface="Gill Sans" charset="0"/>
              </a:rPr>
              <a:t>2- </a:t>
            </a:r>
            <a:r>
              <a:rPr lang="en-US" sz="3200" b="1" u="sng" dirty="0" err="1">
                <a:solidFill>
                  <a:srgbClr val="2B4714"/>
                </a:solidFill>
                <a:ea typeface="Gill Sans" charset="0"/>
                <a:cs typeface="Gill Sans" charset="0"/>
              </a:rPr>
              <a:t>Equilibre</a:t>
            </a:r>
            <a:r>
              <a:rPr lang="en-US" sz="3200" b="1" u="sng" dirty="0">
                <a:solidFill>
                  <a:srgbClr val="2B4714"/>
                </a:solidFill>
                <a:ea typeface="Gill Sans" charset="0"/>
                <a:cs typeface="Gill Sans" charset="0"/>
              </a:rPr>
              <a:t> des forces qui </a:t>
            </a:r>
            <a:r>
              <a:rPr lang="en-US" sz="3200" b="1" u="sng" dirty="0" err="1">
                <a:solidFill>
                  <a:srgbClr val="2B4714"/>
                </a:solidFill>
                <a:ea typeface="Gill Sans" charset="0"/>
                <a:cs typeface="Gill Sans" charset="0"/>
              </a:rPr>
              <a:t>agissent</a:t>
            </a:r>
            <a:r>
              <a:rPr lang="en-US" sz="3200" b="1" u="sng" dirty="0">
                <a:solidFill>
                  <a:srgbClr val="2B4714"/>
                </a:solidFill>
                <a:ea typeface="Gill Sans" charset="0"/>
                <a:cs typeface="Gill Sans" charset="0"/>
              </a:rPr>
              <a:t> </a:t>
            </a:r>
            <a:r>
              <a:rPr lang="en-US" sz="3200" b="1" u="sng" dirty="0" err="1">
                <a:solidFill>
                  <a:srgbClr val="2B4714"/>
                </a:solidFill>
                <a:ea typeface="Gill Sans" charset="0"/>
                <a:cs typeface="Gill Sans" charset="0"/>
              </a:rPr>
              <a:t>sur</a:t>
            </a:r>
            <a:r>
              <a:rPr lang="en-US" sz="3200" b="1" u="sng" dirty="0">
                <a:solidFill>
                  <a:srgbClr val="2B4714"/>
                </a:solidFill>
                <a:ea typeface="Gill Sans" charset="0"/>
                <a:cs typeface="Gill Sans" charset="0"/>
              </a:rPr>
              <a:t> les e- </a:t>
            </a:r>
          </a:p>
        </p:txBody>
      </p:sp>
      <p:graphicFrame>
        <p:nvGraphicFramePr>
          <p:cNvPr id="1026" name="Object 7"/>
          <p:cNvGraphicFramePr>
            <a:graphicFrameLocks noChangeAspect="1"/>
          </p:cNvGraphicFramePr>
          <p:nvPr/>
        </p:nvGraphicFramePr>
        <p:xfrm>
          <a:off x="5566296" y="4660776"/>
          <a:ext cx="2233612" cy="928687"/>
        </p:xfrm>
        <a:graphic>
          <a:graphicData uri="http://schemas.openxmlformats.org/presentationml/2006/ole">
            <p:oleObj spid="_x0000_s1026" name="Équation" r:id="rId6" imgW="634680" imgH="2664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anim calcmode="lin" valueType="num">
                                      <p:cBhvr additive="base">
                                        <p:cTn id="19" dur="500" fill="hold"/>
                                        <p:tgtEl>
                                          <p:spTgt spid="1033"/>
                                        </p:tgtEl>
                                        <p:attrNameLst>
                                          <p:attrName>ppt_x</p:attrName>
                                        </p:attrNameLst>
                                      </p:cBhvr>
                                      <p:tavLst>
                                        <p:tav tm="0">
                                          <p:val>
                                            <p:strVal val="#ppt_x"/>
                                          </p:val>
                                        </p:tav>
                                        <p:tav tm="100000">
                                          <p:val>
                                            <p:strVal val="#ppt_x"/>
                                          </p:val>
                                        </p:tav>
                                      </p:tavLst>
                                    </p:anim>
                                    <p:anim calcmode="lin" valueType="num">
                                      <p:cBhvr additive="base">
                                        <p:cTn id="20"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ChangeArrowheads="1"/>
          </p:cNvSpPr>
          <p:nvPr/>
        </p:nvSpPr>
        <p:spPr bwMode="auto">
          <a:xfrm>
            <a:off x="525736" y="4228728"/>
            <a:ext cx="11715750" cy="1938992"/>
          </a:xfrm>
          <a:prstGeom prst="rect">
            <a:avLst/>
          </a:prstGeom>
          <a:noFill/>
          <a:ln w="9525">
            <a:noFill/>
            <a:miter lim="800000"/>
            <a:headEnd/>
            <a:tailEnd/>
          </a:ln>
        </p:spPr>
        <p:txBody>
          <a:bodyPr>
            <a:spAutoFit/>
          </a:bodyPr>
          <a:lstStyle/>
          <a:p>
            <a:pPr indent="127000" algn="l" eaLnBrk="0" hangingPunct="0"/>
            <a:r>
              <a:rPr lang="en-US" sz="2400" dirty="0" err="1">
                <a:latin typeface="Gill Sans"/>
                <a:cs typeface="Arial" charset="0"/>
              </a:rPr>
              <a:t>où</a:t>
            </a:r>
            <a:r>
              <a:rPr lang="en-US" sz="2400" dirty="0">
                <a:latin typeface="Gill Sans"/>
                <a:cs typeface="Arial" charset="0"/>
              </a:rPr>
              <a:t> m </a:t>
            </a:r>
            <a:r>
              <a:rPr lang="en-US" sz="2400" dirty="0" err="1">
                <a:latin typeface="Gill Sans"/>
                <a:cs typeface="Arial" charset="0"/>
              </a:rPr>
              <a:t>est</a:t>
            </a:r>
            <a:r>
              <a:rPr lang="en-US" sz="2400" dirty="0">
                <a:latin typeface="Gill Sans"/>
                <a:cs typeface="Arial" charset="0"/>
              </a:rPr>
              <a:t> la masse du </a:t>
            </a:r>
            <a:r>
              <a:rPr lang="en-US" sz="2400" dirty="0" err="1">
                <a:latin typeface="Gill Sans"/>
                <a:cs typeface="Arial" charset="0"/>
              </a:rPr>
              <a:t>porteur</a:t>
            </a:r>
            <a:r>
              <a:rPr lang="en-US" sz="2400" dirty="0">
                <a:latin typeface="Gill Sans"/>
                <a:cs typeface="Arial" charset="0"/>
              </a:rPr>
              <a:t> de charge et τ son </a:t>
            </a:r>
            <a:r>
              <a:rPr lang="en-US" sz="2400" i="1" dirty="0">
                <a:latin typeface="Gill Sans"/>
                <a:cs typeface="Arial" charset="0"/>
              </a:rPr>
              <a:t>temps de relaxation</a:t>
            </a:r>
            <a:r>
              <a:rPr lang="en-US" sz="2400" dirty="0">
                <a:latin typeface="Gill Sans"/>
                <a:cs typeface="Arial" charset="0"/>
              </a:rPr>
              <a:t>, qui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égal</a:t>
            </a:r>
            <a:r>
              <a:rPr lang="en-US" sz="2400" dirty="0">
                <a:latin typeface="Gill Sans"/>
                <a:cs typeface="Arial" charset="0"/>
              </a:rPr>
              <a:t> à la </a:t>
            </a:r>
            <a:r>
              <a:rPr lang="en-US" sz="2400" dirty="0" err="1">
                <a:latin typeface="Gill Sans"/>
                <a:cs typeface="Arial" charset="0"/>
              </a:rPr>
              <a:t>durée</a:t>
            </a:r>
            <a:r>
              <a:rPr lang="en-US" sz="2400" dirty="0">
                <a:latin typeface="Gill Sans"/>
                <a:cs typeface="Arial" charset="0"/>
              </a:rPr>
              <a:t> </a:t>
            </a:r>
            <a:r>
              <a:rPr lang="en-US" sz="2400" dirty="0" err="1">
                <a:latin typeface="Gill Sans"/>
                <a:cs typeface="Arial" charset="0"/>
              </a:rPr>
              <a:t>moyenne</a:t>
            </a:r>
            <a:r>
              <a:rPr lang="en-US" sz="2400" dirty="0">
                <a:latin typeface="Gill Sans"/>
                <a:cs typeface="Arial" charset="0"/>
              </a:rPr>
              <a:t> </a:t>
            </a:r>
            <a:r>
              <a:rPr lang="en-US" sz="2400" dirty="0" err="1">
                <a:latin typeface="Gill Sans"/>
                <a:cs typeface="Arial" charset="0"/>
              </a:rPr>
              <a:t>séparant</a:t>
            </a:r>
            <a:r>
              <a:rPr lang="en-US" sz="2400" dirty="0">
                <a:latin typeface="Gill Sans"/>
                <a:cs typeface="Arial" charset="0"/>
              </a:rPr>
              <a:t> </a:t>
            </a:r>
            <a:r>
              <a:rPr lang="en-US" sz="2400" dirty="0" err="1">
                <a:latin typeface="Gill Sans"/>
                <a:cs typeface="Arial" charset="0"/>
              </a:rPr>
              <a:t>deux</a:t>
            </a:r>
            <a:r>
              <a:rPr lang="en-US" sz="2400" dirty="0">
                <a:latin typeface="Gill Sans"/>
                <a:cs typeface="Arial" charset="0"/>
              </a:rPr>
              <a:t> </a:t>
            </a:r>
            <a:r>
              <a:rPr lang="en-US" sz="2400" dirty="0" err="1">
                <a:latin typeface="Gill Sans"/>
                <a:cs typeface="Arial" charset="0"/>
              </a:rPr>
              <a:t>chocs</a:t>
            </a:r>
            <a:r>
              <a:rPr lang="en-US" sz="2400" dirty="0">
                <a:latin typeface="Gill Sans"/>
                <a:cs typeface="Arial" charset="0"/>
              </a:rPr>
              <a:t> </a:t>
            </a:r>
            <a:r>
              <a:rPr lang="en-US" sz="2400" dirty="0" err="1">
                <a:latin typeface="Gill Sans"/>
                <a:cs typeface="Arial" charset="0"/>
              </a:rPr>
              <a:t>successifs</a:t>
            </a:r>
            <a:r>
              <a:rPr lang="en-US" sz="2400" dirty="0">
                <a:latin typeface="Gill Sans"/>
                <a:cs typeface="Arial" charset="0"/>
              </a:rPr>
              <a:t> du </a:t>
            </a:r>
            <a:r>
              <a:rPr lang="en-US" sz="2400" dirty="0" err="1">
                <a:latin typeface="Gill Sans"/>
                <a:cs typeface="Arial" charset="0"/>
              </a:rPr>
              <a:t>porteur</a:t>
            </a:r>
            <a:r>
              <a:rPr lang="en-US" sz="2400" dirty="0">
                <a:latin typeface="Gill Sans"/>
                <a:cs typeface="Arial" charset="0"/>
              </a:rPr>
              <a:t> de charge </a:t>
            </a:r>
            <a:r>
              <a:rPr lang="en-US" sz="2400" dirty="0" err="1">
                <a:latin typeface="Gill Sans"/>
                <a:cs typeface="Arial" charset="0"/>
              </a:rPr>
              <a:t>dans</a:t>
            </a:r>
            <a:r>
              <a:rPr lang="en-US" sz="2400" dirty="0">
                <a:latin typeface="Gill Sans"/>
                <a:cs typeface="Arial" charset="0"/>
              </a:rPr>
              <a:t> le </a:t>
            </a:r>
            <a:r>
              <a:rPr lang="en-US" sz="2400" dirty="0" err="1">
                <a:latin typeface="Gill Sans"/>
                <a:cs typeface="Arial" charset="0"/>
              </a:rPr>
              <a:t>matériau</a:t>
            </a:r>
            <a:r>
              <a:rPr lang="en-US" sz="2400" dirty="0">
                <a:latin typeface="Gill Sans"/>
                <a:cs typeface="Arial" charset="0"/>
              </a:rPr>
              <a:t>.</a:t>
            </a:r>
          </a:p>
          <a:p>
            <a:pPr indent="127000" algn="l" eaLnBrk="0" hangingPunct="0"/>
            <a:r>
              <a:rPr lang="en-US" sz="2400" dirty="0" err="1">
                <a:latin typeface="Gill Sans"/>
                <a:cs typeface="Arial" charset="0"/>
              </a:rPr>
              <a:t>Ordre</a:t>
            </a:r>
            <a:r>
              <a:rPr lang="en-US" sz="2400" dirty="0">
                <a:latin typeface="Gill Sans"/>
                <a:cs typeface="Arial" charset="0"/>
              </a:rPr>
              <a:t> de grandeur: τ = 10</a:t>
            </a:r>
            <a:r>
              <a:rPr lang="en-US" sz="2400" baseline="30000" dirty="0">
                <a:latin typeface="Gill Sans"/>
                <a:cs typeface="Arial" charset="0"/>
              </a:rPr>
              <a:t>-14</a:t>
            </a:r>
            <a:r>
              <a:rPr lang="en-US" sz="2400" dirty="0">
                <a:latin typeface="Gill Sans"/>
                <a:cs typeface="Arial" charset="0"/>
              </a:rPr>
              <a:t> s pour les </a:t>
            </a:r>
            <a:r>
              <a:rPr lang="en-US" sz="2400" dirty="0" err="1">
                <a:latin typeface="Gill Sans"/>
                <a:cs typeface="Arial" charset="0"/>
              </a:rPr>
              <a:t>métaux</a:t>
            </a:r>
            <a:r>
              <a:rPr lang="en-US" sz="2400" dirty="0">
                <a:latin typeface="Gill Sans"/>
                <a:cs typeface="Arial" charset="0"/>
              </a:rPr>
              <a:t>  et 10</a:t>
            </a:r>
            <a:r>
              <a:rPr lang="en-US" sz="2400" baseline="30000" dirty="0">
                <a:latin typeface="Gill Sans"/>
                <a:cs typeface="Arial" charset="0"/>
              </a:rPr>
              <a:t>-13</a:t>
            </a:r>
            <a:r>
              <a:rPr lang="en-US" sz="2400" dirty="0">
                <a:latin typeface="Gill Sans"/>
                <a:cs typeface="Arial" charset="0"/>
              </a:rPr>
              <a:t> à 10</a:t>
            </a:r>
            <a:r>
              <a:rPr lang="en-US" sz="2400" baseline="30000" dirty="0">
                <a:latin typeface="Gill Sans"/>
                <a:cs typeface="Arial" charset="0"/>
              </a:rPr>
              <a:t>-12</a:t>
            </a:r>
            <a:r>
              <a:rPr lang="en-US" sz="2400" dirty="0">
                <a:latin typeface="Gill Sans"/>
                <a:cs typeface="Arial" charset="0"/>
              </a:rPr>
              <a:t> s pour les semi </a:t>
            </a:r>
            <a:r>
              <a:rPr lang="en-US" sz="2400" dirty="0" err="1">
                <a:latin typeface="Gill Sans"/>
                <a:cs typeface="Arial" charset="0"/>
              </a:rPr>
              <a:t>conducteurs</a:t>
            </a:r>
            <a:endParaRPr lang="en-US" sz="2400" dirty="0">
              <a:latin typeface="Gill Sans"/>
              <a:cs typeface="Arial" charset="0"/>
            </a:endParaRPr>
          </a:p>
        </p:txBody>
      </p:sp>
      <p:pic>
        <p:nvPicPr>
          <p:cNvPr id="101379" name="Picture 9" descr="http://www.uel-pcsm.education.fr/consultation/reference/physique/continu/apprendre/loidohm/images/formules/image10.gif"/>
          <p:cNvPicPr>
            <a:picLocks noChangeAspect="1" noChangeArrowheads="1"/>
          </p:cNvPicPr>
          <p:nvPr/>
        </p:nvPicPr>
        <p:blipFill>
          <a:blip r:embed="rId2" cstate="print"/>
          <a:srcRect/>
          <a:stretch>
            <a:fillRect/>
          </a:stretch>
        </p:blipFill>
        <p:spPr bwMode="auto">
          <a:xfrm>
            <a:off x="5998344" y="2140496"/>
            <a:ext cx="947737" cy="857250"/>
          </a:xfrm>
          <a:prstGeom prst="rect">
            <a:avLst/>
          </a:prstGeom>
          <a:noFill/>
          <a:ln w="9525">
            <a:noFill/>
            <a:miter lim="800000"/>
            <a:headEnd/>
            <a:tailEnd/>
          </a:ln>
        </p:spPr>
      </p:pic>
      <p:sp>
        <p:nvSpPr>
          <p:cNvPr id="101380" name="Rectangle 7"/>
          <p:cNvSpPr>
            <a:spLocks noChangeArrowheads="1"/>
          </p:cNvSpPr>
          <p:nvPr/>
        </p:nvSpPr>
        <p:spPr bwMode="auto">
          <a:xfrm>
            <a:off x="3190032" y="2356520"/>
            <a:ext cx="2621230" cy="461665"/>
          </a:xfrm>
          <a:prstGeom prst="rect">
            <a:avLst/>
          </a:prstGeom>
          <a:noFill/>
          <a:ln w="9525">
            <a:noFill/>
            <a:miter lim="800000"/>
            <a:headEnd/>
            <a:tailEnd/>
          </a:ln>
        </p:spPr>
        <p:txBody>
          <a:bodyPr wrap="none">
            <a:spAutoFit/>
          </a:bodyPr>
          <a:lstStyle/>
          <a:p>
            <a:pPr indent="127000" algn="l" eaLnBrk="0" hangingPunct="0"/>
            <a:r>
              <a:rPr lang="en-US" sz="2400" dirty="0">
                <a:latin typeface="Gill Sans"/>
                <a:cs typeface="Arial" charset="0"/>
              </a:rPr>
              <a:t>On </a:t>
            </a:r>
            <a:r>
              <a:rPr lang="en-US" sz="2400" dirty="0" err="1">
                <a:latin typeface="Gill Sans"/>
                <a:cs typeface="Arial" charset="0"/>
              </a:rPr>
              <a:t>montre</a:t>
            </a:r>
            <a:r>
              <a:rPr lang="en-US" sz="2400" dirty="0">
                <a:latin typeface="Gill Sans"/>
                <a:cs typeface="Arial" charset="0"/>
              </a:rPr>
              <a:t> </a:t>
            </a:r>
            <a:r>
              <a:rPr lang="en-US" sz="2400" dirty="0" err="1">
                <a:latin typeface="Gill Sans"/>
                <a:cs typeface="Arial" charset="0"/>
              </a:rPr>
              <a:t>que</a:t>
            </a:r>
            <a:r>
              <a:rPr lang="en-US" sz="2400" dirty="0">
                <a:latin typeface="Gill Sans"/>
                <a:cs typeface="Arial" charset="0"/>
              </a:rPr>
              <a:t>   </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3644880" y="1233462"/>
            <a:ext cx="9001188" cy="5000660"/>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3"/>
          </a:fillRef>
          <a:effectRef idx="1">
            <a:schemeClr val="accent3"/>
          </a:effectRef>
          <a:fontRef idx="minor">
            <a:schemeClr val="lt1"/>
          </a:fontRef>
        </p:style>
        <p:txBody>
          <a:bodyPr/>
          <a:lstStyle/>
          <a:p>
            <a:pPr>
              <a:defRPr/>
            </a:pPr>
            <a:endParaRPr lang="fr-FR">
              <a:solidFill>
                <a:srgbClr val="000000"/>
              </a:solidFill>
            </a:endParaRPr>
          </a:p>
        </p:txBody>
      </p:sp>
      <p:pic>
        <p:nvPicPr>
          <p:cNvPr id="102405" name="Picture 10" descr="http://www.chimix.com/an8/bac8/image/ant800.gif"/>
          <p:cNvPicPr>
            <a:picLocks noChangeAspect="1" noChangeArrowheads="1"/>
          </p:cNvPicPr>
          <p:nvPr/>
        </p:nvPicPr>
        <p:blipFill>
          <a:blip r:embed="rId2" cstate="print"/>
          <a:srcRect/>
          <a:stretch>
            <a:fillRect/>
          </a:stretch>
        </p:blipFill>
        <p:spPr bwMode="auto">
          <a:xfrm>
            <a:off x="0" y="1233488"/>
            <a:ext cx="3559175" cy="4357687"/>
          </a:xfrm>
          <a:prstGeom prst="rect">
            <a:avLst/>
          </a:prstGeom>
          <a:noFill/>
          <a:ln w="9525">
            <a:noFill/>
            <a:miter lim="800000"/>
            <a:headEnd/>
            <a:tailEnd/>
          </a:ln>
        </p:spPr>
      </p:pic>
      <p:sp>
        <p:nvSpPr>
          <p:cNvPr id="7" name="Rectangle 6"/>
          <p:cNvSpPr/>
          <p:nvPr/>
        </p:nvSpPr>
        <p:spPr>
          <a:xfrm>
            <a:off x="3716338" y="1447800"/>
            <a:ext cx="8788400" cy="4524375"/>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a:spAutoFit/>
          </a:bodyPr>
          <a:lstStyle/>
          <a:p>
            <a:pPr algn="just">
              <a:defRPr/>
            </a:pPr>
            <a:r>
              <a:rPr lang="fr-FR" sz="3200" dirty="0"/>
              <a:t>g= 9,81 m s</a:t>
            </a:r>
            <a:r>
              <a:rPr lang="fr-FR" sz="3200" baseline="30000" dirty="0"/>
              <a:t>-2</a:t>
            </a:r>
            <a:r>
              <a:rPr lang="fr-FR" sz="3200" dirty="0"/>
              <a:t> ; h= 40,0 cm. </a:t>
            </a:r>
          </a:p>
          <a:p>
            <a:pPr algn="just">
              <a:defRPr/>
            </a:pPr>
            <a:r>
              <a:rPr lang="fr-FR" sz="3200" dirty="0"/>
              <a:t>Deux traits horizontaux ont été tracés en R1 et R2.</a:t>
            </a:r>
          </a:p>
          <a:p>
            <a:pPr algn="just">
              <a:defRPr/>
            </a:pPr>
            <a:r>
              <a:rPr lang="fr-FR" sz="3200" dirty="0"/>
              <a:t>Masse volumique de l'acier </a:t>
            </a:r>
            <a:r>
              <a:rPr lang="fr-FR" sz="3200" dirty="0" err="1">
                <a:latin typeface="Symbol" pitchFamily="18" charset="2"/>
              </a:rPr>
              <a:t>r</a:t>
            </a:r>
            <a:r>
              <a:rPr lang="fr-FR" sz="3200" baseline="-25000" dirty="0" err="1"/>
              <a:t>S</a:t>
            </a:r>
            <a:r>
              <a:rPr lang="fr-FR" sz="3200" dirty="0">
                <a:latin typeface="Symbol" pitchFamily="18" charset="2"/>
              </a:rPr>
              <a:t>=7,80</a:t>
            </a:r>
            <a:r>
              <a:rPr lang="fr-FR" sz="3200" dirty="0"/>
              <a:t> 10</a:t>
            </a:r>
            <a:r>
              <a:rPr lang="fr-FR" sz="3200" baseline="30000" dirty="0"/>
              <a:t>3</a:t>
            </a:r>
            <a:r>
              <a:rPr lang="fr-FR" sz="3200" dirty="0"/>
              <a:t> kg m</a:t>
            </a:r>
            <a:r>
              <a:rPr lang="fr-FR" sz="3200" baseline="30000" dirty="0"/>
              <a:t>-3</a:t>
            </a:r>
            <a:r>
              <a:rPr lang="fr-FR" sz="3200" dirty="0"/>
              <a:t>.</a:t>
            </a:r>
          </a:p>
          <a:p>
            <a:pPr algn="just">
              <a:defRPr/>
            </a:pPr>
            <a:r>
              <a:rPr lang="fr-FR" sz="3200" dirty="0"/>
              <a:t>Rayon de la bille : R= 5,00 10</a:t>
            </a:r>
            <a:r>
              <a:rPr lang="fr-FR" sz="3200" baseline="30000" dirty="0"/>
              <a:t>-3</a:t>
            </a:r>
            <a:r>
              <a:rPr lang="fr-FR" sz="3200" dirty="0"/>
              <a:t> m ; volume de la bille V.</a:t>
            </a:r>
          </a:p>
          <a:p>
            <a:pPr algn="just">
              <a:defRPr/>
            </a:pPr>
            <a:r>
              <a:rPr lang="fr-FR" sz="3200" dirty="0"/>
              <a:t>Masse volumique du glycérol </a:t>
            </a:r>
            <a:r>
              <a:rPr lang="fr-FR" sz="3200" dirty="0" err="1">
                <a:latin typeface="Symbol" pitchFamily="18" charset="2"/>
              </a:rPr>
              <a:t>r</a:t>
            </a:r>
            <a:r>
              <a:rPr lang="fr-FR" sz="3200" baseline="-25000" dirty="0" err="1"/>
              <a:t>gly</a:t>
            </a:r>
            <a:r>
              <a:rPr lang="fr-FR" sz="3200" dirty="0">
                <a:latin typeface="Symbol" pitchFamily="18" charset="2"/>
              </a:rPr>
              <a:t>=1,26</a:t>
            </a:r>
            <a:r>
              <a:rPr lang="fr-FR" sz="3200" dirty="0"/>
              <a:t> 10</a:t>
            </a:r>
            <a:r>
              <a:rPr lang="fr-FR" sz="3200" baseline="30000" dirty="0"/>
              <a:t>3</a:t>
            </a:r>
            <a:r>
              <a:rPr lang="fr-FR" sz="3200" dirty="0"/>
              <a:t> kg m</a:t>
            </a:r>
            <a:r>
              <a:rPr lang="fr-FR" sz="3200" baseline="30000" dirty="0"/>
              <a:t>-3</a:t>
            </a:r>
            <a:r>
              <a:rPr lang="fr-FR" sz="3200" dirty="0"/>
              <a:t>.</a:t>
            </a:r>
          </a:p>
          <a:p>
            <a:pPr algn="just">
              <a:defRPr/>
            </a:pPr>
            <a:r>
              <a:rPr lang="fr-FR" sz="3200" dirty="0"/>
              <a:t>La viscosité </a:t>
            </a:r>
            <a:r>
              <a:rPr lang="fr-FR" sz="3200" dirty="0">
                <a:latin typeface="Symbol" pitchFamily="18" charset="2"/>
              </a:rPr>
              <a:t>h</a:t>
            </a:r>
            <a:r>
              <a:rPr lang="fr-FR" sz="3200" dirty="0"/>
              <a:t> s'exprime en </a:t>
            </a:r>
            <a:r>
              <a:rPr lang="fr-FR" sz="3200" dirty="0" err="1"/>
              <a:t>Pa.s</a:t>
            </a:r>
            <a:endParaRPr lang="fr-FR" sz="3200" dirty="0"/>
          </a:p>
        </p:txBody>
      </p:sp>
      <p:sp>
        <p:nvSpPr>
          <p:cNvPr id="9" name="ZoneTexte 8"/>
          <p:cNvSpPr txBox="1"/>
          <p:nvPr/>
        </p:nvSpPr>
        <p:spPr>
          <a:xfrm>
            <a:off x="1001674" y="6734188"/>
            <a:ext cx="10756471" cy="1384995"/>
          </a:xfrm>
          <a:prstGeom prst="rect">
            <a:avLst/>
          </a:prstGeom>
          <a:noFill/>
          <a:ln>
            <a:solidFill>
              <a:schemeClr val="accent2">
                <a:lumMod val="75000"/>
              </a:schemeClr>
            </a:solidFill>
          </a:ln>
          <a:effectLst>
            <a:glow rad="228600">
              <a:schemeClr val="accent2">
                <a:satMod val="175000"/>
                <a:alpha val="40000"/>
              </a:schemeClr>
            </a:glow>
          </a:effectLst>
        </p:spPr>
        <p:txBody>
          <a:bodyPr wrap="none">
            <a:spAutoFit/>
          </a:bodyPr>
          <a:lstStyle/>
          <a:p>
            <a:pPr>
              <a:defRPr/>
            </a:pPr>
            <a:r>
              <a:rPr lang="fr-FR" dirty="0">
                <a:solidFill>
                  <a:srgbClr val="00B050"/>
                </a:solidFill>
              </a:rPr>
              <a:t>La bille est lâchée sans vitesse initiale dans </a:t>
            </a:r>
          </a:p>
          <a:p>
            <a:pPr algn="just">
              <a:defRPr/>
            </a:pPr>
            <a:r>
              <a:rPr lang="fr-FR" dirty="0">
                <a:solidFill>
                  <a:srgbClr val="00B050"/>
                </a:solidFill>
              </a:rPr>
              <a:t>du liquide visqueux.</a:t>
            </a:r>
          </a:p>
        </p:txBody>
      </p:sp>
      <p:sp>
        <p:nvSpPr>
          <p:cNvPr id="102410" name="Rectangle 14"/>
          <p:cNvSpPr>
            <a:spLocks/>
          </p:cNvSpPr>
          <p:nvPr/>
        </p:nvSpPr>
        <p:spPr bwMode="auto">
          <a:xfrm>
            <a:off x="287338" y="519113"/>
            <a:ext cx="11845925" cy="369887"/>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3- </a:t>
            </a:r>
            <a:r>
              <a:rPr lang="en-US" sz="2400" b="1" u="sng" dirty="0" err="1">
                <a:solidFill>
                  <a:srgbClr val="2B4714"/>
                </a:solidFill>
                <a:ea typeface="Gill Sans" charset="0"/>
                <a:cs typeface="Gill Sans" charset="0"/>
              </a:rPr>
              <a:t>Analogie</a:t>
            </a:r>
            <a:r>
              <a:rPr lang="en-US" sz="2400" b="1" u="sng" dirty="0">
                <a:solidFill>
                  <a:srgbClr val="2B4714"/>
                </a:solidFill>
                <a:ea typeface="Gill Sans" charset="0"/>
                <a:cs typeface="Gill Sans" charset="0"/>
              </a:rPr>
              <a:t> avec la </a:t>
            </a:r>
            <a:r>
              <a:rPr lang="en-US" sz="2400" b="1" u="sng" dirty="0" err="1">
                <a:solidFill>
                  <a:srgbClr val="2B4714"/>
                </a:solidFill>
                <a:ea typeface="Gill Sans" charset="0"/>
                <a:cs typeface="Gill Sans" charset="0"/>
              </a:rPr>
              <a:t>mécanique</a:t>
            </a:r>
            <a:r>
              <a:rPr lang="en-US" sz="2400" b="1" u="sng" dirty="0">
                <a:solidFill>
                  <a:srgbClr val="2B4714"/>
                </a:solidFill>
                <a:ea typeface="Gill Sans" charset="0"/>
                <a:cs typeface="Gill Sans" charset="0"/>
              </a:rPr>
              <a:t>: </a:t>
            </a:r>
            <a:r>
              <a:rPr lang="en-US" sz="2400" b="1" u="sng" dirty="0" err="1">
                <a:solidFill>
                  <a:srgbClr val="2B4714"/>
                </a:solidFill>
                <a:ea typeface="Gill Sans" charset="0"/>
                <a:cs typeface="Gill Sans" charset="0"/>
              </a:rPr>
              <a:t>déplacement</a:t>
            </a:r>
            <a:r>
              <a:rPr lang="en-US" sz="2400" b="1" u="sng" dirty="0">
                <a:solidFill>
                  <a:srgbClr val="2B4714"/>
                </a:solidFill>
                <a:ea typeface="Gill Sans" charset="0"/>
                <a:cs typeface="Gill Sans" charset="0"/>
              </a:rPr>
              <a:t> d’un </a:t>
            </a:r>
            <a:r>
              <a:rPr lang="en-US" sz="2400" b="1" u="sng" dirty="0" err="1">
                <a:solidFill>
                  <a:srgbClr val="2B4714"/>
                </a:solidFill>
                <a:ea typeface="Gill Sans" charset="0"/>
                <a:cs typeface="Gill Sans" charset="0"/>
              </a:rPr>
              <a:t>solide</a:t>
            </a:r>
            <a:r>
              <a:rPr lang="en-US" sz="2400" b="1" u="sng" dirty="0">
                <a:solidFill>
                  <a:srgbClr val="2B4714"/>
                </a:solidFill>
                <a:ea typeface="Gill Sans" charset="0"/>
                <a:cs typeface="Gill Sans" charset="0"/>
              </a:rPr>
              <a:t> </a:t>
            </a:r>
            <a:r>
              <a:rPr lang="en-US" sz="2400" b="1" u="sng" dirty="0" err="1">
                <a:solidFill>
                  <a:srgbClr val="2B4714"/>
                </a:solidFill>
                <a:ea typeface="Gill Sans" charset="0"/>
                <a:cs typeface="Gill Sans" charset="0"/>
              </a:rPr>
              <a:t>dans</a:t>
            </a:r>
            <a:r>
              <a:rPr lang="en-US" sz="2400" b="1" u="sng" dirty="0">
                <a:solidFill>
                  <a:srgbClr val="2B4714"/>
                </a:solidFill>
                <a:ea typeface="Gill Sans" charset="0"/>
                <a:cs typeface="Gill Sans" charset="0"/>
              </a:rPr>
              <a:t> un </a:t>
            </a:r>
            <a:r>
              <a:rPr lang="en-US" sz="2400" b="1" u="sng" dirty="0" err="1">
                <a:solidFill>
                  <a:srgbClr val="2B4714"/>
                </a:solidFill>
                <a:ea typeface="Gill Sans" charset="0"/>
                <a:cs typeface="Gill Sans" charset="0"/>
              </a:rPr>
              <a:t>fluide</a:t>
            </a:r>
            <a:r>
              <a:rPr lang="en-US" sz="2400" b="1" u="sng" dirty="0">
                <a:solidFill>
                  <a:srgbClr val="2B4714"/>
                </a:solidFill>
                <a:ea typeface="Gill Sans" charset="0"/>
                <a:cs typeface="Gill Sans" charset="0"/>
              </a:rPr>
              <a:t> </a:t>
            </a:r>
            <a:r>
              <a:rPr lang="en-US" sz="2400" b="1" u="sng" dirty="0" err="1">
                <a:solidFill>
                  <a:srgbClr val="2B4714"/>
                </a:solidFill>
                <a:ea typeface="Gill Sans" charset="0"/>
                <a:cs typeface="Gill Sans" charset="0"/>
              </a:rPr>
              <a:t>visqueux</a:t>
            </a:r>
            <a:endParaRPr lang="en-US" sz="2400" b="1" u="sng" dirty="0">
              <a:solidFill>
                <a:srgbClr val="2B4714"/>
              </a:solidFill>
              <a:ea typeface="Gill Sans" charset="0"/>
              <a:cs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5"/>
                                        </p:tgtEl>
                                        <p:attrNameLst>
                                          <p:attrName>style.visibility</p:attrName>
                                        </p:attrNameLst>
                                      </p:cBhvr>
                                      <p:to>
                                        <p:strVal val="visible"/>
                                      </p:to>
                                    </p:set>
                                    <p:anim calcmode="lin" valueType="num">
                                      <p:cBhvr additive="base">
                                        <p:cTn id="7" dur="500" fill="hold"/>
                                        <p:tgtEl>
                                          <p:spTgt spid="102405"/>
                                        </p:tgtEl>
                                        <p:attrNameLst>
                                          <p:attrName>ppt_x</p:attrName>
                                        </p:attrNameLst>
                                      </p:cBhvr>
                                      <p:tavLst>
                                        <p:tav tm="0">
                                          <p:val>
                                            <p:strVal val="#ppt_x"/>
                                          </p:val>
                                        </p:tav>
                                        <p:tav tm="100000">
                                          <p:val>
                                            <p:strVal val="#ppt_x"/>
                                          </p:val>
                                        </p:tav>
                                      </p:tavLst>
                                    </p:anim>
                                    <p:anim calcmode="lin" valueType="num">
                                      <p:cBhvr additive="base">
                                        <p:cTn id="8"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ttp://www.chimix.com/an9/bac9/images/ind905.gif"/>
          <p:cNvPicPr>
            <a:picLocks noChangeAspect="1" noChangeArrowheads="1"/>
          </p:cNvPicPr>
          <p:nvPr/>
        </p:nvPicPr>
        <p:blipFill>
          <a:blip r:embed="rId2" cstate="print"/>
          <a:srcRect/>
          <a:stretch>
            <a:fillRect/>
          </a:stretch>
        </p:blipFill>
        <p:spPr bwMode="auto">
          <a:xfrm>
            <a:off x="3859213" y="2805113"/>
            <a:ext cx="8620125" cy="6310312"/>
          </a:xfrm>
          <a:prstGeom prst="rect">
            <a:avLst/>
          </a:prstGeom>
          <a:noFill/>
          <a:ln w="9525">
            <a:noFill/>
            <a:miter lim="800000"/>
            <a:headEnd/>
            <a:tailEnd/>
          </a:ln>
        </p:spPr>
      </p:pic>
      <p:sp>
        <p:nvSpPr>
          <p:cNvPr id="103427" name="ZoneTexte 5"/>
          <p:cNvSpPr txBox="1">
            <a:spLocks noChangeArrowheads="1"/>
          </p:cNvSpPr>
          <p:nvPr/>
        </p:nvSpPr>
        <p:spPr bwMode="auto">
          <a:xfrm>
            <a:off x="858838" y="661988"/>
            <a:ext cx="10723562" cy="2032000"/>
          </a:xfrm>
          <a:prstGeom prst="rect">
            <a:avLst/>
          </a:prstGeom>
          <a:noFill/>
          <a:ln w="76200">
            <a:solidFill>
              <a:srgbClr val="FF0000"/>
            </a:solidFill>
            <a:miter lim="800000"/>
            <a:headEnd/>
            <a:tailEnd/>
          </a:ln>
        </p:spPr>
        <p:txBody>
          <a:bodyPr wrap="none">
            <a:spAutoFit/>
          </a:bodyPr>
          <a:lstStyle/>
          <a:p>
            <a:pPr algn="just"/>
            <a:r>
              <a:rPr lang="fr-FR"/>
              <a:t>Entre R1 et R2: le mouvement de la bille </a:t>
            </a:r>
          </a:p>
          <a:p>
            <a:pPr algn="just"/>
            <a:r>
              <a:rPr lang="fr-FR"/>
              <a:t>est accéléré. Après R2, la vitesse de la bille </a:t>
            </a:r>
          </a:p>
          <a:p>
            <a:pPr algn="just"/>
            <a:r>
              <a:rPr lang="fr-FR"/>
              <a:t>devient constante</a:t>
            </a:r>
          </a:p>
        </p:txBody>
      </p:sp>
      <p:pic>
        <p:nvPicPr>
          <p:cNvPr id="103428" name="Picture 5"/>
          <p:cNvPicPr>
            <a:picLocks noChangeAspect="1"/>
          </p:cNvPicPr>
          <p:nvPr/>
        </p:nvPicPr>
        <p:blipFill>
          <a:blip r:embed="rId3" cstate="print"/>
          <a:srcRect/>
          <a:stretch>
            <a:fillRect/>
          </a:stretch>
        </p:blipFill>
        <p:spPr bwMode="auto">
          <a:xfrm>
            <a:off x="2644775" y="2876550"/>
            <a:ext cx="500063" cy="5513388"/>
          </a:xfrm>
          <a:prstGeom prst="rect">
            <a:avLst/>
          </a:prstGeom>
          <a:noFill/>
          <a:ln w="25400">
            <a:noFill/>
            <a:miter lim="800000"/>
            <a:headEnd/>
            <a:tailEnd/>
          </a:ln>
        </p:spPr>
      </p:pic>
      <p:sp>
        <p:nvSpPr>
          <p:cNvPr id="9" name="Flèche vers le bas 8"/>
          <p:cNvSpPr/>
          <p:nvPr/>
        </p:nvSpPr>
        <p:spPr bwMode="auto">
          <a:xfrm>
            <a:off x="8502650" y="2447925"/>
            <a:ext cx="785813" cy="1285875"/>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solidFill>
                <a:srgbClr val="000000"/>
              </a:solidFill>
            </a:endParaRPr>
          </a:p>
        </p:txBody>
      </p:sp>
      <p:cxnSp>
        <p:nvCxnSpPr>
          <p:cNvPr id="103430" name="Connecteur droit avec flèche 10"/>
          <p:cNvCxnSpPr>
            <a:cxnSpLocks noChangeShapeType="1"/>
          </p:cNvCxnSpPr>
          <p:nvPr/>
        </p:nvCxnSpPr>
        <p:spPr bwMode="auto">
          <a:xfrm>
            <a:off x="8788400" y="5662613"/>
            <a:ext cx="3500438" cy="1587"/>
          </a:xfrm>
          <a:prstGeom prst="straightConnector1">
            <a:avLst/>
          </a:prstGeom>
          <a:noFill/>
          <a:ln w="25400" algn="ctr">
            <a:solidFill>
              <a:srgbClr val="000000"/>
            </a:solidFill>
            <a:round/>
            <a:headEnd type="arrow" w="med" len="med"/>
            <a:tailEnd type="arrow" w="med" len="med"/>
          </a:ln>
        </p:spPr>
      </p:cxnSp>
      <p:cxnSp>
        <p:nvCxnSpPr>
          <p:cNvPr id="103431" name="Connecteur droit avec flèche 11"/>
          <p:cNvCxnSpPr>
            <a:cxnSpLocks noChangeShapeType="1"/>
          </p:cNvCxnSpPr>
          <p:nvPr/>
        </p:nvCxnSpPr>
        <p:spPr bwMode="auto">
          <a:xfrm>
            <a:off x="5073650" y="6805613"/>
            <a:ext cx="3500438" cy="1587"/>
          </a:xfrm>
          <a:prstGeom prst="straightConnector1">
            <a:avLst/>
          </a:prstGeom>
          <a:noFill/>
          <a:ln w="25400" algn="ctr">
            <a:solidFill>
              <a:srgbClr val="000000"/>
            </a:solidFill>
            <a:round/>
            <a:headEnd type="arrow" w="med" len="med"/>
            <a:tailEnd type="arrow" w="med" len="med"/>
          </a:ln>
        </p:spPr>
      </p:cxnSp>
      <p:sp>
        <p:nvSpPr>
          <p:cNvPr id="13" name="ZoneTexte 12"/>
          <p:cNvSpPr txBox="1"/>
          <p:nvPr/>
        </p:nvSpPr>
        <p:spPr>
          <a:xfrm>
            <a:off x="5573713" y="6091238"/>
            <a:ext cx="2686050" cy="461962"/>
          </a:xfrm>
          <a:prstGeom prst="rect">
            <a:avLst/>
          </a:prstGeom>
          <a:noFill/>
        </p:spPr>
        <p:txBody>
          <a:bodyPr wrap="none">
            <a:spAutoFit/>
          </a:bodyPr>
          <a:lstStyle/>
          <a:p>
            <a:pPr>
              <a:defRPr/>
            </a:pPr>
            <a:r>
              <a:rPr lang="fr-FR" sz="2400" dirty="0">
                <a:solidFill>
                  <a:schemeClr val="accent2">
                    <a:lumMod val="75000"/>
                  </a:schemeClr>
                </a:solidFill>
              </a:rPr>
              <a:t>Régime transitoire</a:t>
            </a:r>
          </a:p>
        </p:txBody>
      </p:sp>
      <p:sp>
        <p:nvSpPr>
          <p:cNvPr id="103433" name="ZoneTexte 13"/>
          <p:cNvSpPr txBox="1">
            <a:spLocks noChangeArrowheads="1"/>
          </p:cNvSpPr>
          <p:nvPr/>
        </p:nvSpPr>
        <p:spPr bwMode="auto">
          <a:xfrm>
            <a:off x="9217025" y="6019800"/>
            <a:ext cx="2805113" cy="461963"/>
          </a:xfrm>
          <a:prstGeom prst="rect">
            <a:avLst/>
          </a:prstGeom>
          <a:noFill/>
          <a:ln w="9525">
            <a:noFill/>
            <a:miter lim="800000"/>
            <a:headEnd/>
            <a:tailEnd/>
          </a:ln>
        </p:spPr>
        <p:txBody>
          <a:bodyPr wrap="none">
            <a:spAutoFit/>
          </a:bodyPr>
          <a:lstStyle/>
          <a:p>
            <a:r>
              <a:rPr lang="fr-FR" sz="2400">
                <a:solidFill>
                  <a:srgbClr val="FF0000"/>
                </a:solidFill>
              </a:rPr>
              <a:t>Régime permanent</a:t>
            </a:r>
          </a:p>
        </p:txBody>
      </p:sp>
      <p:pic>
        <p:nvPicPr>
          <p:cNvPr id="103434" name="Picture 10" descr="http://www.chimix.com/an8/bac8/image/ant800.gif"/>
          <p:cNvPicPr>
            <a:picLocks noChangeAspect="1" noChangeArrowheads="1"/>
          </p:cNvPicPr>
          <p:nvPr/>
        </p:nvPicPr>
        <p:blipFill>
          <a:blip r:embed="rId4" cstate="print"/>
          <a:srcRect/>
          <a:stretch>
            <a:fillRect/>
          </a:stretch>
        </p:blipFill>
        <p:spPr bwMode="auto">
          <a:xfrm>
            <a:off x="287338" y="4305300"/>
            <a:ext cx="2508250" cy="30718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anim calcmode="lin" valueType="num">
                                      <p:cBhvr additive="base">
                                        <p:cTn id="7" dur="500" fill="hold"/>
                                        <p:tgtEl>
                                          <p:spTgt spid="103427"/>
                                        </p:tgtEl>
                                        <p:attrNameLst>
                                          <p:attrName>ppt_x</p:attrName>
                                        </p:attrNameLst>
                                      </p:cBhvr>
                                      <p:tavLst>
                                        <p:tav tm="0">
                                          <p:val>
                                            <p:strVal val="#ppt_x"/>
                                          </p:val>
                                        </p:tav>
                                        <p:tav tm="100000">
                                          <p:val>
                                            <p:strVal val="#ppt_x"/>
                                          </p:val>
                                        </p:tav>
                                      </p:tavLst>
                                    </p:anim>
                                    <p:anim calcmode="lin" valueType="num">
                                      <p:cBhvr additive="base">
                                        <p:cTn id="8" dur="500" fill="hold"/>
                                        <p:tgtEl>
                                          <p:spTgt spid="1034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426"/>
                                        </p:tgtEl>
                                        <p:attrNameLst>
                                          <p:attrName>style.visibility</p:attrName>
                                        </p:attrNameLst>
                                      </p:cBhvr>
                                      <p:to>
                                        <p:strVal val="visible"/>
                                      </p:to>
                                    </p:set>
                                    <p:anim calcmode="lin" valueType="num">
                                      <p:cBhvr additive="base">
                                        <p:cTn id="19" dur="500" fill="hold"/>
                                        <p:tgtEl>
                                          <p:spTgt spid="103426"/>
                                        </p:tgtEl>
                                        <p:attrNameLst>
                                          <p:attrName>ppt_x</p:attrName>
                                        </p:attrNameLst>
                                      </p:cBhvr>
                                      <p:tavLst>
                                        <p:tav tm="0">
                                          <p:val>
                                            <p:strVal val="#ppt_x"/>
                                          </p:val>
                                        </p:tav>
                                        <p:tav tm="100000">
                                          <p:val>
                                            <p:strVal val="#ppt_x"/>
                                          </p:val>
                                        </p:tav>
                                      </p:tavLst>
                                    </p:anim>
                                    <p:anim calcmode="lin" valueType="num">
                                      <p:cBhvr additive="base">
                                        <p:cTn id="20" dur="500" fill="hold"/>
                                        <p:tgtEl>
                                          <p:spTgt spid="1034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430"/>
                                        </p:tgtEl>
                                        <p:attrNameLst>
                                          <p:attrName>style.visibility</p:attrName>
                                        </p:attrNameLst>
                                      </p:cBhvr>
                                      <p:to>
                                        <p:strVal val="visible"/>
                                      </p:to>
                                    </p:set>
                                    <p:anim calcmode="lin" valueType="num">
                                      <p:cBhvr additive="base">
                                        <p:cTn id="25" dur="500" fill="hold"/>
                                        <p:tgtEl>
                                          <p:spTgt spid="103430"/>
                                        </p:tgtEl>
                                        <p:attrNameLst>
                                          <p:attrName>ppt_x</p:attrName>
                                        </p:attrNameLst>
                                      </p:cBhvr>
                                      <p:tavLst>
                                        <p:tav tm="0">
                                          <p:val>
                                            <p:strVal val="#ppt_x"/>
                                          </p:val>
                                        </p:tav>
                                        <p:tav tm="100000">
                                          <p:val>
                                            <p:strVal val="#ppt_x"/>
                                          </p:val>
                                        </p:tav>
                                      </p:tavLst>
                                    </p:anim>
                                    <p:anim calcmode="lin" valueType="num">
                                      <p:cBhvr additive="base">
                                        <p:cTn id="26" dur="500" fill="hold"/>
                                        <p:tgtEl>
                                          <p:spTgt spid="1034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3431"/>
                                        </p:tgtEl>
                                        <p:attrNameLst>
                                          <p:attrName>style.visibility</p:attrName>
                                        </p:attrNameLst>
                                      </p:cBhvr>
                                      <p:to>
                                        <p:strVal val="visible"/>
                                      </p:to>
                                    </p:set>
                                    <p:anim calcmode="lin" valueType="num">
                                      <p:cBhvr additive="base">
                                        <p:cTn id="29" dur="500" fill="hold"/>
                                        <p:tgtEl>
                                          <p:spTgt spid="103431"/>
                                        </p:tgtEl>
                                        <p:attrNameLst>
                                          <p:attrName>ppt_x</p:attrName>
                                        </p:attrNameLst>
                                      </p:cBhvr>
                                      <p:tavLst>
                                        <p:tav tm="0">
                                          <p:val>
                                            <p:strVal val="#ppt_x"/>
                                          </p:val>
                                        </p:tav>
                                        <p:tav tm="100000">
                                          <p:val>
                                            <p:strVal val="#ppt_x"/>
                                          </p:val>
                                        </p:tav>
                                      </p:tavLst>
                                    </p:anim>
                                    <p:anim calcmode="lin" valueType="num">
                                      <p:cBhvr additive="base">
                                        <p:cTn id="30" dur="500" fill="hold"/>
                                        <p:tgtEl>
                                          <p:spTgt spid="1034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3433"/>
                                        </p:tgtEl>
                                        <p:attrNameLst>
                                          <p:attrName>style.visibility</p:attrName>
                                        </p:attrNameLst>
                                      </p:cBhvr>
                                      <p:to>
                                        <p:strVal val="visible"/>
                                      </p:to>
                                    </p:set>
                                    <p:anim calcmode="lin" valueType="num">
                                      <p:cBhvr additive="base">
                                        <p:cTn id="37" dur="500" fill="hold"/>
                                        <p:tgtEl>
                                          <p:spTgt spid="103433"/>
                                        </p:tgtEl>
                                        <p:attrNameLst>
                                          <p:attrName>ppt_x</p:attrName>
                                        </p:attrNameLst>
                                      </p:cBhvr>
                                      <p:tavLst>
                                        <p:tav tm="0">
                                          <p:val>
                                            <p:strVal val="#ppt_x"/>
                                          </p:val>
                                        </p:tav>
                                        <p:tav tm="100000">
                                          <p:val>
                                            <p:strVal val="#ppt_x"/>
                                          </p:val>
                                        </p:tav>
                                      </p:tavLst>
                                    </p:anim>
                                    <p:anim calcmode="lin" valueType="num">
                                      <p:cBhvr additive="base">
                                        <p:cTn id="38" dur="500" fill="hold"/>
                                        <p:tgtEl>
                                          <p:spTgt spid="1034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9" grpId="0" animBg="1"/>
      <p:bldP spid="13" grpId="0"/>
      <p:bldP spid="10343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001713" y="3448050"/>
            <a:ext cx="4929187" cy="2928938"/>
          </a:xfrm>
          <a:prstGeom prst="rect">
            <a:avLst/>
          </a:prstGeom>
          <a:ln w="7620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fr-FR">
              <a:solidFill>
                <a:srgbClr val="000000"/>
              </a:solidFill>
            </a:endParaRPr>
          </a:p>
        </p:txBody>
      </p:sp>
      <p:sp>
        <p:nvSpPr>
          <p:cNvPr id="5" name="ZoneTexte 4"/>
          <p:cNvSpPr txBox="1">
            <a:spLocks noChangeArrowheads="1"/>
          </p:cNvSpPr>
          <p:nvPr/>
        </p:nvSpPr>
        <p:spPr bwMode="auto">
          <a:xfrm>
            <a:off x="1430338" y="1304925"/>
            <a:ext cx="9050337" cy="738188"/>
          </a:xfrm>
          <a:prstGeom prst="rect">
            <a:avLst/>
          </a:prstGeom>
          <a:noFill/>
          <a:ln w="9525">
            <a:noFill/>
            <a:miter lim="800000"/>
            <a:headEnd/>
            <a:tailEnd/>
          </a:ln>
        </p:spPr>
        <p:txBody>
          <a:bodyPr wrap="none">
            <a:spAutoFit/>
          </a:bodyPr>
          <a:lstStyle/>
          <a:p>
            <a:r>
              <a:rPr lang="fr-FR"/>
              <a:t>Bilan des forces appliquées à la bille:</a:t>
            </a:r>
          </a:p>
        </p:txBody>
      </p:sp>
      <p:sp>
        <p:nvSpPr>
          <p:cNvPr id="7" name="ZoneTexte 6"/>
          <p:cNvSpPr txBox="1">
            <a:spLocks noChangeArrowheads="1"/>
          </p:cNvSpPr>
          <p:nvPr/>
        </p:nvSpPr>
        <p:spPr bwMode="auto">
          <a:xfrm>
            <a:off x="1644650" y="3590925"/>
            <a:ext cx="4011613" cy="1384300"/>
          </a:xfrm>
          <a:prstGeom prst="rect">
            <a:avLst/>
          </a:prstGeom>
          <a:noFill/>
          <a:ln w="9525">
            <a:noFill/>
            <a:miter lim="800000"/>
            <a:headEnd/>
            <a:tailEnd/>
          </a:ln>
        </p:spPr>
        <p:txBody>
          <a:bodyPr wrap="none">
            <a:spAutoFit/>
          </a:bodyPr>
          <a:lstStyle/>
          <a:p>
            <a:r>
              <a:rPr lang="fr-FR" b="1">
                <a:solidFill>
                  <a:srgbClr val="00B050"/>
                </a:solidFill>
              </a:rPr>
              <a:t>Loi de Newton</a:t>
            </a:r>
            <a:r>
              <a:rPr lang="fr-FR"/>
              <a:t>:</a:t>
            </a:r>
          </a:p>
          <a:p>
            <a:endParaRPr lang="fr-FR"/>
          </a:p>
        </p:txBody>
      </p:sp>
      <p:sp>
        <p:nvSpPr>
          <p:cNvPr id="2055" name="Rectangle 5"/>
          <p:cNvSpPr>
            <a:spLocks/>
          </p:cNvSpPr>
          <p:nvPr/>
        </p:nvSpPr>
        <p:spPr bwMode="auto">
          <a:xfrm>
            <a:off x="0" y="0"/>
            <a:ext cx="13004800" cy="0"/>
          </a:xfrm>
          <a:prstGeom prst="rect">
            <a:avLst/>
          </a:prstGeom>
          <a:noFill/>
          <a:ln w="25400">
            <a:noFill/>
            <a:miter lim="800000"/>
            <a:headEnd/>
            <a:tailEnd/>
          </a:ln>
        </p:spPr>
        <p:txBody>
          <a:bodyPr wrap="none" anchor="ctr">
            <a:spAutoFit/>
          </a:bodyPr>
          <a:lstStyle/>
          <a:p>
            <a:endParaRPr lang="fr-FR"/>
          </a:p>
        </p:txBody>
      </p:sp>
      <p:graphicFrame>
        <p:nvGraphicFramePr>
          <p:cNvPr id="547844" name="Object 4"/>
          <p:cNvGraphicFramePr>
            <a:graphicFrameLocks noChangeAspect="1"/>
          </p:cNvGraphicFramePr>
          <p:nvPr/>
        </p:nvGraphicFramePr>
        <p:xfrm>
          <a:off x="1430338" y="4733925"/>
          <a:ext cx="4286250" cy="1517650"/>
        </p:xfrm>
        <a:graphic>
          <a:graphicData uri="http://schemas.openxmlformats.org/presentationml/2006/ole">
            <p:oleObj spid="_x0000_s2050" name="Équation" r:id="rId3" imgW="736560" imgH="355320" progId="Equation.3">
              <p:embed/>
            </p:oleObj>
          </a:graphicData>
        </a:graphic>
      </p:graphicFrame>
      <p:graphicFrame>
        <p:nvGraphicFramePr>
          <p:cNvPr id="547846" name="Object 6"/>
          <p:cNvGraphicFramePr>
            <a:graphicFrameLocks noChangeAspect="1"/>
          </p:cNvGraphicFramePr>
          <p:nvPr/>
        </p:nvGraphicFramePr>
        <p:xfrm>
          <a:off x="1073150" y="7591425"/>
          <a:ext cx="7167563" cy="1679575"/>
        </p:xfrm>
        <a:graphic>
          <a:graphicData uri="http://schemas.openxmlformats.org/presentationml/2006/ole">
            <p:oleObj spid="_x0000_s2051" name="Équation" r:id="rId4" imgW="1231560" imgH="393480" progId="Equation.3">
              <p:embed/>
            </p:oleObj>
          </a:graphicData>
        </a:graphic>
      </p:graphicFrame>
      <p:pic>
        <p:nvPicPr>
          <p:cNvPr id="547847" name="Picture 7"/>
          <p:cNvPicPr>
            <a:picLocks noChangeAspect="1"/>
          </p:cNvPicPr>
          <p:nvPr/>
        </p:nvPicPr>
        <p:blipFill>
          <a:blip r:embed="rId5" cstate="print"/>
          <a:srcRect/>
          <a:stretch>
            <a:fillRect/>
          </a:stretch>
        </p:blipFill>
        <p:spPr bwMode="auto">
          <a:xfrm>
            <a:off x="6073775" y="2305050"/>
            <a:ext cx="6477000" cy="5457825"/>
          </a:xfrm>
          <a:prstGeom prst="rect">
            <a:avLst/>
          </a:prstGeom>
          <a:noFill/>
          <a:ln w="25400">
            <a:noFill/>
            <a:miter lim="800000"/>
            <a:headEnd/>
            <a:tailEnd/>
          </a:ln>
        </p:spPr>
      </p:pic>
      <p:sp>
        <p:nvSpPr>
          <p:cNvPr id="2057" name="Flèche vers le bas 8"/>
          <p:cNvSpPr>
            <a:spLocks noChangeArrowheads="1"/>
          </p:cNvSpPr>
          <p:nvPr/>
        </p:nvSpPr>
        <p:spPr bwMode="auto">
          <a:xfrm>
            <a:off x="3287713" y="6734175"/>
            <a:ext cx="642937" cy="1000125"/>
          </a:xfrm>
          <a:prstGeom prst="downArrow">
            <a:avLst>
              <a:gd name="adj1" fmla="val 50000"/>
              <a:gd name="adj2" fmla="val 50001"/>
            </a:avLst>
          </a:prstGeom>
          <a:blipFill dpi="0" rotWithShape="0">
            <a:blip r:embed="rId6" cstate="print"/>
            <a:srcRect/>
            <a:tile tx="0" ty="0" sx="100000" sy="100000" flip="none" algn="tl"/>
          </a:blipFill>
          <a:ln w="25400" algn="ctr">
            <a:solidFill>
              <a:srgbClr val="000000"/>
            </a:solidFill>
            <a:round/>
            <a:headEnd/>
            <a:tailEnd/>
          </a:ln>
        </p:spPr>
        <p:txBody>
          <a:body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7847"/>
                                        </p:tgtEl>
                                        <p:attrNameLst>
                                          <p:attrName>style.visibility</p:attrName>
                                        </p:attrNameLst>
                                      </p:cBhvr>
                                      <p:to>
                                        <p:strVal val="visible"/>
                                      </p:to>
                                    </p:set>
                                    <p:anim calcmode="lin" valueType="num">
                                      <p:cBhvr additive="base">
                                        <p:cTn id="13" dur="500" fill="hold"/>
                                        <p:tgtEl>
                                          <p:spTgt spid="547847"/>
                                        </p:tgtEl>
                                        <p:attrNameLst>
                                          <p:attrName>ppt_x</p:attrName>
                                        </p:attrNameLst>
                                      </p:cBhvr>
                                      <p:tavLst>
                                        <p:tav tm="0">
                                          <p:val>
                                            <p:strVal val="#ppt_x"/>
                                          </p:val>
                                        </p:tav>
                                        <p:tav tm="100000">
                                          <p:val>
                                            <p:strVal val="#ppt_x"/>
                                          </p:val>
                                        </p:tav>
                                      </p:tavLst>
                                    </p:anim>
                                    <p:anim calcmode="lin" valueType="num">
                                      <p:cBhvr additive="base">
                                        <p:cTn id="14" dur="500" fill="hold"/>
                                        <p:tgtEl>
                                          <p:spTgt spid="5478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47844"/>
                                        </p:tgtEl>
                                        <p:attrNameLst>
                                          <p:attrName>style.visibility</p:attrName>
                                        </p:attrNameLst>
                                      </p:cBhvr>
                                      <p:to>
                                        <p:strVal val="visible"/>
                                      </p:to>
                                    </p:set>
                                    <p:anim calcmode="lin" valueType="num">
                                      <p:cBhvr additive="base">
                                        <p:cTn id="25" dur="500" fill="hold"/>
                                        <p:tgtEl>
                                          <p:spTgt spid="547844"/>
                                        </p:tgtEl>
                                        <p:attrNameLst>
                                          <p:attrName>ppt_x</p:attrName>
                                        </p:attrNameLst>
                                      </p:cBhvr>
                                      <p:tavLst>
                                        <p:tav tm="0">
                                          <p:val>
                                            <p:strVal val="#ppt_x"/>
                                          </p:val>
                                        </p:tav>
                                        <p:tav tm="100000">
                                          <p:val>
                                            <p:strVal val="#ppt_x"/>
                                          </p:val>
                                        </p:tav>
                                      </p:tavLst>
                                    </p:anim>
                                    <p:anim calcmode="lin" valueType="num">
                                      <p:cBhvr additive="base">
                                        <p:cTn id="26" dur="500" fill="hold"/>
                                        <p:tgtEl>
                                          <p:spTgt spid="5478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nodeType="clickEffect">
                                  <p:stCondLst>
                                    <p:cond delay="0"/>
                                  </p:stCondLst>
                                  <p:childTnLst>
                                    <p:set>
                                      <p:cBhvr>
                                        <p:cTn id="30" dur="1" fill="hold">
                                          <p:stCondLst>
                                            <p:cond delay="0"/>
                                          </p:stCondLst>
                                        </p:cTn>
                                        <p:tgtEl>
                                          <p:spTgt spid="547846"/>
                                        </p:tgtEl>
                                        <p:attrNameLst>
                                          <p:attrName>style.visibility</p:attrName>
                                        </p:attrNameLst>
                                      </p:cBhvr>
                                      <p:to>
                                        <p:strVal val="visible"/>
                                      </p:to>
                                    </p:set>
                                    <p:animEffect transition="in" filter="diamond(in)">
                                      <p:cBhvr>
                                        <p:cTn id="31" dur="2000"/>
                                        <p:tgtEl>
                                          <p:spTgt spid="547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bwMode="auto">
          <a:xfrm rot="5400000">
            <a:off x="1893094" y="4912519"/>
            <a:ext cx="9074150" cy="1588"/>
          </a:xfrm>
          <a:prstGeom prst="line">
            <a:avLst/>
          </a:prstGeom>
          <a:blipFill dpi="0" rotWithShape="0">
            <a:blip r:embed="rId3" cstate="print"/>
            <a:srcRect/>
            <a:tile tx="0" ty="0" sx="100000" sy="100000" flip="none" algn="tl"/>
          </a:blipFill>
          <a:ln w="76200" cap="flat" cmpd="sng" algn="ctr">
            <a:solidFill>
              <a:schemeClr val="accent2">
                <a:lumMod val="75000"/>
              </a:schemeClr>
            </a:solidFill>
            <a:prstDash val="solid"/>
            <a:round/>
            <a:headEnd type="none" w="med" len="med"/>
            <a:tailEnd type="none" w="med" len="med"/>
          </a:ln>
          <a:effectLst/>
        </p:spPr>
      </p:cxnSp>
      <p:sp>
        <p:nvSpPr>
          <p:cNvPr id="3080" name="ZoneTexte 5"/>
          <p:cNvSpPr txBox="1">
            <a:spLocks noChangeArrowheads="1"/>
          </p:cNvSpPr>
          <p:nvPr/>
        </p:nvSpPr>
        <p:spPr bwMode="auto">
          <a:xfrm>
            <a:off x="1573213" y="661988"/>
            <a:ext cx="2967037" cy="738187"/>
          </a:xfrm>
          <a:prstGeom prst="rect">
            <a:avLst/>
          </a:prstGeom>
          <a:noFill/>
          <a:ln w="9525">
            <a:noFill/>
            <a:miter lim="800000"/>
            <a:headEnd/>
            <a:tailEnd/>
          </a:ln>
        </p:spPr>
        <p:txBody>
          <a:bodyPr wrap="none">
            <a:spAutoFit/>
          </a:bodyPr>
          <a:lstStyle/>
          <a:p>
            <a:r>
              <a:rPr lang="fr-FR" b="1"/>
              <a:t>Mécanique</a:t>
            </a:r>
          </a:p>
        </p:txBody>
      </p:sp>
      <p:sp>
        <p:nvSpPr>
          <p:cNvPr id="3081" name="ZoneTexte 6"/>
          <p:cNvSpPr txBox="1">
            <a:spLocks noChangeArrowheads="1"/>
          </p:cNvSpPr>
          <p:nvPr/>
        </p:nvSpPr>
        <p:spPr bwMode="auto">
          <a:xfrm>
            <a:off x="8788400" y="590550"/>
            <a:ext cx="2787650" cy="738188"/>
          </a:xfrm>
          <a:prstGeom prst="rect">
            <a:avLst/>
          </a:prstGeom>
          <a:noFill/>
          <a:ln w="9525">
            <a:noFill/>
            <a:miter lim="800000"/>
            <a:headEnd/>
            <a:tailEnd/>
          </a:ln>
        </p:spPr>
        <p:txBody>
          <a:bodyPr wrap="none">
            <a:spAutoFit/>
          </a:bodyPr>
          <a:lstStyle/>
          <a:p>
            <a:r>
              <a:rPr lang="fr-FR" b="1"/>
              <a:t>Electrique</a:t>
            </a:r>
          </a:p>
        </p:txBody>
      </p:sp>
      <p:sp>
        <p:nvSpPr>
          <p:cNvPr id="3082" name="ZoneTexte 9"/>
          <p:cNvSpPr txBox="1">
            <a:spLocks noChangeArrowheads="1"/>
          </p:cNvSpPr>
          <p:nvPr/>
        </p:nvSpPr>
        <p:spPr bwMode="auto">
          <a:xfrm>
            <a:off x="1430338" y="1590675"/>
            <a:ext cx="3775075" cy="1384300"/>
          </a:xfrm>
          <a:prstGeom prst="rect">
            <a:avLst/>
          </a:prstGeom>
          <a:noFill/>
          <a:ln w="9525">
            <a:noFill/>
            <a:miter lim="800000"/>
            <a:headEnd/>
            <a:tailEnd/>
          </a:ln>
        </p:spPr>
        <p:txBody>
          <a:bodyPr wrap="none">
            <a:spAutoFit/>
          </a:bodyPr>
          <a:lstStyle/>
          <a:p>
            <a:r>
              <a:rPr lang="fr-FR">
                <a:solidFill>
                  <a:srgbClr val="FF0000"/>
                </a:solidFill>
              </a:rPr>
              <a:t>Force motrice</a:t>
            </a:r>
            <a:r>
              <a:rPr lang="fr-FR"/>
              <a:t>: </a:t>
            </a:r>
          </a:p>
          <a:p>
            <a:r>
              <a:rPr lang="fr-FR"/>
              <a:t>Le poids</a:t>
            </a:r>
          </a:p>
        </p:txBody>
      </p:sp>
      <p:sp>
        <p:nvSpPr>
          <p:cNvPr id="3083" name="ZoneTexte 10"/>
          <p:cNvSpPr txBox="1">
            <a:spLocks noChangeArrowheads="1"/>
          </p:cNvSpPr>
          <p:nvPr/>
        </p:nvSpPr>
        <p:spPr bwMode="auto">
          <a:xfrm>
            <a:off x="7431088" y="1733550"/>
            <a:ext cx="4616450" cy="1384300"/>
          </a:xfrm>
          <a:prstGeom prst="rect">
            <a:avLst/>
          </a:prstGeom>
          <a:noFill/>
          <a:ln w="9525">
            <a:noFill/>
            <a:miter lim="800000"/>
            <a:headEnd/>
            <a:tailEnd/>
          </a:ln>
        </p:spPr>
        <p:txBody>
          <a:bodyPr wrap="none">
            <a:spAutoFit/>
          </a:bodyPr>
          <a:lstStyle/>
          <a:p>
            <a:r>
              <a:rPr lang="fr-FR">
                <a:solidFill>
                  <a:srgbClr val="FF0000"/>
                </a:solidFill>
              </a:rPr>
              <a:t>Force motrice</a:t>
            </a:r>
            <a:r>
              <a:rPr lang="fr-FR"/>
              <a:t>: </a:t>
            </a:r>
          </a:p>
          <a:p>
            <a:r>
              <a:rPr lang="fr-FR"/>
              <a:t>Force de Coulomb</a:t>
            </a:r>
          </a:p>
        </p:txBody>
      </p:sp>
      <p:graphicFrame>
        <p:nvGraphicFramePr>
          <p:cNvPr id="3074" name="Object 4"/>
          <p:cNvGraphicFramePr>
            <a:graphicFrameLocks noChangeAspect="1"/>
          </p:cNvGraphicFramePr>
          <p:nvPr/>
        </p:nvGraphicFramePr>
        <p:xfrm>
          <a:off x="1358900" y="3019425"/>
          <a:ext cx="4156075" cy="2030413"/>
        </p:xfrm>
        <a:graphic>
          <a:graphicData uri="http://schemas.openxmlformats.org/presentationml/2006/ole">
            <p:oleObj spid="_x0000_s3074" name="Équation" r:id="rId4" imgW="787320" imgH="660240" progId="Equation.3">
              <p:embed/>
            </p:oleObj>
          </a:graphicData>
        </a:graphic>
      </p:graphicFrame>
      <p:graphicFrame>
        <p:nvGraphicFramePr>
          <p:cNvPr id="3075" name="Object 5"/>
          <p:cNvGraphicFramePr>
            <a:graphicFrameLocks noChangeAspect="1"/>
          </p:cNvGraphicFramePr>
          <p:nvPr/>
        </p:nvGraphicFramePr>
        <p:xfrm>
          <a:off x="7431088" y="3376613"/>
          <a:ext cx="4000500" cy="1109662"/>
        </p:xfrm>
        <a:graphic>
          <a:graphicData uri="http://schemas.openxmlformats.org/presentationml/2006/ole">
            <p:oleObj spid="_x0000_s3075" name="Équation" r:id="rId5" imgW="533160" imgH="253800" progId="Equation.3">
              <p:embed/>
            </p:oleObj>
          </a:graphicData>
        </a:graphic>
      </p:graphicFrame>
      <p:sp>
        <p:nvSpPr>
          <p:cNvPr id="3084" name="ZoneTexte 13"/>
          <p:cNvSpPr txBox="1">
            <a:spLocks noChangeArrowheads="1"/>
          </p:cNvSpPr>
          <p:nvPr/>
        </p:nvSpPr>
        <p:spPr bwMode="auto">
          <a:xfrm>
            <a:off x="1501775" y="5019675"/>
            <a:ext cx="4344988" cy="738188"/>
          </a:xfrm>
          <a:prstGeom prst="rect">
            <a:avLst/>
          </a:prstGeom>
          <a:noFill/>
          <a:ln w="9525">
            <a:noFill/>
            <a:miter lim="800000"/>
            <a:headEnd/>
            <a:tailEnd/>
          </a:ln>
        </p:spPr>
        <p:txBody>
          <a:bodyPr wrap="none">
            <a:spAutoFit/>
          </a:bodyPr>
          <a:lstStyle/>
          <a:p>
            <a:r>
              <a:rPr lang="fr-FR">
                <a:solidFill>
                  <a:srgbClr val="FF0000"/>
                </a:solidFill>
              </a:rPr>
              <a:t>Force résistante</a:t>
            </a:r>
            <a:r>
              <a:rPr lang="fr-FR"/>
              <a:t>: </a:t>
            </a:r>
          </a:p>
        </p:txBody>
      </p:sp>
      <p:sp>
        <p:nvSpPr>
          <p:cNvPr id="3085" name="ZoneTexte 14"/>
          <p:cNvSpPr txBox="1">
            <a:spLocks noChangeArrowheads="1"/>
          </p:cNvSpPr>
          <p:nvPr/>
        </p:nvSpPr>
        <p:spPr bwMode="auto">
          <a:xfrm>
            <a:off x="7502525" y="5019675"/>
            <a:ext cx="4344988" cy="738188"/>
          </a:xfrm>
          <a:prstGeom prst="rect">
            <a:avLst/>
          </a:prstGeom>
          <a:noFill/>
          <a:ln w="9525">
            <a:noFill/>
            <a:miter lim="800000"/>
            <a:headEnd/>
            <a:tailEnd/>
          </a:ln>
        </p:spPr>
        <p:txBody>
          <a:bodyPr wrap="none">
            <a:spAutoFit/>
          </a:bodyPr>
          <a:lstStyle/>
          <a:p>
            <a:r>
              <a:rPr lang="fr-FR">
                <a:solidFill>
                  <a:srgbClr val="FF0000"/>
                </a:solidFill>
              </a:rPr>
              <a:t>Force résistante</a:t>
            </a:r>
            <a:r>
              <a:rPr lang="fr-FR"/>
              <a:t>: </a:t>
            </a:r>
          </a:p>
        </p:txBody>
      </p:sp>
      <p:sp>
        <p:nvSpPr>
          <p:cNvPr id="3086" name="ZoneTexte 15"/>
          <p:cNvSpPr txBox="1">
            <a:spLocks noChangeArrowheads="1"/>
          </p:cNvSpPr>
          <p:nvPr/>
        </p:nvSpPr>
        <p:spPr bwMode="auto">
          <a:xfrm>
            <a:off x="1430338" y="5805488"/>
            <a:ext cx="2608262" cy="738187"/>
          </a:xfrm>
          <a:prstGeom prst="rect">
            <a:avLst/>
          </a:prstGeom>
          <a:noFill/>
          <a:ln w="9525">
            <a:noFill/>
            <a:miter lim="800000"/>
            <a:headEnd/>
            <a:tailEnd/>
          </a:ln>
        </p:spPr>
        <p:txBody>
          <a:bodyPr wrap="none">
            <a:spAutoFit/>
          </a:bodyPr>
          <a:lstStyle/>
          <a:p>
            <a:r>
              <a:rPr lang="fr-FR"/>
              <a:t>frottement</a:t>
            </a:r>
          </a:p>
        </p:txBody>
      </p:sp>
      <p:sp>
        <p:nvSpPr>
          <p:cNvPr id="3087" name="ZoneTexte 16"/>
          <p:cNvSpPr txBox="1">
            <a:spLocks noChangeArrowheads="1"/>
          </p:cNvSpPr>
          <p:nvPr/>
        </p:nvSpPr>
        <p:spPr bwMode="auto">
          <a:xfrm>
            <a:off x="8359775" y="5805488"/>
            <a:ext cx="2608263" cy="738187"/>
          </a:xfrm>
          <a:prstGeom prst="rect">
            <a:avLst/>
          </a:prstGeom>
          <a:noFill/>
          <a:ln w="9525">
            <a:noFill/>
            <a:miter lim="800000"/>
            <a:headEnd/>
            <a:tailEnd/>
          </a:ln>
        </p:spPr>
        <p:txBody>
          <a:bodyPr wrap="none">
            <a:spAutoFit/>
          </a:bodyPr>
          <a:lstStyle/>
          <a:p>
            <a:r>
              <a:rPr lang="fr-FR"/>
              <a:t>frottement</a:t>
            </a:r>
          </a:p>
        </p:txBody>
      </p:sp>
      <p:graphicFrame>
        <p:nvGraphicFramePr>
          <p:cNvPr id="3076" name="Object 6"/>
          <p:cNvGraphicFramePr>
            <a:graphicFrameLocks noChangeAspect="1"/>
          </p:cNvGraphicFramePr>
          <p:nvPr/>
        </p:nvGraphicFramePr>
        <p:xfrm>
          <a:off x="1930400" y="6519863"/>
          <a:ext cx="2322513" cy="928687"/>
        </p:xfrm>
        <a:graphic>
          <a:graphicData uri="http://schemas.openxmlformats.org/presentationml/2006/ole">
            <p:oleObj spid="_x0000_s3076" name="Équation" r:id="rId6" imgW="660240" imgH="266400" progId="Equation.3">
              <p:embed/>
            </p:oleObj>
          </a:graphicData>
        </a:graphic>
      </p:graphicFrame>
      <p:graphicFrame>
        <p:nvGraphicFramePr>
          <p:cNvPr id="3077" name="Object 7"/>
          <p:cNvGraphicFramePr>
            <a:graphicFrameLocks noChangeAspect="1"/>
          </p:cNvGraphicFramePr>
          <p:nvPr/>
        </p:nvGraphicFramePr>
        <p:xfrm>
          <a:off x="8502650" y="6519863"/>
          <a:ext cx="2233613" cy="928687"/>
        </p:xfrm>
        <a:graphic>
          <a:graphicData uri="http://schemas.openxmlformats.org/presentationml/2006/ole">
            <p:oleObj spid="_x0000_s3077" name="Équation" r:id="rId7" imgW="634680" imgH="266400" progId="Equation.3">
              <p:embed/>
            </p:oleObj>
          </a:graphicData>
        </a:graphic>
      </p:graphicFrame>
      <p:sp>
        <p:nvSpPr>
          <p:cNvPr id="3088" name="ZoneTexte 19"/>
          <p:cNvSpPr txBox="1">
            <a:spLocks noChangeArrowheads="1"/>
          </p:cNvSpPr>
          <p:nvPr/>
        </p:nvSpPr>
        <p:spPr bwMode="auto">
          <a:xfrm>
            <a:off x="1287463" y="7377113"/>
            <a:ext cx="2760662" cy="738187"/>
          </a:xfrm>
          <a:prstGeom prst="rect">
            <a:avLst/>
          </a:prstGeom>
          <a:noFill/>
          <a:ln w="9525">
            <a:noFill/>
            <a:miter lim="800000"/>
            <a:headEnd/>
            <a:tailEnd/>
          </a:ln>
        </p:spPr>
        <p:txBody>
          <a:bodyPr wrap="none">
            <a:spAutoFit/>
          </a:bodyPr>
          <a:lstStyle/>
          <a:p>
            <a:r>
              <a:rPr lang="fr-FR"/>
              <a:t>Archimède</a:t>
            </a:r>
          </a:p>
        </p:txBody>
      </p:sp>
      <p:graphicFrame>
        <p:nvGraphicFramePr>
          <p:cNvPr id="3078" name="Object 9"/>
          <p:cNvGraphicFramePr>
            <a:graphicFrameLocks noChangeAspect="1"/>
          </p:cNvGraphicFramePr>
          <p:nvPr/>
        </p:nvGraphicFramePr>
        <p:xfrm>
          <a:off x="712788" y="8305800"/>
          <a:ext cx="5105400" cy="1071563"/>
        </p:xfrm>
        <a:graphic>
          <a:graphicData uri="http://schemas.openxmlformats.org/presentationml/2006/ole">
            <p:oleObj spid="_x0000_s3078" name="Équation" r:id="rId8" imgW="1091880" imgH="393480" progId="Equation.3">
              <p:embed/>
            </p:oleObj>
          </a:graphicData>
        </a:graphic>
      </p:graphicFrame>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bwMode="auto">
          <a:xfrm rot="5400000">
            <a:off x="5243513" y="1046163"/>
            <a:ext cx="2089150" cy="0"/>
          </a:xfrm>
          <a:prstGeom prst="line">
            <a:avLst/>
          </a:prstGeom>
          <a:blipFill dpi="0" rotWithShape="0">
            <a:blip r:embed="rId3" cstate="print"/>
            <a:srcRect/>
            <a:tile tx="0" ty="0" sx="100000" sy="100000" flip="none" algn="tl"/>
          </a:blipFill>
          <a:ln w="76200" cap="flat" cmpd="sng" algn="ctr">
            <a:solidFill>
              <a:schemeClr val="accent2">
                <a:lumMod val="75000"/>
              </a:schemeClr>
            </a:solidFill>
            <a:prstDash val="solid"/>
            <a:round/>
            <a:headEnd type="none" w="med" len="med"/>
            <a:tailEnd type="none" w="med" len="med"/>
          </a:ln>
          <a:effectLst/>
        </p:spPr>
      </p:cxnSp>
      <p:graphicFrame>
        <p:nvGraphicFramePr>
          <p:cNvPr id="3074" name="Object 2"/>
          <p:cNvGraphicFramePr>
            <a:graphicFrameLocks noChangeAspect="1"/>
          </p:cNvGraphicFramePr>
          <p:nvPr/>
        </p:nvGraphicFramePr>
        <p:xfrm>
          <a:off x="501650" y="4162425"/>
          <a:ext cx="5624513" cy="1571625"/>
        </p:xfrm>
        <a:graphic>
          <a:graphicData uri="http://schemas.openxmlformats.org/presentationml/2006/ole">
            <p:oleObj spid="_x0000_s4098" name="Équation" r:id="rId4" imgW="1447560" imgH="393480" progId="Equation.3">
              <p:embed/>
            </p:oleObj>
          </a:graphicData>
        </a:graphic>
      </p:graphicFrame>
      <p:graphicFrame>
        <p:nvGraphicFramePr>
          <p:cNvPr id="4099" name="Object 3"/>
          <p:cNvGraphicFramePr>
            <a:graphicFrameLocks noChangeAspect="1"/>
          </p:cNvGraphicFramePr>
          <p:nvPr/>
        </p:nvGraphicFramePr>
        <p:xfrm>
          <a:off x="858838" y="733425"/>
          <a:ext cx="4786312" cy="1120775"/>
        </p:xfrm>
        <a:graphic>
          <a:graphicData uri="http://schemas.openxmlformats.org/presentationml/2006/ole">
            <p:oleObj spid="_x0000_s4099" name="Équation" r:id="rId5" imgW="1231560" imgH="393480" progId="Equation.3">
              <p:embed/>
            </p:oleObj>
          </a:graphicData>
        </a:graphic>
      </p:graphicFrame>
      <p:graphicFrame>
        <p:nvGraphicFramePr>
          <p:cNvPr id="3076" name="Object 4"/>
          <p:cNvGraphicFramePr>
            <a:graphicFrameLocks noChangeAspect="1"/>
          </p:cNvGraphicFramePr>
          <p:nvPr/>
        </p:nvGraphicFramePr>
        <p:xfrm>
          <a:off x="7626350" y="4376738"/>
          <a:ext cx="3959225" cy="1428750"/>
        </p:xfrm>
        <a:graphic>
          <a:graphicData uri="http://schemas.openxmlformats.org/presentationml/2006/ole">
            <p:oleObj spid="_x0000_s4100" name="Équation" r:id="rId6" imgW="965160" imgH="393480" progId="Equation.3">
              <p:embed/>
            </p:oleObj>
          </a:graphicData>
        </a:graphic>
      </p:graphicFrame>
      <p:graphicFrame>
        <p:nvGraphicFramePr>
          <p:cNvPr id="4101" name="Object 5"/>
          <p:cNvGraphicFramePr>
            <a:graphicFrameLocks noChangeAspect="1"/>
          </p:cNvGraphicFramePr>
          <p:nvPr/>
        </p:nvGraphicFramePr>
        <p:xfrm>
          <a:off x="8074025" y="590550"/>
          <a:ext cx="3800475" cy="1120775"/>
        </p:xfrm>
        <a:graphic>
          <a:graphicData uri="http://schemas.openxmlformats.org/presentationml/2006/ole">
            <p:oleObj spid="_x0000_s4101" name="Équation" r:id="rId7" imgW="977760" imgH="393480" progId="Equation.3">
              <p:embed/>
            </p:oleObj>
          </a:graphicData>
        </a:graphic>
      </p:graphicFrame>
      <p:cxnSp>
        <p:nvCxnSpPr>
          <p:cNvPr id="3079" name="Connecteur droit avec flèche 14"/>
          <p:cNvCxnSpPr>
            <a:cxnSpLocks noChangeShapeType="1"/>
          </p:cNvCxnSpPr>
          <p:nvPr/>
        </p:nvCxnSpPr>
        <p:spPr bwMode="auto">
          <a:xfrm rot="5400000" flipH="1" flipV="1">
            <a:off x="3751263" y="6199188"/>
            <a:ext cx="1500187" cy="1587"/>
          </a:xfrm>
          <a:prstGeom prst="straightConnector1">
            <a:avLst/>
          </a:prstGeom>
          <a:noFill/>
          <a:ln w="57150" algn="ctr">
            <a:solidFill>
              <a:srgbClr val="000000"/>
            </a:solidFill>
            <a:round/>
            <a:headEnd/>
            <a:tailEnd type="arrow" w="med" len="med"/>
          </a:ln>
        </p:spPr>
      </p:cxnSp>
      <p:cxnSp>
        <p:nvCxnSpPr>
          <p:cNvPr id="3080" name="Connecteur droit avec flèche 17"/>
          <p:cNvCxnSpPr>
            <a:cxnSpLocks noChangeShapeType="1"/>
          </p:cNvCxnSpPr>
          <p:nvPr/>
        </p:nvCxnSpPr>
        <p:spPr bwMode="auto">
          <a:xfrm rot="5400000" flipH="1" flipV="1">
            <a:off x="10182225" y="6340475"/>
            <a:ext cx="1500188" cy="1588"/>
          </a:xfrm>
          <a:prstGeom prst="straightConnector1">
            <a:avLst/>
          </a:prstGeom>
          <a:noFill/>
          <a:ln w="57150" algn="ctr">
            <a:solidFill>
              <a:srgbClr val="000000"/>
            </a:solidFill>
            <a:round/>
            <a:headEnd/>
            <a:tailEnd type="arrow" w="med" len="med"/>
          </a:ln>
        </p:spPr>
      </p:cxnSp>
      <p:sp>
        <p:nvSpPr>
          <p:cNvPr id="3081" name="ZoneTexte 23"/>
          <p:cNvSpPr txBox="1">
            <a:spLocks noChangeArrowheads="1"/>
          </p:cNvSpPr>
          <p:nvPr/>
        </p:nvSpPr>
        <p:spPr bwMode="auto">
          <a:xfrm>
            <a:off x="3287713" y="7019925"/>
            <a:ext cx="3808412" cy="1384300"/>
          </a:xfrm>
          <a:prstGeom prst="rect">
            <a:avLst/>
          </a:prstGeom>
          <a:noFill/>
          <a:ln w="9525">
            <a:noFill/>
            <a:miter lim="800000"/>
            <a:headEnd/>
            <a:tailEnd/>
          </a:ln>
        </p:spPr>
        <p:txBody>
          <a:bodyPr wrap="none">
            <a:spAutoFit/>
          </a:bodyPr>
          <a:lstStyle/>
          <a:p>
            <a:r>
              <a:rPr lang="fr-FR"/>
              <a:t>Poids apparent</a:t>
            </a:r>
          </a:p>
          <a:p>
            <a:r>
              <a:rPr lang="fr-FR"/>
              <a:t>de la bille</a:t>
            </a:r>
          </a:p>
        </p:txBody>
      </p:sp>
      <p:sp>
        <p:nvSpPr>
          <p:cNvPr id="3082" name="ZoneTexte 24"/>
          <p:cNvSpPr txBox="1">
            <a:spLocks noChangeArrowheads="1"/>
          </p:cNvSpPr>
          <p:nvPr/>
        </p:nvSpPr>
        <p:spPr bwMode="auto">
          <a:xfrm>
            <a:off x="5359400" y="8520113"/>
            <a:ext cx="2787650" cy="738187"/>
          </a:xfrm>
          <a:prstGeom prst="rect">
            <a:avLst/>
          </a:prstGeom>
          <a:noFill/>
          <a:ln w="9525">
            <a:noFill/>
            <a:miter lim="800000"/>
            <a:headEnd/>
            <a:tailEnd/>
          </a:ln>
        </p:spPr>
        <p:txBody>
          <a:bodyPr wrap="none">
            <a:spAutoFit/>
          </a:bodyPr>
          <a:lstStyle/>
          <a:p>
            <a:r>
              <a:rPr lang="fr-FR"/>
              <a:t>Frottement</a:t>
            </a:r>
          </a:p>
        </p:txBody>
      </p:sp>
      <p:cxnSp>
        <p:nvCxnSpPr>
          <p:cNvPr id="3083" name="Connecteur en angle 36"/>
          <p:cNvCxnSpPr>
            <a:cxnSpLocks noChangeShapeType="1"/>
          </p:cNvCxnSpPr>
          <p:nvPr/>
        </p:nvCxnSpPr>
        <p:spPr bwMode="auto">
          <a:xfrm rot="16200000" flipV="1">
            <a:off x="2073275" y="6019801"/>
            <a:ext cx="3571875" cy="2571750"/>
          </a:xfrm>
          <a:prstGeom prst="bentConnector3">
            <a:avLst>
              <a:gd name="adj1" fmla="val -153"/>
            </a:avLst>
          </a:prstGeom>
          <a:noFill/>
          <a:ln w="57150" algn="ctr">
            <a:solidFill>
              <a:srgbClr val="92D050"/>
            </a:solidFill>
            <a:round/>
            <a:headEnd/>
            <a:tailEnd type="arrow" w="med" len="med"/>
          </a:ln>
        </p:spPr>
      </p:cxnSp>
      <p:cxnSp>
        <p:nvCxnSpPr>
          <p:cNvPr id="3084" name="Connecteur en angle 39"/>
          <p:cNvCxnSpPr>
            <a:cxnSpLocks noChangeShapeType="1"/>
          </p:cNvCxnSpPr>
          <p:nvPr/>
        </p:nvCxnSpPr>
        <p:spPr bwMode="auto">
          <a:xfrm rot="5400000" flipH="1" flipV="1">
            <a:off x="7181057" y="6484144"/>
            <a:ext cx="3929062" cy="1714500"/>
          </a:xfrm>
          <a:prstGeom prst="bentConnector3">
            <a:avLst>
              <a:gd name="adj1" fmla="val 606"/>
            </a:avLst>
          </a:prstGeom>
          <a:noFill/>
          <a:ln w="57150" algn="ctr">
            <a:solidFill>
              <a:srgbClr val="92D050"/>
            </a:solidFill>
            <a:round/>
            <a:headEnd/>
            <a:tailEnd type="arrow" w="med" len="med"/>
          </a:ln>
        </p:spPr>
      </p:cxnSp>
      <p:sp>
        <p:nvSpPr>
          <p:cNvPr id="3085" name="ZoneTexte 46"/>
          <p:cNvSpPr txBox="1">
            <a:spLocks noChangeArrowheads="1"/>
          </p:cNvSpPr>
          <p:nvPr/>
        </p:nvSpPr>
        <p:spPr bwMode="auto">
          <a:xfrm>
            <a:off x="10217150" y="7305675"/>
            <a:ext cx="2459038" cy="1384300"/>
          </a:xfrm>
          <a:prstGeom prst="rect">
            <a:avLst/>
          </a:prstGeom>
          <a:noFill/>
          <a:ln w="9525">
            <a:noFill/>
            <a:miter lim="800000"/>
            <a:headEnd/>
            <a:tailEnd/>
          </a:ln>
        </p:spPr>
        <p:txBody>
          <a:bodyPr wrap="none">
            <a:spAutoFit/>
          </a:bodyPr>
          <a:lstStyle/>
          <a:p>
            <a:r>
              <a:rPr lang="fr-FR"/>
              <a:t>Force de </a:t>
            </a:r>
          </a:p>
          <a:p>
            <a:r>
              <a:rPr lang="fr-FR"/>
              <a:t>Coulomb</a:t>
            </a:r>
          </a:p>
        </p:txBody>
      </p:sp>
      <p:cxnSp>
        <p:nvCxnSpPr>
          <p:cNvPr id="3086" name="Connecteur droit avec flèche 48"/>
          <p:cNvCxnSpPr>
            <a:cxnSpLocks noChangeShapeType="1"/>
          </p:cNvCxnSpPr>
          <p:nvPr/>
        </p:nvCxnSpPr>
        <p:spPr bwMode="auto">
          <a:xfrm rot="5400000">
            <a:off x="7396162" y="4268788"/>
            <a:ext cx="1071563" cy="1588"/>
          </a:xfrm>
          <a:prstGeom prst="straightConnector1">
            <a:avLst/>
          </a:prstGeom>
          <a:noFill/>
          <a:ln w="25400" algn="ctr">
            <a:solidFill>
              <a:srgbClr val="000000"/>
            </a:solidFill>
            <a:round/>
            <a:headEnd/>
            <a:tailEnd type="arrow" w="med" len="med"/>
          </a:ln>
        </p:spPr>
      </p:cxnSp>
      <p:sp>
        <p:nvSpPr>
          <p:cNvPr id="3087" name="ZoneTexte 49"/>
          <p:cNvSpPr txBox="1">
            <a:spLocks noChangeArrowheads="1"/>
          </p:cNvSpPr>
          <p:nvPr/>
        </p:nvSpPr>
        <p:spPr bwMode="auto">
          <a:xfrm>
            <a:off x="6502400" y="2947988"/>
            <a:ext cx="4827588" cy="738187"/>
          </a:xfrm>
          <a:prstGeom prst="rect">
            <a:avLst/>
          </a:prstGeom>
          <a:noFill/>
          <a:ln w="9525">
            <a:noFill/>
            <a:miter lim="800000"/>
            <a:headEnd/>
            <a:tailEnd/>
          </a:ln>
        </p:spPr>
        <p:txBody>
          <a:bodyPr wrap="none">
            <a:spAutoFit/>
          </a:bodyPr>
          <a:lstStyle/>
          <a:p>
            <a:r>
              <a:rPr lang="fr-FR"/>
              <a:t>Masse de l’électron</a:t>
            </a:r>
          </a:p>
        </p:txBody>
      </p:sp>
      <p:sp>
        <p:nvSpPr>
          <p:cNvPr id="3088" name="ZoneTexte 50"/>
          <p:cNvSpPr txBox="1">
            <a:spLocks noChangeArrowheads="1"/>
          </p:cNvSpPr>
          <p:nvPr/>
        </p:nvSpPr>
        <p:spPr bwMode="auto">
          <a:xfrm>
            <a:off x="358775" y="3019425"/>
            <a:ext cx="4198938" cy="738188"/>
          </a:xfrm>
          <a:prstGeom prst="rect">
            <a:avLst/>
          </a:prstGeom>
          <a:noFill/>
          <a:ln w="9525">
            <a:noFill/>
            <a:miter lim="800000"/>
            <a:headEnd/>
            <a:tailEnd/>
          </a:ln>
        </p:spPr>
        <p:txBody>
          <a:bodyPr wrap="none">
            <a:spAutoFit/>
          </a:bodyPr>
          <a:lstStyle/>
          <a:p>
            <a:r>
              <a:rPr lang="fr-FR"/>
              <a:t>Masse de la bille</a:t>
            </a:r>
          </a:p>
        </p:txBody>
      </p:sp>
      <p:cxnSp>
        <p:nvCxnSpPr>
          <p:cNvPr id="3089" name="Connecteur droit avec flèche 51"/>
          <p:cNvCxnSpPr>
            <a:cxnSpLocks noChangeShapeType="1"/>
          </p:cNvCxnSpPr>
          <p:nvPr/>
        </p:nvCxnSpPr>
        <p:spPr bwMode="auto">
          <a:xfrm rot="5400000">
            <a:off x="323850" y="4268788"/>
            <a:ext cx="1071563" cy="1587"/>
          </a:xfrm>
          <a:prstGeom prst="straightConnector1">
            <a:avLst/>
          </a:prstGeom>
          <a:noFill/>
          <a:ln w="25400" algn="ctr">
            <a:solidFill>
              <a:srgbClr val="000000"/>
            </a:solidFill>
            <a:round/>
            <a:headEnd/>
            <a:tailEnd type="arrow" w="med" len="med"/>
          </a:ln>
        </p:spPr>
      </p:cxnSp>
      <p:sp>
        <p:nvSpPr>
          <p:cNvPr id="18" name="ZoneTexte 17"/>
          <p:cNvSpPr txBox="1">
            <a:spLocks noChangeArrowheads="1"/>
          </p:cNvSpPr>
          <p:nvPr/>
        </p:nvSpPr>
        <p:spPr bwMode="auto">
          <a:xfrm>
            <a:off x="7359650" y="6519863"/>
            <a:ext cx="2357438" cy="1384300"/>
          </a:xfrm>
          <a:prstGeom prst="rect">
            <a:avLst/>
          </a:prstGeom>
          <a:noFill/>
          <a:ln w="9525">
            <a:noFill/>
            <a:miter lim="800000"/>
            <a:headEnd/>
            <a:tailEnd/>
          </a:ln>
        </p:spPr>
        <p:txBody>
          <a:bodyPr>
            <a:spAutoFit/>
          </a:bodyPr>
          <a:lstStyle/>
          <a:p>
            <a:r>
              <a:rPr lang="fr-FR">
                <a:solidFill>
                  <a:srgbClr val="FF0000"/>
                </a:solidFill>
              </a:rPr>
              <a:t>Force motrice</a:t>
            </a:r>
          </a:p>
        </p:txBody>
      </p:sp>
      <p:cxnSp>
        <p:nvCxnSpPr>
          <p:cNvPr id="20" name="Connecteur droit avec flèche 19"/>
          <p:cNvCxnSpPr/>
          <p:nvPr/>
        </p:nvCxnSpPr>
        <p:spPr bwMode="auto">
          <a:xfrm rot="10800000" flipV="1">
            <a:off x="6430963" y="7805738"/>
            <a:ext cx="928687" cy="1428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2" name="Connecteur droit avec flèche 21"/>
          <p:cNvCxnSpPr/>
          <p:nvPr/>
        </p:nvCxnSpPr>
        <p:spPr bwMode="auto">
          <a:xfrm>
            <a:off x="9502775" y="7805738"/>
            <a:ext cx="785813" cy="357187"/>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88"/>
                                        </p:tgtEl>
                                        <p:attrNameLst>
                                          <p:attrName>style.visibility</p:attrName>
                                        </p:attrNameLst>
                                      </p:cBhvr>
                                      <p:to>
                                        <p:strVal val="visible"/>
                                      </p:to>
                                    </p:set>
                                    <p:anim calcmode="lin" valueType="num">
                                      <p:cBhvr additive="base">
                                        <p:cTn id="13" dur="500" fill="hold"/>
                                        <p:tgtEl>
                                          <p:spTgt spid="3088"/>
                                        </p:tgtEl>
                                        <p:attrNameLst>
                                          <p:attrName>ppt_x</p:attrName>
                                        </p:attrNameLst>
                                      </p:cBhvr>
                                      <p:tavLst>
                                        <p:tav tm="0">
                                          <p:val>
                                            <p:strVal val="#ppt_x"/>
                                          </p:val>
                                        </p:tav>
                                        <p:tav tm="100000">
                                          <p:val>
                                            <p:strVal val="#ppt_x"/>
                                          </p:val>
                                        </p:tav>
                                      </p:tavLst>
                                    </p:anim>
                                    <p:anim calcmode="lin" valueType="num">
                                      <p:cBhvr additive="base">
                                        <p:cTn id="14" dur="500" fill="hold"/>
                                        <p:tgtEl>
                                          <p:spTgt spid="308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89"/>
                                        </p:tgtEl>
                                        <p:attrNameLst>
                                          <p:attrName>style.visibility</p:attrName>
                                        </p:attrNameLst>
                                      </p:cBhvr>
                                      <p:to>
                                        <p:strVal val="visible"/>
                                      </p:to>
                                    </p:set>
                                    <p:anim calcmode="lin" valueType="num">
                                      <p:cBhvr additive="base">
                                        <p:cTn id="17" dur="500" fill="hold"/>
                                        <p:tgtEl>
                                          <p:spTgt spid="3089"/>
                                        </p:tgtEl>
                                        <p:attrNameLst>
                                          <p:attrName>ppt_x</p:attrName>
                                        </p:attrNameLst>
                                      </p:cBhvr>
                                      <p:tavLst>
                                        <p:tav tm="0">
                                          <p:val>
                                            <p:strVal val="#ppt_x"/>
                                          </p:val>
                                        </p:tav>
                                        <p:tav tm="100000">
                                          <p:val>
                                            <p:strVal val="#ppt_x"/>
                                          </p:val>
                                        </p:tav>
                                      </p:tavLst>
                                    </p:anim>
                                    <p:anim calcmode="lin" valueType="num">
                                      <p:cBhvr additive="base">
                                        <p:cTn id="18" dur="500" fill="hold"/>
                                        <p:tgtEl>
                                          <p:spTgt spid="308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81"/>
                                        </p:tgtEl>
                                        <p:attrNameLst>
                                          <p:attrName>style.visibility</p:attrName>
                                        </p:attrNameLst>
                                      </p:cBhvr>
                                      <p:to>
                                        <p:strVal val="visible"/>
                                      </p:to>
                                    </p:set>
                                    <p:anim calcmode="lin" valueType="num">
                                      <p:cBhvr additive="base">
                                        <p:cTn id="23" dur="500" fill="hold"/>
                                        <p:tgtEl>
                                          <p:spTgt spid="3081"/>
                                        </p:tgtEl>
                                        <p:attrNameLst>
                                          <p:attrName>ppt_x</p:attrName>
                                        </p:attrNameLst>
                                      </p:cBhvr>
                                      <p:tavLst>
                                        <p:tav tm="0">
                                          <p:val>
                                            <p:strVal val="#ppt_x"/>
                                          </p:val>
                                        </p:tav>
                                        <p:tav tm="100000">
                                          <p:val>
                                            <p:strVal val="#ppt_x"/>
                                          </p:val>
                                        </p:tav>
                                      </p:tavLst>
                                    </p:anim>
                                    <p:anim calcmode="lin" valueType="num">
                                      <p:cBhvr additive="base">
                                        <p:cTn id="24" dur="500" fill="hold"/>
                                        <p:tgtEl>
                                          <p:spTgt spid="308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079"/>
                                        </p:tgtEl>
                                        <p:attrNameLst>
                                          <p:attrName>style.visibility</p:attrName>
                                        </p:attrNameLst>
                                      </p:cBhvr>
                                      <p:to>
                                        <p:strVal val="visible"/>
                                      </p:to>
                                    </p:set>
                                    <p:anim calcmode="lin" valueType="num">
                                      <p:cBhvr additive="base">
                                        <p:cTn id="27" dur="500" fill="hold"/>
                                        <p:tgtEl>
                                          <p:spTgt spid="3079"/>
                                        </p:tgtEl>
                                        <p:attrNameLst>
                                          <p:attrName>ppt_x</p:attrName>
                                        </p:attrNameLst>
                                      </p:cBhvr>
                                      <p:tavLst>
                                        <p:tav tm="0">
                                          <p:val>
                                            <p:strVal val="#ppt_x"/>
                                          </p:val>
                                        </p:tav>
                                        <p:tav tm="100000">
                                          <p:val>
                                            <p:strVal val="#ppt_x"/>
                                          </p:val>
                                        </p:tav>
                                      </p:tavLst>
                                    </p:anim>
                                    <p:anim calcmode="lin" valueType="num">
                                      <p:cBhvr additive="base">
                                        <p:cTn id="28"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076"/>
                                        </p:tgtEl>
                                        <p:attrNameLst>
                                          <p:attrName>style.visibility</p:attrName>
                                        </p:attrNameLst>
                                      </p:cBhvr>
                                      <p:to>
                                        <p:strVal val="visible"/>
                                      </p:to>
                                    </p:set>
                                    <p:anim calcmode="lin" valueType="num">
                                      <p:cBhvr additive="base">
                                        <p:cTn id="33" dur="500" fill="hold"/>
                                        <p:tgtEl>
                                          <p:spTgt spid="3076"/>
                                        </p:tgtEl>
                                        <p:attrNameLst>
                                          <p:attrName>ppt_x</p:attrName>
                                        </p:attrNameLst>
                                      </p:cBhvr>
                                      <p:tavLst>
                                        <p:tav tm="0">
                                          <p:val>
                                            <p:strVal val="#ppt_x"/>
                                          </p:val>
                                        </p:tav>
                                        <p:tav tm="100000">
                                          <p:val>
                                            <p:strVal val="#ppt_x"/>
                                          </p:val>
                                        </p:tav>
                                      </p:tavLst>
                                    </p:anim>
                                    <p:anim calcmode="lin" valueType="num">
                                      <p:cBhvr additive="base">
                                        <p:cTn id="3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087"/>
                                        </p:tgtEl>
                                        <p:attrNameLst>
                                          <p:attrName>style.visibility</p:attrName>
                                        </p:attrNameLst>
                                      </p:cBhvr>
                                      <p:to>
                                        <p:strVal val="visible"/>
                                      </p:to>
                                    </p:set>
                                    <p:anim calcmode="lin" valueType="num">
                                      <p:cBhvr additive="base">
                                        <p:cTn id="39" dur="500" fill="hold"/>
                                        <p:tgtEl>
                                          <p:spTgt spid="3087"/>
                                        </p:tgtEl>
                                        <p:attrNameLst>
                                          <p:attrName>ppt_x</p:attrName>
                                        </p:attrNameLst>
                                      </p:cBhvr>
                                      <p:tavLst>
                                        <p:tav tm="0">
                                          <p:val>
                                            <p:strVal val="#ppt_x"/>
                                          </p:val>
                                        </p:tav>
                                        <p:tav tm="100000">
                                          <p:val>
                                            <p:strVal val="#ppt_x"/>
                                          </p:val>
                                        </p:tav>
                                      </p:tavLst>
                                    </p:anim>
                                    <p:anim calcmode="lin" valueType="num">
                                      <p:cBhvr additive="base">
                                        <p:cTn id="40" dur="500" fill="hold"/>
                                        <p:tgtEl>
                                          <p:spTgt spid="308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86"/>
                                        </p:tgtEl>
                                        <p:attrNameLst>
                                          <p:attrName>style.visibility</p:attrName>
                                        </p:attrNameLst>
                                      </p:cBhvr>
                                      <p:to>
                                        <p:strVal val="visible"/>
                                      </p:to>
                                    </p:set>
                                    <p:anim calcmode="lin" valueType="num">
                                      <p:cBhvr additive="base">
                                        <p:cTn id="43" dur="500" fill="hold"/>
                                        <p:tgtEl>
                                          <p:spTgt spid="3086"/>
                                        </p:tgtEl>
                                        <p:attrNameLst>
                                          <p:attrName>ppt_x</p:attrName>
                                        </p:attrNameLst>
                                      </p:cBhvr>
                                      <p:tavLst>
                                        <p:tav tm="0">
                                          <p:val>
                                            <p:strVal val="#ppt_x"/>
                                          </p:val>
                                        </p:tav>
                                        <p:tav tm="100000">
                                          <p:val>
                                            <p:strVal val="#ppt_x"/>
                                          </p:val>
                                        </p:tav>
                                      </p:tavLst>
                                    </p:anim>
                                    <p:anim calcmode="lin" valueType="num">
                                      <p:cBhvr additive="base">
                                        <p:cTn id="44" dur="500" fill="hold"/>
                                        <p:tgtEl>
                                          <p:spTgt spid="308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085"/>
                                        </p:tgtEl>
                                        <p:attrNameLst>
                                          <p:attrName>style.visibility</p:attrName>
                                        </p:attrNameLst>
                                      </p:cBhvr>
                                      <p:to>
                                        <p:strVal val="visible"/>
                                      </p:to>
                                    </p:set>
                                    <p:anim calcmode="lin" valueType="num">
                                      <p:cBhvr additive="base">
                                        <p:cTn id="49" dur="500" fill="hold"/>
                                        <p:tgtEl>
                                          <p:spTgt spid="3085"/>
                                        </p:tgtEl>
                                        <p:attrNameLst>
                                          <p:attrName>ppt_x</p:attrName>
                                        </p:attrNameLst>
                                      </p:cBhvr>
                                      <p:tavLst>
                                        <p:tav tm="0">
                                          <p:val>
                                            <p:strVal val="#ppt_x"/>
                                          </p:val>
                                        </p:tav>
                                        <p:tav tm="100000">
                                          <p:val>
                                            <p:strVal val="#ppt_x"/>
                                          </p:val>
                                        </p:tav>
                                      </p:tavLst>
                                    </p:anim>
                                    <p:anim calcmode="lin" valueType="num">
                                      <p:cBhvr additive="base">
                                        <p:cTn id="50" dur="500" fill="hold"/>
                                        <p:tgtEl>
                                          <p:spTgt spid="308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anim calcmode="lin" valueType="num">
                                      <p:cBhvr additive="base">
                                        <p:cTn id="53" dur="500" fill="hold"/>
                                        <p:tgtEl>
                                          <p:spTgt spid="3080"/>
                                        </p:tgtEl>
                                        <p:attrNameLst>
                                          <p:attrName>ppt_x</p:attrName>
                                        </p:attrNameLst>
                                      </p:cBhvr>
                                      <p:tavLst>
                                        <p:tav tm="0">
                                          <p:val>
                                            <p:strVal val="#ppt_x"/>
                                          </p:val>
                                        </p:tav>
                                        <p:tav tm="100000">
                                          <p:val>
                                            <p:strVal val="#ppt_x"/>
                                          </p:val>
                                        </p:tav>
                                      </p:tavLst>
                                    </p:anim>
                                    <p:anim calcmode="lin" valueType="num">
                                      <p:cBhvr additive="base">
                                        <p:cTn id="54"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84"/>
                                        </p:tgtEl>
                                        <p:attrNameLst>
                                          <p:attrName>style.visibility</p:attrName>
                                        </p:attrNameLst>
                                      </p:cBhvr>
                                      <p:to>
                                        <p:strVal val="visible"/>
                                      </p:to>
                                    </p:set>
                                    <p:anim calcmode="lin" valueType="num">
                                      <p:cBhvr additive="base">
                                        <p:cTn id="59" dur="500" fill="hold"/>
                                        <p:tgtEl>
                                          <p:spTgt spid="3084"/>
                                        </p:tgtEl>
                                        <p:attrNameLst>
                                          <p:attrName>ppt_x</p:attrName>
                                        </p:attrNameLst>
                                      </p:cBhvr>
                                      <p:tavLst>
                                        <p:tav tm="0">
                                          <p:val>
                                            <p:strVal val="#ppt_x"/>
                                          </p:val>
                                        </p:tav>
                                        <p:tav tm="100000">
                                          <p:val>
                                            <p:strVal val="#ppt_x"/>
                                          </p:val>
                                        </p:tav>
                                      </p:tavLst>
                                    </p:anim>
                                    <p:anim calcmode="lin" valueType="num">
                                      <p:cBhvr additive="base">
                                        <p:cTn id="60" dur="500" fill="hold"/>
                                        <p:tgtEl>
                                          <p:spTgt spid="308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083"/>
                                        </p:tgtEl>
                                        <p:attrNameLst>
                                          <p:attrName>style.visibility</p:attrName>
                                        </p:attrNameLst>
                                      </p:cBhvr>
                                      <p:to>
                                        <p:strVal val="visible"/>
                                      </p:to>
                                    </p:set>
                                    <p:anim calcmode="lin" valueType="num">
                                      <p:cBhvr additive="base">
                                        <p:cTn id="63" dur="500" fill="hold"/>
                                        <p:tgtEl>
                                          <p:spTgt spid="3083"/>
                                        </p:tgtEl>
                                        <p:attrNameLst>
                                          <p:attrName>ppt_x</p:attrName>
                                        </p:attrNameLst>
                                      </p:cBhvr>
                                      <p:tavLst>
                                        <p:tav tm="0">
                                          <p:val>
                                            <p:strVal val="#ppt_x"/>
                                          </p:val>
                                        </p:tav>
                                        <p:tav tm="100000">
                                          <p:val>
                                            <p:strVal val="#ppt_x"/>
                                          </p:val>
                                        </p:tav>
                                      </p:tavLst>
                                    </p:anim>
                                    <p:anim calcmode="lin" valueType="num">
                                      <p:cBhvr additive="base">
                                        <p:cTn id="64" dur="500" fill="hold"/>
                                        <p:tgtEl>
                                          <p:spTgt spid="3083"/>
                                        </p:tgtEl>
                                        <p:attrNameLst>
                                          <p:attrName>ppt_y</p:attrName>
                                        </p:attrNameLst>
                                      </p:cBhvr>
                                      <p:tavLst>
                                        <p:tav tm="0">
                                          <p:val>
                                            <p:strVal val="1+#ppt_h/2"/>
                                          </p:val>
                                        </p:tav>
                                        <p:tav tm="100000">
                                          <p:val>
                                            <p:strVal val="#ppt_y"/>
                                          </p:val>
                                        </p:tav>
                                      </p:tavLst>
                                    </p:anim>
                                  </p:childTnLst>
                                </p:cTn>
                              </p:par>
                              <p:par>
                                <p:cTn id="65" presetID="4" presetClass="entr" presetSubtype="16" fill="hold" grpId="0" nodeType="withEffect">
                                  <p:stCondLst>
                                    <p:cond delay="0"/>
                                  </p:stCondLst>
                                  <p:childTnLst>
                                    <p:set>
                                      <p:cBhvr>
                                        <p:cTn id="66" dur="1" fill="hold">
                                          <p:stCondLst>
                                            <p:cond delay="0"/>
                                          </p:stCondLst>
                                        </p:cTn>
                                        <p:tgtEl>
                                          <p:spTgt spid="3082"/>
                                        </p:tgtEl>
                                        <p:attrNameLst>
                                          <p:attrName>style.visibility</p:attrName>
                                        </p:attrNameLst>
                                      </p:cBhvr>
                                      <p:to>
                                        <p:strVal val="visible"/>
                                      </p:to>
                                    </p:set>
                                    <p:animEffect transition="in" filter="box(in)">
                                      <p:cBhvr>
                                        <p:cTn id="67" dur="500"/>
                                        <p:tgtEl>
                                          <p:spTgt spid="3082"/>
                                        </p:tgtEl>
                                      </p:cBhvr>
                                    </p:animEffect>
                                  </p:childTnLst>
                                </p:cTn>
                              </p:par>
                              <p:par>
                                <p:cTn id="68" presetID="35" presetClass="emph" presetSubtype="0" repeatCount="indefinite" fill="hold" grpId="1" nodeType="withEffect">
                                  <p:stCondLst>
                                    <p:cond delay="0"/>
                                  </p:stCondLst>
                                  <p:childTnLst>
                                    <p:anim calcmode="discrete" valueType="str">
                                      <p:cBhvr>
                                        <p:cTn id="69" dur="1000" fill="hold"/>
                                        <p:tgtEl>
                                          <p:spTgt spid="3082"/>
                                        </p:tgtEl>
                                        <p:attrNameLst>
                                          <p:attrName>style.visibility</p:attrName>
                                        </p:attrNameLst>
                                      </p:cBhvr>
                                      <p:tavLst>
                                        <p:tav tm="0">
                                          <p:val>
                                            <p:strVal val="hidden"/>
                                          </p:val>
                                        </p:tav>
                                        <p:tav tm="50000">
                                          <p:val>
                                            <p:strVal val="visible"/>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par>
                                <p:cTn id="74" presetID="35" presetClass="emph" presetSubtype="0" repeatCount="indefinite" fill="hold" grpId="1" nodeType="withEffect">
                                  <p:stCondLst>
                                    <p:cond delay="0"/>
                                  </p:stCondLst>
                                  <p:childTnLst>
                                    <p:anim calcmode="discrete" valueType="str">
                                      <p:cBhvr>
                                        <p:cTn id="75" dur="1000" fill="hold"/>
                                        <p:tgtEl>
                                          <p:spTgt spid="18"/>
                                        </p:tgtEl>
                                        <p:attrNameLst>
                                          <p:attrName>style.visibility</p:attrName>
                                        </p:attrNameLst>
                                      </p:cBhvr>
                                      <p:tavLst>
                                        <p:tav tm="0">
                                          <p:val>
                                            <p:strVal val="hidden"/>
                                          </p:val>
                                        </p:tav>
                                        <p:tav tm="50000">
                                          <p:val>
                                            <p:strVal val="visible"/>
                                          </p:val>
                                        </p:tav>
                                      </p:tavLst>
                                    </p:anim>
                                  </p:childTnLst>
                                </p:cTn>
                              </p:par>
                              <p:par>
                                <p:cTn id="76" presetID="2" presetClass="entr" presetSubtype="4"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ppt_x"/>
                                          </p:val>
                                        </p:tav>
                                        <p:tav tm="100000">
                                          <p:val>
                                            <p:strVal val="#ppt_x"/>
                                          </p:val>
                                        </p:tav>
                                      </p:tavLst>
                                    </p:anim>
                                    <p:anim calcmode="lin" valueType="num">
                                      <p:cBhvr additive="base">
                                        <p:cTn id="79" dur="500" fill="hold"/>
                                        <p:tgtEl>
                                          <p:spTgt spid="20"/>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p:bldP spid="3082" grpId="0"/>
      <p:bldP spid="3082" grpId="1"/>
      <p:bldP spid="3085" grpId="0"/>
      <p:bldP spid="3087" grpId="0"/>
      <p:bldP spid="3088" grpId="0"/>
      <p:bldP spid="18" grpId="0"/>
      <p:bldP spid="18"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ZoneTexte 3"/>
          <p:cNvSpPr txBox="1">
            <a:spLocks noChangeArrowheads="1"/>
          </p:cNvSpPr>
          <p:nvPr/>
        </p:nvSpPr>
        <p:spPr bwMode="auto">
          <a:xfrm>
            <a:off x="1930400" y="947738"/>
            <a:ext cx="9636125" cy="738187"/>
          </a:xfrm>
          <a:prstGeom prst="rect">
            <a:avLst/>
          </a:prstGeom>
          <a:noFill/>
          <a:ln w="9525">
            <a:noFill/>
            <a:miter lim="800000"/>
            <a:headEnd/>
            <a:tailEnd/>
          </a:ln>
        </p:spPr>
        <p:txBody>
          <a:bodyPr wrap="none">
            <a:spAutoFit/>
          </a:bodyPr>
          <a:lstStyle/>
          <a:p>
            <a:r>
              <a:rPr lang="fr-FR" b="1"/>
              <a:t>Résoudre  l’équation du mouvement</a:t>
            </a:r>
            <a:r>
              <a:rPr lang="fr-FR"/>
              <a:t> </a:t>
            </a:r>
          </a:p>
        </p:txBody>
      </p:sp>
      <p:graphicFrame>
        <p:nvGraphicFramePr>
          <p:cNvPr id="5122" name="Object 4"/>
          <p:cNvGraphicFramePr>
            <a:graphicFrameLocks noChangeAspect="1"/>
          </p:cNvGraphicFramePr>
          <p:nvPr/>
        </p:nvGraphicFramePr>
        <p:xfrm>
          <a:off x="4787900" y="2162175"/>
          <a:ext cx="3959225" cy="1428750"/>
        </p:xfrm>
        <a:graphic>
          <a:graphicData uri="http://schemas.openxmlformats.org/presentationml/2006/ole">
            <p:oleObj spid="_x0000_s5122" name="Équation" r:id="rId3" imgW="965160" imgH="393480" progId="Equation.3">
              <p:embed/>
            </p:oleObj>
          </a:graphicData>
        </a:graphic>
      </p:graphicFrame>
      <p:sp>
        <p:nvSpPr>
          <p:cNvPr id="5124" name="ZoneTexte 9"/>
          <p:cNvSpPr txBox="1">
            <a:spLocks noChangeArrowheads="1"/>
          </p:cNvSpPr>
          <p:nvPr/>
        </p:nvSpPr>
        <p:spPr bwMode="auto">
          <a:xfrm>
            <a:off x="430213" y="4591050"/>
            <a:ext cx="4781550" cy="738188"/>
          </a:xfrm>
          <a:prstGeom prst="rect">
            <a:avLst/>
          </a:prstGeom>
          <a:noFill/>
          <a:ln w="9525">
            <a:noFill/>
            <a:miter lim="800000"/>
            <a:headEnd/>
            <a:tailEnd/>
          </a:ln>
        </p:spPr>
        <p:txBody>
          <a:bodyPr wrap="none">
            <a:spAutoFit/>
          </a:bodyPr>
          <a:lstStyle/>
          <a:p>
            <a:r>
              <a:rPr lang="fr-FR"/>
              <a:t>Solution complète=</a:t>
            </a:r>
          </a:p>
        </p:txBody>
      </p:sp>
      <p:sp>
        <p:nvSpPr>
          <p:cNvPr id="5125" name="Rectangle 10"/>
          <p:cNvSpPr>
            <a:spLocks noChangeArrowheads="1"/>
          </p:cNvSpPr>
          <p:nvPr/>
        </p:nvSpPr>
        <p:spPr bwMode="auto">
          <a:xfrm>
            <a:off x="5145088" y="3948113"/>
            <a:ext cx="4197350" cy="2032000"/>
          </a:xfrm>
          <a:prstGeom prst="rect">
            <a:avLst/>
          </a:prstGeom>
          <a:noFill/>
          <a:ln w="9525">
            <a:noFill/>
            <a:miter lim="800000"/>
            <a:headEnd/>
            <a:tailEnd/>
          </a:ln>
        </p:spPr>
        <p:txBody>
          <a:bodyPr wrap="none">
            <a:spAutoFit/>
          </a:bodyPr>
          <a:lstStyle/>
          <a:p>
            <a:r>
              <a:rPr lang="fr-FR"/>
              <a:t>solution de</a:t>
            </a:r>
          </a:p>
          <a:p>
            <a:r>
              <a:rPr lang="fr-FR"/>
              <a:t>l’équation sans </a:t>
            </a:r>
          </a:p>
          <a:p>
            <a:r>
              <a:rPr lang="fr-FR"/>
              <a:t>second membre </a:t>
            </a:r>
          </a:p>
        </p:txBody>
      </p:sp>
      <p:sp>
        <p:nvSpPr>
          <p:cNvPr id="5126" name="ZoneTexte 11"/>
          <p:cNvSpPr txBox="1">
            <a:spLocks noChangeArrowheads="1"/>
          </p:cNvSpPr>
          <p:nvPr/>
        </p:nvSpPr>
        <p:spPr bwMode="auto">
          <a:xfrm>
            <a:off x="9217025" y="4376738"/>
            <a:ext cx="677863" cy="1108075"/>
          </a:xfrm>
          <a:prstGeom prst="rect">
            <a:avLst/>
          </a:prstGeom>
          <a:noFill/>
          <a:ln w="9525">
            <a:noFill/>
            <a:miter lim="800000"/>
            <a:headEnd/>
            <a:tailEnd/>
          </a:ln>
        </p:spPr>
        <p:txBody>
          <a:bodyPr wrap="none">
            <a:spAutoFit/>
          </a:bodyPr>
          <a:lstStyle/>
          <a:p>
            <a:r>
              <a:rPr lang="fr-FR" sz="6600" b="1">
                <a:solidFill>
                  <a:srgbClr val="FF0000"/>
                </a:solidFill>
              </a:rPr>
              <a:t>+</a:t>
            </a:r>
          </a:p>
        </p:txBody>
      </p:sp>
      <p:sp>
        <p:nvSpPr>
          <p:cNvPr id="5127" name="ZoneTexte 12"/>
          <p:cNvSpPr txBox="1">
            <a:spLocks noChangeArrowheads="1"/>
          </p:cNvSpPr>
          <p:nvPr/>
        </p:nvSpPr>
        <p:spPr bwMode="auto">
          <a:xfrm>
            <a:off x="9859963" y="4162425"/>
            <a:ext cx="2820987" cy="1384300"/>
          </a:xfrm>
          <a:prstGeom prst="rect">
            <a:avLst/>
          </a:prstGeom>
          <a:noFill/>
          <a:ln w="9525">
            <a:noFill/>
            <a:miter lim="800000"/>
            <a:headEnd/>
            <a:tailEnd/>
          </a:ln>
        </p:spPr>
        <p:txBody>
          <a:bodyPr wrap="none">
            <a:spAutoFit/>
          </a:bodyPr>
          <a:lstStyle/>
          <a:p>
            <a:r>
              <a:rPr lang="fr-FR"/>
              <a:t>Solution </a:t>
            </a:r>
          </a:p>
          <a:p>
            <a:r>
              <a:rPr lang="fr-FR"/>
              <a:t>particulière</a:t>
            </a:r>
          </a:p>
        </p:txBody>
      </p:sp>
      <p:pic>
        <p:nvPicPr>
          <p:cNvPr id="4104" name="Picture 8"/>
          <p:cNvPicPr>
            <a:picLocks noChangeAspect="1"/>
          </p:cNvPicPr>
          <p:nvPr/>
        </p:nvPicPr>
        <p:blipFill>
          <a:blip r:embed="rId4" cstate="print"/>
          <a:srcRect/>
          <a:stretch>
            <a:fillRect/>
          </a:stretch>
        </p:blipFill>
        <p:spPr bwMode="auto">
          <a:xfrm>
            <a:off x="5216525" y="6305550"/>
            <a:ext cx="2671763" cy="2514600"/>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1000" fill="hold"/>
                                        <p:tgtEl>
                                          <p:spTgt spid="410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216150" y="7305675"/>
            <a:ext cx="10001250" cy="207168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solidFill>
                <a:srgbClr val="000000"/>
              </a:solidFill>
            </a:endParaRPr>
          </a:p>
        </p:txBody>
      </p:sp>
      <p:graphicFrame>
        <p:nvGraphicFramePr>
          <p:cNvPr id="6146" name="Object 2"/>
          <p:cNvGraphicFramePr>
            <a:graphicFrameLocks noChangeAspect="1"/>
          </p:cNvGraphicFramePr>
          <p:nvPr/>
        </p:nvGraphicFramePr>
        <p:xfrm>
          <a:off x="4787900" y="1590675"/>
          <a:ext cx="3541713" cy="1428750"/>
        </p:xfrm>
        <a:graphic>
          <a:graphicData uri="http://schemas.openxmlformats.org/presentationml/2006/ole">
            <p:oleObj spid="_x0000_s6146" name="Équation" r:id="rId3" imgW="863280" imgH="393480" progId="Equation.3">
              <p:embed/>
            </p:oleObj>
          </a:graphicData>
        </a:graphic>
      </p:graphicFrame>
      <p:graphicFrame>
        <p:nvGraphicFramePr>
          <p:cNvPr id="6147" name="Object 3"/>
          <p:cNvGraphicFramePr>
            <a:graphicFrameLocks noChangeAspect="1"/>
          </p:cNvGraphicFramePr>
          <p:nvPr/>
        </p:nvGraphicFramePr>
        <p:xfrm>
          <a:off x="4930775" y="3519488"/>
          <a:ext cx="3333750" cy="1428750"/>
        </p:xfrm>
        <a:graphic>
          <a:graphicData uri="http://schemas.openxmlformats.org/presentationml/2006/ole">
            <p:oleObj spid="_x0000_s6147" name="Équation" r:id="rId4" imgW="812520" imgH="393480" progId="Equation.3">
              <p:embed/>
            </p:oleObj>
          </a:graphicData>
        </a:graphic>
      </p:graphicFrame>
      <p:sp>
        <p:nvSpPr>
          <p:cNvPr id="6151" name="Rectangle 5"/>
          <p:cNvSpPr>
            <a:spLocks noChangeArrowheads="1"/>
          </p:cNvSpPr>
          <p:nvPr/>
        </p:nvSpPr>
        <p:spPr bwMode="auto">
          <a:xfrm>
            <a:off x="1144588" y="590550"/>
            <a:ext cx="10929937" cy="738188"/>
          </a:xfrm>
          <a:prstGeom prst="rect">
            <a:avLst/>
          </a:prstGeom>
          <a:noFill/>
          <a:ln w="9525">
            <a:noFill/>
            <a:miter lim="800000"/>
            <a:headEnd/>
            <a:tailEnd/>
          </a:ln>
        </p:spPr>
        <p:txBody>
          <a:bodyPr>
            <a:spAutoFit/>
          </a:bodyPr>
          <a:lstStyle/>
          <a:p>
            <a:pPr algn="just"/>
            <a:r>
              <a:rPr lang="fr-FR" u="sng">
                <a:solidFill>
                  <a:srgbClr val="00B050"/>
                </a:solidFill>
              </a:rPr>
              <a:t>Solution de l’équation sans second membre </a:t>
            </a:r>
          </a:p>
        </p:txBody>
      </p:sp>
      <p:graphicFrame>
        <p:nvGraphicFramePr>
          <p:cNvPr id="6148" name="Object 4"/>
          <p:cNvGraphicFramePr>
            <a:graphicFrameLocks noChangeAspect="1"/>
          </p:cNvGraphicFramePr>
          <p:nvPr/>
        </p:nvGraphicFramePr>
        <p:xfrm>
          <a:off x="4359275" y="5376863"/>
          <a:ext cx="4740275" cy="1428750"/>
        </p:xfrm>
        <a:graphic>
          <a:graphicData uri="http://schemas.openxmlformats.org/presentationml/2006/ole">
            <p:oleObj spid="_x0000_s6148" name="Équation" r:id="rId5" imgW="1155600" imgH="393480" progId="Equation.3">
              <p:embed/>
            </p:oleObj>
          </a:graphicData>
        </a:graphic>
      </p:graphicFrame>
      <p:graphicFrame>
        <p:nvGraphicFramePr>
          <p:cNvPr id="6149" name="Object 5"/>
          <p:cNvGraphicFramePr>
            <a:graphicFrameLocks noChangeAspect="1"/>
          </p:cNvGraphicFramePr>
          <p:nvPr/>
        </p:nvGraphicFramePr>
        <p:xfrm>
          <a:off x="2359025" y="7448550"/>
          <a:ext cx="9220200" cy="1566863"/>
        </p:xfrm>
        <a:graphic>
          <a:graphicData uri="http://schemas.openxmlformats.org/presentationml/2006/ole">
            <p:oleObj spid="_x0000_s6149" name="Équation" r:id="rId6" imgW="2247840" imgH="431640" progId="Equation.3">
              <p:embed/>
            </p:oleObj>
          </a:graphicData>
        </a:graphic>
      </p:graphicFrame>
      <p:sp>
        <p:nvSpPr>
          <p:cNvPr id="6152" name="ZoneTexte 9"/>
          <p:cNvSpPr txBox="1">
            <a:spLocks noChangeArrowheads="1"/>
          </p:cNvSpPr>
          <p:nvPr/>
        </p:nvSpPr>
        <p:spPr bwMode="auto">
          <a:xfrm>
            <a:off x="287338" y="2947988"/>
            <a:ext cx="5573712" cy="738187"/>
          </a:xfrm>
          <a:prstGeom prst="rect">
            <a:avLst/>
          </a:prstGeom>
          <a:noFill/>
          <a:ln w="9525">
            <a:noFill/>
            <a:miter lim="800000"/>
            <a:headEnd/>
            <a:tailEnd/>
          </a:ln>
        </p:spPr>
        <p:txBody>
          <a:bodyPr wrap="none">
            <a:spAutoFit/>
          </a:bodyPr>
          <a:lstStyle/>
          <a:p>
            <a:r>
              <a:rPr lang="fr-FR" b="1">
                <a:solidFill>
                  <a:srgbClr val="FF0000"/>
                </a:solidFill>
              </a:rPr>
              <a:t>Séparer les variables</a:t>
            </a:r>
          </a:p>
        </p:txBody>
      </p:sp>
      <p:sp>
        <p:nvSpPr>
          <p:cNvPr id="6153" name="ZoneTexte 10"/>
          <p:cNvSpPr txBox="1">
            <a:spLocks noChangeArrowheads="1"/>
          </p:cNvSpPr>
          <p:nvPr/>
        </p:nvSpPr>
        <p:spPr bwMode="auto">
          <a:xfrm>
            <a:off x="1216025" y="5091113"/>
            <a:ext cx="2190750" cy="738187"/>
          </a:xfrm>
          <a:prstGeom prst="rect">
            <a:avLst/>
          </a:prstGeom>
          <a:noFill/>
          <a:ln w="9525">
            <a:noFill/>
            <a:miter lim="800000"/>
            <a:headEnd/>
            <a:tailEnd/>
          </a:ln>
        </p:spPr>
        <p:txBody>
          <a:bodyPr wrap="none">
            <a:spAutoFit/>
          </a:bodyPr>
          <a:lstStyle/>
          <a:p>
            <a:r>
              <a:rPr lang="fr-FR" b="1">
                <a:solidFill>
                  <a:srgbClr val="FF0000"/>
                </a:solidFill>
              </a:rPr>
              <a:t>Intégrer</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3" cstate="print"/>
          <a:srcRect/>
          <a:stretch>
            <a:fillRect/>
          </a:stretch>
        </p:blipFill>
        <p:spPr bwMode="auto">
          <a:xfrm>
            <a:off x="1787525" y="304800"/>
            <a:ext cx="9796463" cy="8329613"/>
          </a:xfrm>
          <a:prstGeom prst="rect">
            <a:avLst/>
          </a:prstGeom>
          <a:noFill/>
          <a:ln w="25400">
            <a:noFill/>
            <a:miter lim="800000"/>
            <a:headEnd/>
            <a:tailEnd/>
          </a:ln>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3"/>
          <p:cNvSpPr>
            <a:spLocks noChangeArrowheads="1"/>
          </p:cNvSpPr>
          <p:nvPr/>
        </p:nvSpPr>
        <p:spPr bwMode="auto">
          <a:xfrm>
            <a:off x="1144588" y="590550"/>
            <a:ext cx="5000625" cy="738188"/>
          </a:xfrm>
          <a:prstGeom prst="rect">
            <a:avLst/>
          </a:prstGeom>
          <a:noFill/>
          <a:ln w="9525">
            <a:noFill/>
            <a:miter lim="800000"/>
            <a:headEnd/>
            <a:tailEnd/>
          </a:ln>
        </p:spPr>
        <p:txBody>
          <a:bodyPr>
            <a:spAutoFit/>
          </a:bodyPr>
          <a:lstStyle/>
          <a:p>
            <a:pPr algn="just"/>
            <a:r>
              <a:rPr lang="fr-FR" u="sng">
                <a:solidFill>
                  <a:srgbClr val="00B050"/>
                </a:solidFill>
              </a:rPr>
              <a:t>Solution particulière</a:t>
            </a:r>
          </a:p>
        </p:txBody>
      </p:sp>
      <p:graphicFrame>
        <p:nvGraphicFramePr>
          <p:cNvPr id="7170" name="Object 2"/>
          <p:cNvGraphicFramePr>
            <a:graphicFrameLocks noChangeAspect="1"/>
          </p:cNvGraphicFramePr>
          <p:nvPr/>
        </p:nvGraphicFramePr>
        <p:xfrm>
          <a:off x="5145088" y="1519238"/>
          <a:ext cx="2343150" cy="1428750"/>
        </p:xfrm>
        <a:graphic>
          <a:graphicData uri="http://schemas.openxmlformats.org/presentationml/2006/ole">
            <p:oleObj spid="_x0000_s7170" name="Équation" r:id="rId3" imgW="571320" imgH="393480" progId="Equation.3">
              <p:embed/>
            </p:oleObj>
          </a:graphicData>
        </a:graphic>
      </p:graphicFrame>
      <p:graphicFrame>
        <p:nvGraphicFramePr>
          <p:cNvPr id="7171" name="Object 3"/>
          <p:cNvGraphicFramePr>
            <a:graphicFrameLocks noChangeAspect="1"/>
          </p:cNvGraphicFramePr>
          <p:nvPr/>
        </p:nvGraphicFramePr>
        <p:xfrm>
          <a:off x="6573838" y="590550"/>
          <a:ext cx="5260975" cy="828675"/>
        </p:xfrm>
        <a:graphic>
          <a:graphicData uri="http://schemas.openxmlformats.org/presentationml/2006/ole">
            <p:oleObj spid="_x0000_s7171" name="Équation" r:id="rId4" imgW="1282680" imgH="228600" progId="Equation.3">
              <p:embed/>
            </p:oleObj>
          </a:graphicData>
        </a:graphic>
      </p:graphicFrame>
      <p:sp>
        <p:nvSpPr>
          <p:cNvPr id="7175" name="ZoneTexte 7"/>
          <p:cNvSpPr txBox="1">
            <a:spLocks noChangeArrowheads="1"/>
          </p:cNvSpPr>
          <p:nvPr/>
        </p:nvSpPr>
        <p:spPr bwMode="auto">
          <a:xfrm>
            <a:off x="1287463" y="3162300"/>
            <a:ext cx="7461250" cy="738188"/>
          </a:xfrm>
          <a:prstGeom prst="rect">
            <a:avLst/>
          </a:prstGeom>
          <a:noFill/>
          <a:ln w="9525">
            <a:noFill/>
            <a:miter lim="800000"/>
            <a:headEnd/>
            <a:tailEnd/>
          </a:ln>
        </p:spPr>
        <p:txBody>
          <a:bodyPr wrap="none">
            <a:spAutoFit/>
          </a:bodyPr>
          <a:lstStyle/>
          <a:p>
            <a:r>
              <a:rPr lang="fr-FR" u="sng">
                <a:solidFill>
                  <a:srgbClr val="00B050"/>
                </a:solidFill>
              </a:rPr>
              <a:t>La solution complète est donc:</a:t>
            </a:r>
          </a:p>
        </p:txBody>
      </p:sp>
      <p:graphicFrame>
        <p:nvGraphicFramePr>
          <p:cNvPr id="7172" name="Object 4"/>
          <p:cNvGraphicFramePr>
            <a:graphicFrameLocks noChangeAspect="1"/>
          </p:cNvGraphicFramePr>
          <p:nvPr/>
        </p:nvGraphicFramePr>
        <p:xfrm>
          <a:off x="2930525" y="4162425"/>
          <a:ext cx="6616700" cy="1566863"/>
        </p:xfrm>
        <a:graphic>
          <a:graphicData uri="http://schemas.openxmlformats.org/presentationml/2006/ole">
            <p:oleObj spid="_x0000_s7172" name="Équation" r:id="rId5" imgW="1612800" imgH="431640" progId="Equation.3">
              <p:embed/>
            </p:oleObj>
          </a:graphicData>
        </a:graphic>
      </p:graphicFrame>
      <p:sp>
        <p:nvSpPr>
          <p:cNvPr id="7176" name="ZoneTexte 9"/>
          <p:cNvSpPr txBox="1">
            <a:spLocks noChangeArrowheads="1"/>
          </p:cNvSpPr>
          <p:nvPr/>
        </p:nvSpPr>
        <p:spPr bwMode="auto">
          <a:xfrm>
            <a:off x="1501775" y="6591300"/>
            <a:ext cx="5716588" cy="738188"/>
          </a:xfrm>
          <a:prstGeom prst="rect">
            <a:avLst/>
          </a:prstGeom>
          <a:noFill/>
          <a:ln w="9525">
            <a:noFill/>
            <a:miter lim="800000"/>
            <a:headEnd/>
            <a:tailEnd/>
          </a:ln>
        </p:spPr>
        <p:txBody>
          <a:bodyPr wrap="none">
            <a:spAutoFit/>
          </a:bodyPr>
          <a:lstStyle/>
          <a:p>
            <a:r>
              <a:rPr lang="fr-FR"/>
              <a:t>Il reste à déterminer  </a:t>
            </a:r>
            <a:r>
              <a:rPr lang="fr-FR">
                <a:latin typeface="Symbol" pitchFamily="18" charset="2"/>
              </a:rPr>
              <a:t>l</a:t>
            </a:r>
            <a:r>
              <a:rPr lang="fr-FR"/>
              <a:t> </a:t>
            </a:r>
          </a:p>
        </p:txBody>
      </p:sp>
      <p:sp>
        <p:nvSpPr>
          <p:cNvPr id="7177" name="ZoneTexte 10"/>
          <p:cNvSpPr txBox="1">
            <a:spLocks noChangeArrowheads="1"/>
          </p:cNvSpPr>
          <p:nvPr/>
        </p:nvSpPr>
        <p:spPr bwMode="auto">
          <a:xfrm>
            <a:off x="358775" y="7734300"/>
            <a:ext cx="7434263" cy="1384300"/>
          </a:xfrm>
          <a:prstGeom prst="rect">
            <a:avLst/>
          </a:prstGeom>
          <a:noFill/>
          <a:ln w="9525">
            <a:noFill/>
            <a:miter lim="800000"/>
            <a:headEnd/>
            <a:tailEnd/>
          </a:ln>
        </p:spPr>
        <p:txBody>
          <a:bodyPr wrap="none">
            <a:spAutoFit/>
          </a:bodyPr>
          <a:lstStyle/>
          <a:p>
            <a:r>
              <a:rPr lang="fr-FR"/>
              <a:t>Condition initiale du problème:</a:t>
            </a:r>
          </a:p>
          <a:p>
            <a:r>
              <a:rPr lang="fr-FR"/>
              <a:t>À t=0, la vitesse v=0</a:t>
            </a:r>
          </a:p>
        </p:txBody>
      </p:sp>
      <p:graphicFrame>
        <p:nvGraphicFramePr>
          <p:cNvPr id="7173" name="Object 5"/>
          <p:cNvGraphicFramePr>
            <a:graphicFrameLocks noChangeAspect="1"/>
          </p:cNvGraphicFramePr>
          <p:nvPr/>
        </p:nvGraphicFramePr>
        <p:xfrm>
          <a:off x="8859838" y="7519988"/>
          <a:ext cx="2605087" cy="1428750"/>
        </p:xfrm>
        <a:graphic>
          <a:graphicData uri="http://schemas.openxmlformats.org/presentationml/2006/ole">
            <p:oleObj spid="_x0000_s7173" name="Équation" r:id="rId6" imgW="634680" imgH="393480" progId="Equation.3">
              <p:embed/>
            </p:oleObj>
          </a:graphicData>
        </a:graphic>
      </p:graphicFrame>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325438" y="1233488"/>
          <a:ext cx="12087225" cy="1658937"/>
        </p:xfrm>
        <a:graphic>
          <a:graphicData uri="http://schemas.openxmlformats.org/presentationml/2006/ole">
            <p:oleObj spid="_x0000_s8194" name="Équation" r:id="rId3" imgW="2946240" imgH="457200" progId="Equation.3">
              <p:embed/>
            </p:oleObj>
          </a:graphicData>
        </a:graphic>
      </p:graphicFrame>
      <p:sp>
        <p:nvSpPr>
          <p:cNvPr id="8196" name="ZoneTexte 4"/>
          <p:cNvSpPr txBox="1">
            <a:spLocks noChangeArrowheads="1"/>
          </p:cNvSpPr>
          <p:nvPr/>
        </p:nvSpPr>
        <p:spPr bwMode="auto">
          <a:xfrm>
            <a:off x="1501775" y="4090988"/>
            <a:ext cx="8597900" cy="1384300"/>
          </a:xfrm>
          <a:prstGeom prst="rect">
            <a:avLst/>
          </a:prstGeom>
          <a:noFill/>
          <a:ln w="9525">
            <a:noFill/>
            <a:miter lim="800000"/>
            <a:headEnd/>
            <a:tailEnd/>
          </a:ln>
        </p:spPr>
        <p:txBody>
          <a:bodyPr wrap="none">
            <a:spAutoFit/>
          </a:bodyPr>
          <a:lstStyle/>
          <a:p>
            <a:r>
              <a:rPr lang="fr-FR"/>
              <a:t>On voit que quand t devient grand, </a:t>
            </a:r>
          </a:p>
          <a:p>
            <a:endParaRPr lang="fr-FR"/>
          </a:p>
        </p:txBody>
      </p:sp>
      <p:graphicFrame>
        <p:nvGraphicFramePr>
          <p:cNvPr id="8195" name="Object 3"/>
          <p:cNvGraphicFramePr>
            <a:graphicFrameLocks noChangeAspect="1"/>
          </p:cNvGraphicFramePr>
          <p:nvPr/>
        </p:nvGraphicFramePr>
        <p:xfrm>
          <a:off x="5145088" y="4948238"/>
          <a:ext cx="2552700" cy="828675"/>
        </p:xfrm>
        <a:graphic>
          <a:graphicData uri="http://schemas.openxmlformats.org/presentationml/2006/ole">
            <p:oleObj spid="_x0000_s8195" name="Équation" r:id="rId4" imgW="622080" imgH="228600" progId="Equation.3">
              <p:embed/>
            </p:oleObj>
          </a:graphicData>
        </a:graphic>
      </p:graphicFrame>
      <p:sp>
        <p:nvSpPr>
          <p:cNvPr id="8197" name="ZoneTexte 6"/>
          <p:cNvSpPr txBox="1">
            <a:spLocks noChangeArrowheads="1"/>
          </p:cNvSpPr>
          <p:nvPr/>
        </p:nvSpPr>
        <p:spPr bwMode="auto">
          <a:xfrm>
            <a:off x="3859213" y="6662738"/>
            <a:ext cx="4767262" cy="738187"/>
          </a:xfrm>
          <a:prstGeom prst="rect">
            <a:avLst/>
          </a:prstGeom>
          <a:noFill/>
          <a:ln w="9525">
            <a:noFill/>
            <a:miter lim="800000"/>
            <a:headEnd/>
            <a:tailEnd/>
          </a:ln>
        </p:spPr>
        <p:txBody>
          <a:bodyPr wrap="none">
            <a:spAutoFit/>
          </a:bodyPr>
          <a:lstStyle/>
          <a:p>
            <a:r>
              <a:rPr lang="fr-FR"/>
              <a:t>Régime permanent</a:t>
            </a:r>
          </a:p>
        </p:txBody>
      </p:sp>
      <p:sp>
        <p:nvSpPr>
          <p:cNvPr id="8198" name="ZoneTexte 7"/>
          <p:cNvSpPr txBox="1">
            <a:spLocks noChangeArrowheads="1"/>
          </p:cNvSpPr>
          <p:nvPr/>
        </p:nvSpPr>
        <p:spPr bwMode="auto">
          <a:xfrm>
            <a:off x="2001838" y="8020050"/>
            <a:ext cx="9228137" cy="1384300"/>
          </a:xfrm>
          <a:prstGeom prst="rect">
            <a:avLst/>
          </a:prstGeom>
          <a:noFill/>
          <a:ln w="9525">
            <a:noFill/>
            <a:miter lim="800000"/>
            <a:headEnd/>
            <a:tailEnd/>
          </a:ln>
        </p:spPr>
        <p:txBody>
          <a:bodyPr wrap="none">
            <a:spAutoFit/>
          </a:bodyPr>
          <a:lstStyle/>
          <a:p>
            <a:r>
              <a:rPr lang="fr-FR">
                <a:solidFill>
                  <a:srgbClr val="FF0000"/>
                </a:solidFill>
              </a:rPr>
              <a:t>Equilibre entre la force de Coulomb et</a:t>
            </a:r>
          </a:p>
          <a:p>
            <a:r>
              <a:rPr lang="fr-FR">
                <a:solidFill>
                  <a:srgbClr val="FF0000"/>
                </a:solidFill>
              </a:rPr>
              <a:t> la force de frottement</a:t>
            </a:r>
          </a:p>
        </p:txBody>
      </p:sp>
      <p:sp>
        <p:nvSpPr>
          <p:cNvPr id="8199" name="Flèche vers le bas 8"/>
          <p:cNvSpPr>
            <a:spLocks noChangeArrowheads="1"/>
          </p:cNvSpPr>
          <p:nvPr/>
        </p:nvSpPr>
        <p:spPr bwMode="auto">
          <a:xfrm>
            <a:off x="5645150" y="3376613"/>
            <a:ext cx="500063" cy="714375"/>
          </a:xfrm>
          <a:prstGeom prst="downArrow">
            <a:avLst>
              <a:gd name="adj1" fmla="val 50000"/>
              <a:gd name="adj2" fmla="val 50000"/>
            </a:avLst>
          </a:prstGeom>
          <a:blipFill dpi="0" rotWithShape="0">
            <a:blip r:embed="rId5" cstate="print"/>
            <a:srcRect/>
            <a:tile tx="0" ty="0" sx="100000" sy="100000" flip="none" algn="tl"/>
          </a:blipFill>
          <a:ln w="25400" algn="ctr">
            <a:solidFill>
              <a:srgbClr val="000000"/>
            </a:solidFill>
            <a:round/>
            <a:headEnd/>
            <a:tailEnd/>
          </a:ln>
        </p:spPr>
        <p:txBody>
          <a:bodyPr/>
          <a:lstStyle/>
          <a:p>
            <a:endParaRPr lang="fr-FR"/>
          </a:p>
        </p:txBody>
      </p:sp>
      <p:sp>
        <p:nvSpPr>
          <p:cNvPr id="8200" name="Flèche vers le bas 9"/>
          <p:cNvSpPr>
            <a:spLocks noChangeArrowheads="1"/>
          </p:cNvSpPr>
          <p:nvPr/>
        </p:nvSpPr>
        <p:spPr bwMode="auto">
          <a:xfrm>
            <a:off x="6002338" y="5876925"/>
            <a:ext cx="571500" cy="714375"/>
          </a:xfrm>
          <a:prstGeom prst="downArrow">
            <a:avLst>
              <a:gd name="adj1" fmla="val 50000"/>
              <a:gd name="adj2" fmla="val 50000"/>
            </a:avLst>
          </a:prstGeom>
          <a:blipFill dpi="0" rotWithShape="0">
            <a:blip r:embed="rId5" cstate="print"/>
            <a:srcRect/>
            <a:tile tx="0" ty="0" sx="100000" sy="100000" flip="none" algn="tl"/>
          </a:blipFill>
          <a:ln w="25400" algn="ctr">
            <a:solidFill>
              <a:srgbClr val="000000"/>
            </a:solidFill>
            <a:round/>
            <a:headEnd/>
            <a:tailEnd/>
          </a:ln>
        </p:spPr>
        <p:txBody>
          <a:bodyPr/>
          <a:lstStyle/>
          <a:p>
            <a:endParaRPr lang="fr-FR"/>
          </a:p>
        </p:txBody>
      </p:sp>
      <p:sp>
        <p:nvSpPr>
          <p:cNvPr id="8201" name="Flèche vers le bas 10"/>
          <p:cNvSpPr>
            <a:spLocks noChangeArrowheads="1"/>
          </p:cNvSpPr>
          <p:nvPr/>
        </p:nvSpPr>
        <p:spPr bwMode="auto">
          <a:xfrm>
            <a:off x="6002338" y="7519988"/>
            <a:ext cx="500062" cy="642937"/>
          </a:xfrm>
          <a:prstGeom prst="downArrow">
            <a:avLst>
              <a:gd name="adj1" fmla="val 50000"/>
              <a:gd name="adj2" fmla="val 50000"/>
            </a:avLst>
          </a:prstGeom>
          <a:blipFill dpi="0" rotWithShape="0">
            <a:blip r:embed="rId5" cstate="print"/>
            <a:srcRect/>
            <a:tile tx="0" ty="0" sx="100000" sy="100000" flip="none" algn="tl"/>
          </a:blipFill>
          <a:ln w="25400" algn="ctr">
            <a:solidFill>
              <a:srgbClr val="000000"/>
            </a:solidFill>
            <a:round/>
            <a:headEnd/>
            <a:tailEnd/>
          </a:ln>
        </p:spPr>
        <p:txBody>
          <a:bodyPr/>
          <a:lstStyle/>
          <a:p>
            <a:endParaRPr lang="fr-F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4"/>
          <p:cNvSpPr>
            <a:spLocks noChangeArrowheads="1"/>
          </p:cNvSpPr>
          <p:nvPr/>
        </p:nvSpPr>
        <p:spPr bwMode="auto">
          <a:xfrm>
            <a:off x="669752" y="6965032"/>
            <a:ext cx="11501437" cy="1200329"/>
          </a:xfrm>
          <a:prstGeom prst="rect">
            <a:avLst/>
          </a:prstGeom>
          <a:noFill/>
          <a:ln w="9525">
            <a:noFill/>
            <a:miter lim="800000"/>
            <a:headEnd/>
            <a:tailEnd/>
          </a:ln>
        </p:spPr>
        <p:txBody>
          <a:bodyPr>
            <a:spAutoFit/>
          </a:bodyPr>
          <a:lstStyle/>
          <a:p>
            <a:pPr indent="127000" algn="l" eaLnBrk="0" hangingPunct="0"/>
            <a:r>
              <a:rPr lang="en-US" sz="2400" dirty="0">
                <a:latin typeface="Gill Sans"/>
                <a:cs typeface="Arial" charset="0"/>
              </a:rPr>
              <a:t>μ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appelée</a:t>
            </a:r>
            <a:r>
              <a:rPr lang="en-US" sz="2400" dirty="0">
                <a:latin typeface="Gill Sans"/>
                <a:cs typeface="Arial" charset="0"/>
              </a:rPr>
              <a:t> </a:t>
            </a:r>
            <a:r>
              <a:rPr lang="en-US" sz="2400" b="1" i="1" dirty="0" err="1">
                <a:solidFill>
                  <a:srgbClr val="FF0000"/>
                </a:solidFill>
                <a:latin typeface="Gill Sans"/>
                <a:cs typeface="Arial" charset="0"/>
              </a:rPr>
              <a:t>mobilité</a:t>
            </a:r>
            <a:r>
              <a:rPr lang="en-US" sz="2400" b="1" dirty="0">
                <a:solidFill>
                  <a:srgbClr val="FF0000"/>
                </a:solidFill>
                <a:latin typeface="Gill Sans"/>
                <a:cs typeface="Arial" charset="0"/>
              </a:rPr>
              <a:t>  </a:t>
            </a:r>
            <a:r>
              <a:rPr lang="en-US" sz="2400" dirty="0">
                <a:latin typeface="Gill Sans"/>
                <a:cs typeface="Arial" charset="0"/>
              </a:rPr>
              <a:t>de la charge. Un </a:t>
            </a:r>
            <a:r>
              <a:rPr lang="en-US" sz="2400" dirty="0" err="1">
                <a:latin typeface="Gill Sans"/>
                <a:cs typeface="Arial" charset="0"/>
              </a:rPr>
              <a:t>porteur</a:t>
            </a:r>
            <a:r>
              <a:rPr lang="en-US" sz="2400" dirty="0">
                <a:latin typeface="Gill Sans"/>
                <a:cs typeface="Arial" charset="0"/>
              </a:rPr>
              <a:t> de charge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donc</a:t>
            </a:r>
            <a:r>
              <a:rPr lang="en-US" sz="2400" dirty="0">
                <a:latin typeface="Gill Sans"/>
                <a:cs typeface="Arial" charset="0"/>
              </a:rPr>
              <a:t> </a:t>
            </a:r>
            <a:r>
              <a:rPr lang="en-US" sz="2400" dirty="0" err="1">
                <a:latin typeface="Gill Sans"/>
                <a:cs typeface="Arial" charset="0"/>
              </a:rPr>
              <a:t>d'autant</a:t>
            </a:r>
            <a:r>
              <a:rPr lang="en-US" sz="2400" dirty="0">
                <a:latin typeface="Gill Sans"/>
                <a:cs typeface="Arial" charset="0"/>
              </a:rPr>
              <a:t> plus mobile </a:t>
            </a:r>
            <a:r>
              <a:rPr lang="en-US" sz="2400" dirty="0" err="1">
                <a:latin typeface="Gill Sans"/>
                <a:cs typeface="Arial" charset="0"/>
              </a:rPr>
              <a:t>dans</a:t>
            </a:r>
            <a:r>
              <a:rPr lang="en-US" sz="2400" dirty="0">
                <a:latin typeface="Gill Sans"/>
                <a:cs typeface="Arial" charset="0"/>
              </a:rPr>
              <a:t> un </a:t>
            </a:r>
            <a:r>
              <a:rPr lang="en-US" sz="2400" dirty="0" err="1">
                <a:latin typeface="Gill Sans"/>
                <a:cs typeface="Arial" charset="0"/>
              </a:rPr>
              <a:t>matériau</a:t>
            </a:r>
            <a:r>
              <a:rPr lang="en-US" sz="2400" dirty="0">
                <a:latin typeface="Gill Sans"/>
                <a:cs typeface="Arial" charset="0"/>
              </a:rPr>
              <a:t> </a:t>
            </a:r>
            <a:r>
              <a:rPr lang="en-US" sz="2400" dirty="0" err="1">
                <a:latin typeface="Gill Sans"/>
                <a:cs typeface="Arial" charset="0"/>
              </a:rPr>
              <a:t>que</a:t>
            </a:r>
            <a:r>
              <a:rPr lang="en-US" sz="2400" dirty="0">
                <a:latin typeface="Gill Sans"/>
                <a:cs typeface="Arial" charset="0"/>
              </a:rPr>
              <a:t> </a:t>
            </a:r>
            <a:r>
              <a:rPr lang="en-US" sz="2400" dirty="0" err="1">
                <a:latin typeface="Gill Sans"/>
                <a:cs typeface="Arial" charset="0"/>
              </a:rPr>
              <a:t>sa</a:t>
            </a:r>
            <a:r>
              <a:rPr lang="en-US" sz="2400" dirty="0">
                <a:latin typeface="Gill Sans"/>
                <a:cs typeface="Arial" charset="0"/>
              </a:rPr>
              <a:t> masse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faible</a:t>
            </a:r>
            <a:r>
              <a:rPr lang="en-US" sz="2400" dirty="0">
                <a:latin typeface="Gill Sans"/>
                <a:cs typeface="Arial" charset="0"/>
              </a:rPr>
              <a:t>, </a:t>
            </a:r>
            <a:r>
              <a:rPr lang="en-US" sz="2400" dirty="0" err="1">
                <a:latin typeface="Gill Sans"/>
                <a:cs typeface="Arial" charset="0"/>
              </a:rPr>
              <a:t>que</a:t>
            </a:r>
            <a:r>
              <a:rPr lang="en-US" sz="2400" dirty="0">
                <a:latin typeface="Gill Sans"/>
                <a:cs typeface="Arial" charset="0"/>
              </a:rPr>
              <a:t> </a:t>
            </a:r>
            <a:r>
              <a:rPr lang="en-US" sz="2400" dirty="0" err="1">
                <a:latin typeface="Gill Sans"/>
                <a:cs typeface="Arial" charset="0"/>
              </a:rPr>
              <a:t>sa</a:t>
            </a:r>
            <a:r>
              <a:rPr lang="en-US" sz="2400" dirty="0">
                <a:latin typeface="Gill Sans"/>
                <a:cs typeface="Arial" charset="0"/>
              </a:rPr>
              <a:t> charge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grande</a:t>
            </a:r>
            <a:r>
              <a:rPr lang="en-US" sz="2400" dirty="0">
                <a:latin typeface="Gill Sans"/>
                <a:cs typeface="Arial" charset="0"/>
              </a:rPr>
              <a:t>, et </a:t>
            </a:r>
            <a:r>
              <a:rPr lang="en-US" sz="2400" dirty="0" err="1">
                <a:latin typeface="Gill Sans"/>
                <a:cs typeface="Arial" charset="0"/>
              </a:rPr>
              <a:t>que</a:t>
            </a:r>
            <a:r>
              <a:rPr lang="en-US" sz="2400" dirty="0">
                <a:latin typeface="Gill Sans"/>
                <a:cs typeface="Arial" charset="0"/>
              </a:rPr>
              <a:t> la </a:t>
            </a:r>
            <a:r>
              <a:rPr lang="en-US" sz="2400" dirty="0" err="1">
                <a:latin typeface="Gill Sans"/>
                <a:cs typeface="Arial" charset="0"/>
              </a:rPr>
              <a:t>durée</a:t>
            </a:r>
            <a:r>
              <a:rPr lang="en-US" sz="2400" dirty="0">
                <a:latin typeface="Gill Sans"/>
                <a:cs typeface="Arial" charset="0"/>
              </a:rPr>
              <a:t> qui </a:t>
            </a:r>
            <a:r>
              <a:rPr lang="en-US" sz="2400" dirty="0" err="1">
                <a:latin typeface="Gill Sans"/>
                <a:cs typeface="Arial" charset="0"/>
              </a:rPr>
              <a:t>s'écoule</a:t>
            </a:r>
            <a:r>
              <a:rPr lang="en-US" sz="2400" dirty="0">
                <a:latin typeface="Gill Sans"/>
                <a:cs typeface="Arial" charset="0"/>
              </a:rPr>
              <a:t> entre </a:t>
            </a:r>
            <a:r>
              <a:rPr lang="en-US" sz="2400" dirty="0" err="1">
                <a:latin typeface="Gill Sans"/>
                <a:cs typeface="Arial" charset="0"/>
              </a:rPr>
              <a:t>deux</a:t>
            </a:r>
            <a:r>
              <a:rPr lang="en-US" sz="2400" dirty="0">
                <a:latin typeface="Gill Sans"/>
                <a:cs typeface="Arial" charset="0"/>
              </a:rPr>
              <a:t> collisions </a:t>
            </a:r>
            <a:r>
              <a:rPr lang="en-US" sz="2400" dirty="0" err="1">
                <a:latin typeface="Gill Sans"/>
                <a:cs typeface="Arial" charset="0"/>
              </a:rPr>
              <a:t>est</a:t>
            </a:r>
            <a:r>
              <a:rPr lang="en-US" sz="2400" dirty="0">
                <a:latin typeface="Gill Sans"/>
                <a:cs typeface="Arial" charset="0"/>
              </a:rPr>
              <a:t> </a:t>
            </a:r>
            <a:r>
              <a:rPr lang="en-US" sz="2400" dirty="0" err="1">
                <a:latin typeface="Gill Sans"/>
                <a:cs typeface="Arial" charset="0"/>
              </a:rPr>
              <a:t>importante</a:t>
            </a:r>
            <a:r>
              <a:rPr lang="en-US" sz="2400" dirty="0">
                <a:latin typeface="Gill Sans"/>
                <a:cs typeface="Arial" charset="0"/>
              </a:rPr>
              <a:t>.</a:t>
            </a:r>
          </a:p>
        </p:txBody>
      </p:sp>
      <p:sp>
        <p:nvSpPr>
          <p:cNvPr id="9222" name="Rectangle 5"/>
          <p:cNvSpPr>
            <a:spLocks noChangeArrowheads="1"/>
          </p:cNvSpPr>
          <p:nvPr/>
        </p:nvSpPr>
        <p:spPr bwMode="auto">
          <a:xfrm>
            <a:off x="930275" y="447675"/>
            <a:ext cx="5572125" cy="769938"/>
          </a:xfrm>
          <a:prstGeom prst="rect">
            <a:avLst/>
          </a:prstGeom>
          <a:noFill/>
          <a:ln w="9525">
            <a:noFill/>
            <a:miter lim="800000"/>
            <a:headEnd/>
            <a:tailEnd/>
          </a:ln>
        </p:spPr>
        <p:txBody>
          <a:bodyPr wrap="none">
            <a:spAutoFit/>
          </a:bodyPr>
          <a:lstStyle/>
          <a:p>
            <a:pPr indent="127000" algn="l" eaLnBrk="0" hangingPunct="0"/>
            <a:r>
              <a:rPr lang="en-US" sz="4400" b="1" u="sng">
                <a:solidFill>
                  <a:srgbClr val="FF0000"/>
                </a:solidFill>
                <a:latin typeface="Garamond" pitchFamily="18" charset="0"/>
                <a:cs typeface="Arial" charset="0"/>
              </a:rPr>
              <a:t>En régime permanent</a:t>
            </a:r>
            <a:endParaRPr lang="en-US" sz="4400" b="1">
              <a:solidFill>
                <a:srgbClr val="FF0000"/>
              </a:solidFill>
              <a:latin typeface="Garamond" pitchFamily="18" charset="0"/>
              <a:cs typeface="Arial" charset="0"/>
            </a:endParaRPr>
          </a:p>
        </p:txBody>
      </p:sp>
      <p:graphicFrame>
        <p:nvGraphicFramePr>
          <p:cNvPr id="9218" name="Object 5"/>
          <p:cNvGraphicFramePr>
            <a:graphicFrameLocks noChangeAspect="1"/>
          </p:cNvGraphicFramePr>
          <p:nvPr/>
        </p:nvGraphicFramePr>
        <p:xfrm>
          <a:off x="6931025" y="304800"/>
          <a:ext cx="3503613" cy="928688"/>
        </p:xfrm>
        <a:graphic>
          <a:graphicData uri="http://schemas.openxmlformats.org/presentationml/2006/ole">
            <p:oleObj spid="_x0000_s9218" name="Équation" r:id="rId3" imgW="736560" imgH="266400" progId="Equation.3">
              <p:embed/>
            </p:oleObj>
          </a:graphicData>
        </a:graphic>
      </p:graphicFrame>
      <p:graphicFrame>
        <p:nvGraphicFramePr>
          <p:cNvPr id="9219" name="Object 6"/>
          <p:cNvGraphicFramePr>
            <a:graphicFrameLocks noChangeAspect="1"/>
          </p:cNvGraphicFramePr>
          <p:nvPr/>
        </p:nvGraphicFramePr>
        <p:xfrm>
          <a:off x="2787650" y="1304925"/>
          <a:ext cx="5715000" cy="1054100"/>
        </p:xfrm>
        <a:graphic>
          <a:graphicData uri="http://schemas.openxmlformats.org/presentationml/2006/ole">
            <p:oleObj spid="_x0000_s9219" name="Équation" r:id="rId4" imgW="761760" imgH="241200" progId="Equation.3">
              <p:embed/>
            </p:oleObj>
          </a:graphicData>
        </a:graphic>
      </p:graphicFrame>
      <p:graphicFrame>
        <p:nvGraphicFramePr>
          <p:cNvPr id="9220" name="Object 7"/>
          <p:cNvGraphicFramePr>
            <a:graphicFrameLocks noChangeAspect="1"/>
          </p:cNvGraphicFramePr>
          <p:nvPr/>
        </p:nvGraphicFramePr>
        <p:xfrm>
          <a:off x="2573338" y="2519363"/>
          <a:ext cx="6667500" cy="3551237"/>
        </p:xfrm>
        <a:graphic>
          <a:graphicData uri="http://schemas.openxmlformats.org/presentationml/2006/ole">
            <p:oleObj spid="_x0000_s9220" name="Équation" r:id="rId5" imgW="888840" imgH="812520" progId="Equation.3">
              <p:embed/>
            </p:oleObj>
          </a:graphicData>
        </a:graphic>
      </p:graphicFrame>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4"/>
          <p:cNvSpPr>
            <a:spLocks/>
          </p:cNvSpPr>
          <p:nvPr/>
        </p:nvSpPr>
        <p:spPr bwMode="auto">
          <a:xfrm>
            <a:off x="337792" y="519390"/>
            <a:ext cx="1877117"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4- </a:t>
            </a:r>
            <a:r>
              <a:rPr lang="en-US" sz="2400" b="1" u="sng" dirty="0" err="1">
                <a:solidFill>
                  <a:srgbClr val="2B4714"/>
                </a:solidFill>
                <a:ea typeface="Gill Sans" charset="0"/>
                <a:cs typeface="Gill Sans" charset="0"/>
              </a:rPr>
              <a:t>Loi</a:t>
            </a:r>
            <a:r>
              <a:rPr lang="en-US" sz="2400" b="1" u="sng" dirty="0">
                <a:solidFill>
                  <a:srgbClr val="2B4714"/>
                </a:solidFill>
                <a:ea typeface="Gill Sans" charset="0"/>
                <a:cs typeface="Gill Sans" charset="0"/>
              </a:rPr>
              <a:t> </a:t>
            </a:r>
            <a:r>
              <a:rPr lang="en-US" sz="2400" b="1" u="sng" dirty="0" err="1">
                <a:solidFill>
                  <a:srgbClr val="2B4714"/>
                </a:solidFill>
                <a:ea typeface="Gill Sans" charset="0"/>
                <a:cs typeface="Gill Sans" charset="0"/>
              </a:rPr>
              <a:t>d’Ohm</a:t>
            </a:r>
            <a:endParaRPr lang="en-US" sz="2400" b="1" u="sng" dirty="0">
              <a:solidFill>
                <a:srgbClr val="2B4714"/>
              </a:solidFill>
              <a:ea typeface="Gill Sans" charset="0"/>
              <a:cs typeface="Gill Sans" charset="0"/>
            </a:endParaRPr>
          </a:p>
        </p:txBody>
      </p:sp>
      <p:sp>
        <p:nvSpPr>
          <p:cNvPr id="104451" name="ZoneTexte 4"/>
          <p:cNvSpPr txBox="1">
            <a:spLocks noChangeArrowheads="1"/>
          </p:cNvSpPr>
          <p:nvPr/>
        </p:nvSpPr>
        <p:spPr bwMode="auto">
          <a:xfrm>
            <a:off x="1287463" y="1590675"/>
            <a:ext cx="4348162" cy="738188"/>
          </a:xfrm>
          <a:prstGeom prst="rect">
            <a:avLst/>
          </a:prstGeom>
          <a:noFill/>
          <a:ln w="9525">
            <a:noFill/>
            <a:miter lim="800000"/>
            <a:headEnd/>
            <a:tailEnd/>
          </a:ln>
        </p:spPr>
        <p:txBody>
          <a:bodyPr wrap="none">
            <a:spAutoFit/>
          </a:bodyPr>
          <a:lstStyle/>
          <a:p>
            <a:r>
              <a:rPr lang="fr-FR" u="sng"/>
              <a:t>Loi d’Ohm locale</a:t>
            </a:r>
            <a:r>
              <a:rPr lang="fr-FR"/>
              <a:t>:</a:t>
            </a:r>
          </a:p>
        </p:txBody>
      </p:sp>
      <p:sp>
        <p:nvSpPr>
          <p:cNvPr id="104452" name="ZoneTexte 5"/>
          <p:cNvSpPr txBox="1">
            <a:spLocks noChangeArrowheads="1"/>
          </p:cNvSpPr>
          <p:nvPr/>
        </p:nvSpPr>
        <p:spPr bwMode="auto">
          <a:xfrm>
            <a:off x="885776" y="3436640"/>
            <a:ext cx="10644187" cy="193899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just"/>
            <a:r>
              <a:rPr lang="fr-FR" sz="4000" dirty="0">
                <a:latin typeface="Gill Sans"/>
              </a:rPr>
              <a:t>Au niveau microscopique, la loi d’Ohm se traduit par le fait que la mobilité </a:t>
            </a:r>
            <a:r>
              <a:rPr lang="en-US" sz="4000" dirty="0">
                <a:latin typeface="Gill Sans"/>
                <a:cs typeface="Arial" charset="0"/>
              </a:rPr>
              <a:t>μ </a:t>
            </a:r>
            <a:r>
              <a:rPr lang="en-US" sz="4000" dirty="0" err="1">
                <a:latin typeface="Gill Sans"/>
                <a:cs typeface="Arial" charset="0"/>
              </a:rPr>
              <a:t>est</a:t>
            </a:r>
            <a:r>
              <a:rPr lang="en-US" sz="4000" dirty="0">
                <a:latin typeface="Gill Sans"/>
                <a:cs typeface="Arial" charset="0"/>
              </a:rPr>
              <a:t> </a:t>
            </a:r>
            <a:r>
              <a:rPr lang="en-US" sz="4000" dirty="0" err="1">
                <a:latin typeface="Gill Sans"/>
                <a:cs typeface="Arial" charset="0"/>
              </a:rPr>
              <a:t>indépendante</a:t>
            </a:r>
            <a:r>
              <a:rPr lang="en-US" sz="4000" dirty="0">
                <a:latin typeface="Gill Sans"/>
                <a:cs typeface="Arial" charset="0"/>
              </a:rPr>
              <a:t> du champ </a:t>
            </a:r>
            <a:r>
              <a:rPr lang="en-US" sz="4000" dirty="0" err="1">
                <a:latin typeface="Gill Sans"/>
                <a:cs typeface="Arial" charset="0"/>
              </a:rPr>
              <a:t>électrique</a:t>
            </a:r>
            <a:r>
              <a:rPr lang="en-US" sz="4000" dirty="0">
                <a:latin typeface="Gill Sans"/>
                <a:cs typeface="Arial" charset="0"/>
              </a:rPr>
              <a:t> E.</a:t>
            </a:r>
            <a:endParaRPr lang="fr-FR" sz="4000" dirty="0">
              <a:latin typeface="Gill Sans"/>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ZoneTexte 3"/>
          <p:cNvSpPr txBox="1">
            <a:spLocks noChangeArrowheads="1"/>
          </p:cNvSpPr>
          <p:nvPr/>
        </p:nvSpPr>
        <p:spPr bwMode="auto">
          <a:xfrm>
            <a:off x="501650" y="733425"/>
            <a:ext cx="12044363" cy="1384300"/>
          </a:xfrm>
          <a:prstGeom prst="rect">
            <a:avLst/>
          </a:prstGeom>
          <a:noFill/>
          <a:ln w="9525">
            <a:noFill/>
            <a:miter lim="800000"/>
            <a:headEnd/>
            <a:tailEnd/>
          </a:ln>
        </p:spPr>
        <p:txBody>
          <a:bodyPr wrap="none">
            <a:spAutoFit/>
          </a:bodyPr>
          <a:lstStyle/>
          <a:p>
            <a:pPr algn="just"/>
            <a:r>
              <a:rPr lang="fr-FR" u="sng"/>
              <a:t>Retrouver la loi d’Ohm macroscopique en régime </a:t>
            </a:r>
          </a:p>
          <a:p>
            <a:pPr algn="just"/>
            <a:r>
              <a:rPr lang="fr-FR" u="sng"/>
              <a:t>permanent</a:t>
            </a:r>
            <a:r>
              <a:rPr lang="fr-FR"/>
              <a:t>:</a:t>
            </a:r>
          </a:p>
        </p:txBody>
      </p:sp>
      <p:sp>
        <p:nvSpPr>
          <p:cNvPr id="10245" name="Rectangle 4"/>
          <p:cNvSpPr>
            <a:spLocks noChangeArrowheads="1"/>
          </p:cNvSpPr>
          <p:nvPr/>
        </p:nvSpPr>
        <p:spPr bwMode="auto">
          <a:xfrm>
            <a:off x="430213" y="2376488"/>
            <a:ext cx="10072687" cy="2246769"/>
          </a:xfrm>
          <a:prstGeom prst="rect">
            <a:avLst/>
          </a:prstGeom>
          <a:noFill/>
          <a:ln w="9525">
            <a:noFill/>
            <a:miter lim="800000"/>
            <a:headEnd/>
            <a:tailEnd/>
          </a:ln>
        </p:spPr>
        <p:txBody>
          <a:bodyPr>
            <a:spAutoFit/>
          </a:bodyPr>
          <a:lstStyle/>
          <a:p>
            <a:pPr indent="127000" algn="just" eaLnBrk="0" hangingPunct="0"/>
            <a:r>
              <a:rPr lang="en-US" sz="2800" dirty="0">
                <a:latin typeface="Gill Sans"/>
                <a:cs typeface="Arial" charset="0"/>
              </a:rPr>
              <a:t>Par </a:t>
            </a:r>
            <a:r>
              <a:rPr lang="en-US" sz="2800" dirty="0" err="1">
                <a:latin typeface="Gill Sans"/>
                <a:cs typeface="Arial" charset="0"/>
              </a:rPr>
              <a:t>définition</a:t>
            </a:r>
            <a:r>
              <a:rPr lang="en-US" sz="2800" dirty="0">
                <a:latin typeface="Gill Sans"/>
                <a:cs typeface="Arial" charset="0"/>
              </a:rPr>
              <a:t>, le travail de la force de Coulomb </a:t>
            </a:r>
            <a:r>
              <a:rPr lang="en-US" sz="2800" dirty="0" err="1">
                <a:latin typeface="Gill Sans"/>
                <a:cs typeface="Arial" charset="0"/>
              </a:rPr>
              <a:t>vaut</a:t>
            </a:r>
            <a:endParaRPr lang="en-US" sz="2800" dirty="0">
              <a:latin typeface="Gill Sans"/>
              <a:cs typeface="Arial" charset="0"/>
            </a:endParaRPr>
          </a:p>
          <a:p>
            <a:pPr indent="127000" algn="just" eaLnBrk="0" hangingPunct="0"/>
            <a:r>
              <a:rPr lang="en-US" sz="2800" dirty="0">
                <a:latin typeface="Gill Sans"/>
                <a:cs typeface="Arial" charset="0"/>
              </a:rPr>
              <a:t>   </a:t>
            </a:r>
          </a:p>
          <a:p>
            <a:pPr indent="127000" algn="just" eaLnBrk="0" hangingPunct="0"/>
            <a:endParaRPr lang="en-US" sz="2800" dirty="0">
              <a:latin typeface="Gill Sans"/>
              <a:cs typeface="Arial" charset="0"/>
            </a:endParaRPr>
          </a:p>
          <a:p>
            <a:pPr indent="127000" algn="just" eaLnBrk="0" hangingPunct="0"/>
            <a:endParaRPr lang="en-US" sz="2800" dirty="0">
              <a:latin typeface="Gill Sans"/>
              <a:cs typeface="Arial" charset="0"/>
            </a:endParaRPr>
          </a:p>
          <a:p>
            <a:pPr indent="127000" algn="just" eaLnBrk="0" hangingPunct="0"/>
            <a:r>
              <a:rPr lang="en-US" sz="2800" dirty="0" err="1">
                <a:latin typeface="Gill Sans"/>
                <a:cs typeface="Arial" charset="0"/>
              </a:rPr>
              <a:t>Puisque</a:t>
            </a:r>
            <a:r>
              <a:rPr lang="en-US" sz="2800" dirty="0">
                <a:latin typeface="Gill Sans"/>
                <a:cs typeface="Arial" charset="0"/>
              </a:rPr>
              <a:t> V</a:t>
            </a:r>
            <a:r>
              <a:rPr lang="en-US" sz="2800" baseline="-30000" dirty="0">
                <a:latin typeface="Gill Sans"/>
                <a:cs typeface="Arial" charset="0"/>
              </a:rPr>
              <a:t>A</a:t>
            </a:r>
            <a:r>
              <a:rPr lang="en-US" sz="2800" dirty="0">
                <a:latin typeface="Gill Sans"/>
                <a:cs typeface="Arial" charset="0"/>
              </a:rPr>
              <a:t> &gt; V</a:t>
            </a:r>
            <a:r>
              <a:rPr lang="en-US" sz="2800" baseline="-30000" dirty="0">
                <a:latin typeface="Gill Sans"/>
                <a:cs typeface="Arial" charset="0"/>
              </a:rPr>
              <a:t>B</a:t>
            </a:r>
            <a:r>
              <a:rPr lang="en-US" sz="2800" dirty="0">
                <a:latin typeface="Gill Sans"/>
                <a:cs typeface="Arial" charset="0"/>
              </a:rPr>
              <a:t> , </a:t>
            </a:r>
            <a:r>
              <a:rPr lang="en-US" sz="2800" dirty="0" err="1">
                <a:latin typeface="Gill Sans"/>
                <a:cs typeface="Arial" charset="0"/>
              </a:rPr>
              <a:t>ce</a:t>
            </a:r>
            <a:r>
              <a:rPr lang="en-US" sz="2800" dirty="0">
                <a:latin typeface="Gill Sans"/>
                <a:cs typeface="Arial" charset="0"/>
              </a:rPr>
              <a:t> travail </a:t>
            </a:r>
            <a:r>
              <a:rPr lang="en-US" sz="2800" dirty="0" err="1">
                <a:latin typeface="Gill Sans"/>
                <a:cs typeface="Arial" charset="0"/>
              </a:rPr>
              <a:t>est</a:t>
            </a:r>
            <a:r>
              <a:rPr lang="en-US" sz="2800" dirty="0">
                <a:latin typeface="Gill Sans"/>
                <a:cs typeface="Arial" charset="0"/>
              </a:rPr>
              <a:t> </a:t>
            </a:r>
            <a:r>
              <a:rPr lang="en-US" sz="2800" dirty="0" err="1">
                <a:latin typeface="Gill Sans"/>
                <a:cs typeface="Arial" charset="0"/>
              </a:rPr>
              <a:t>positif</a:t>
            </a:r>
            <a:r>
              <a:rPr lang="en-US" sz="2800" dirty="0">
                <a:latin typeface="Gill Sans"/>
                <a:cs typeface="Arial" charset="0"/>
              </a:rPr>
              <a:t>, </a:t>
            </a:r>
            <a:r>
              <a:rPr lang="en-US" sz="2800" dirty="0" err="1">
                <a:latin typeface="Gill Sans"/>
                <a:cs typeface="Arial" charset="0"/>
              </a:rPr>
              <a:t>donc</a:t>
            </a:r>
            <a:r>
              <a:rPr lang="en-US" sz="2800" dirty="0">
                <a:latin typeface="Gill Sans"/>
                <a:cs typeface="Arial" charset="0"/>
              </a:rPr>
              <a:t> </a:t>
            </a:r>
            <a:r>
              <a:rPr lang="en-US" sz="2800" dirty="0" err="1">
                <a:latin typeface="Gill Sans"/>
                <a:cs typeface="Arial" charset="0"/>
              </a:rPr>
              <a:t>moteur</a:t>
            </a:r>
            <a:r>
              <a:rPr lang="en-US" sz="2800" dirty="0">
                <a:latin typeface="Gill Sans"/>
                <a:cs typeface="Arial" charset="0"/>
              </a:rPr>
              <a:t>.</a:t>
            </a:r>
          </a:p>
        </p:txBody>
      </p:sp>
      <p:graphicFrame>
        <p:nvGraphicFramePr>
          <p:cNvPr id="10242" name="Object 3"/>
          <p:cNvGraphicFramePr>
            <a:graphicFrameLocks noChangeAspect="1"/>
          </p:cNvGraphicFramePr>
          <p:nvPr/>
        </p:nvGraphicFramePr>
        <p:xfrm>
          <a:off x="3216275" y="2947988"/>
          <a:ext cx="5799138" cy="885825"/>
        </p:xfrm>
        <a:graphic>
          <a:graphicData uri="http://schemas.openxmlformats.org/presentationml/2006/ole">
            <p:oleObj spid="_x0000_s10242" name="Équation" r:id="rId3" imgW="1218960" imgH="253800" progId="Equation.3">
              <p:embed/>
            </p:oleObj>
          </a:graphicData>
        </a:graphic>
      </p:graphicFrame>
      <p:pic>
        <p:nvPicPr>
          <p:cNvPr id="10246" name="Picture 4"/>
          <p:cNvPicPr>
            <a:picLocks noChangeAspect="1"/>
          </p:cNvPicPr>
          <p:nvPr/>
        </p:nvPicPr>
        <p:blipFill>
          <a:blip r:embed="rId4" cstate="print"/>
          <a:srcRect/>
          <a:stretch>
            <a:fillRect/>
          </a:stretch>
        </p:blipFill>
        <p:spPr bwMode="auto">
          <a:xfrm>
            <a:off x="9747250" y="1590675"/>
            <a:ext cx="3257550" cy="6381750"/>
          </a:xfrm>
          <a:prstGeom prst="rect">
            <a:avLst/>
          </a:prstGeom>
          <a:noFill/>
          <a:ln w="25400">
            <a:noFill/>
            <a:miter lim="800000"/>
            <a:headEnd/>
            <a:tailEnd/>
          </a:ln>
        </p:spPr>
      </p:pic>
      <p:sp>
        <p:nvSpPr>
          <p:cNvPr id="10247" name="Rectangle 10"/>
          <p:cNvSpPr>
            <a:spLocks noChangeArrowheads="1"/>
          </p:cNvSpPr>
          <p:nvPr/>
        </p:nvSpPr>
        <p:spPr bwMode="auto">
          <a:xfrm>
            <a:off x="358775" y="5876925"/>
            <a:ext cx="9144000" cy="2554288"/>
          </a:xfrm>
          <a:prstGeom prst="rect">
            <a:avLst/>
          </a:prstGeom>
          <a:noFill/>
          <a:ln w="9525">
            <a:noFill/>
            <a:miter lim="800000"/>
            <a:headEnd/>
            <a:tailEnd/>
          </a:ln>
        </p:spPr>
        <p:txBody>
          <a:bodyPr>
            <a:spAutoFit/>
          </a:bodyPr>
          <a:lstStyle/>
          <a:p>
            <a:r>
              <a:rPr lang="en-US" sz="2800" dirty="0">
                <a:latin typeface="Gill Sans"/>
                <a:cs typeface="Arial" charset="0"/>
              </a:rPr>
              <a:t>Le travail entre A et B de la force de </a:t>
            </a:r>
            <a:r>
              <a:rPr lang="en-US" sz="2800" dirty="0" err="1">
                <a:latin typeface="Gill Sans"/>
                <a:cs typeface="Arial" charset="0"/>
              </a:rPr>
              <a:t>frottement</a:t>
            </a:r>
            <a:r>
              <a:rPr lang="en-US" sz="2800" dirty="0">
                <a:latin typeface="Garamond" pitchFamily="18" charset="0"/>
                <a:cs typeface="Arial" charset="0"/>
              </a:rPr>
              <a:t> </a:t>
            </a:r>
            <a:r>
              <a:rPr lang="en-US" sz="3200" dirty="0">
                <a:latin typeface="Garamond" pitchFamily="18" charset="0"/>
                <a:cs typeface="Arial" charset="0"/>
              </a:rPr>
              <a:t>   </a:t>
            </a:r>
          </a:p>
          <a:p>
            <a:endParaRPr lang="en-US" sz="3200" dirty="0">
              <a:latin typeface="Garamond" pitchFamily="18" charset="0"/>
              <a:cs typeface="Arial" charset="0"/>
            </a:endParaRPr>
          </a:p>
          <a:p>
            <a:endParaRPr lang="en-US" sz="3200" dirty="0">
              <a:latin typeface="Garamond" pitchFamily="18" charset="0"/>
              <a:cs typeface="Arial" charset="0"/>
            </a:endParaRPr>
          </a:p>
          <a:p>
            <a:endParaRPr lang="en-US" sz="3200" dirty="0">
              <a:latin typeface="Garamond" pitchFamily="18" charset="0"/>
              <a:cs typeface="Arial" charset="0"/>
            </a:endParaRPr>
          </a:p>
          <a:p>
            <a:r>
              <a:rPr lang="en-US" sz="2800" dirty="0" err="1">
                <a:latin typeface="Gill Sans"/>
                <a:cs typeface="Arial" charset="0"/>
              </a:rPr>
              <a:t>C’est</a:t>
            </a:r>
            <a:r>
              <a:rPr lang="en-US" sz="2800" dirty="0">
                <a:latin typeface="Gill Sans"/>
                <a:cs typeface="Arial" charset="0"/>
              </a:rPr>
              <a:t> un travail </a:t>
            </a:r>
            <a:r>
              <a:rPr lang="en-US" sz="2800" dirty="0" err="1">
                <a:latin typeface="Gill Sans"/>
                <a:cs typeface="Arial" charset="0"/>
              </a:rPr>
              <a:t>résistant</a:t>
            </a:r>
            <a:r>
              <a:rPr lang="en-US" sz="2800" dirty="0">
                <a:latin typeface="Gill Sans"/>
                <a:cs typeface="Arial" charset="0"/>
              </a:rPr>
              <a:t>, </a:t>
            </a:r>
            <a:r>
              <a:rPr lang="en-US" sz="2800" dirty="0" err="1">
                <a:latin typeface="Gill Sans"/>
                <a:cs typeface="Arial" charset="0"/>
              </a:rPr>
              <a:t>donc</a:t>
            </a:r>
            <a:r>
              <a:rPr lang="en-US" sz="2800" dirty="0">
                <a:latin typeface="Gill Sans"/>
                <a:cs typeface="Arial" charset="0"/>
              </a:rPr>
              <a:t> </a:t>
            </a:r>
            <a:r>
              <a:rPr lang="en-US" sz="2800" dirty="0" err="1">
                <a:latin typeface="Gill Sans"/>
                <a:cs typeface="Arial" charset="0"/>
              </a:rPr>
              <a:t>négatif</a:t>
            </a:r>
            <a:r>
              <a:rPr lang="en-US" sz="2800" dirty="0">
                <a:latin typeface="Gill Sans"/>
                <a:cs typeface="Arial" charset="0"/>
              </a:rPr>
              <a:t>.</a:t>
            </a:r>
            <a:endParaRPr lang="fr-FR" sz="2800" dirty="0">
              <a:latin typeface="Gill Sans"/>
            </a:endParaRPr>
          </a:p>
        </p:txBody>
      </p:sp>
      <p:graphicFrame>
        <p:nvGraphicFramePr>
          <p:cNvPr id="10243" name="Object 5"/>
          <p:cNvGraphicFramePr>
            <a:graphicFrameLocks noChangeAspect="1"/>
          </p:cNvGraphicFramePr>
          <p:nvPr/>
        </p:nvGraphicFramePr>
        <p:xfrm>
          <a:off x="1916113" y="6453188"/>
          <a:ext cx="5676900" cy="1635125"/>
        </p:xfrm>
        <a:graphic>
          <a:graphicData uri="http://schemas.openxmlformats.org/presentationml/2006/ole">
            <p:oleObj spid="_x0000_s10243" name="Équation" r:id="rId5" imgW="1193760" imgH="469800" progId="Equation.3">
              <p:embed/>
            </p:oleObj>
          </a:graphicData>
        </a:graphic>
      </p:graphicFrame>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002463" y="8162925"/>
            <a:ext cx="4714875" cy="1285875"/>
          </a:xfrm>
          <a:prstGeom prst="rect">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p:spPr>
        <p:txBody>
          <a:bodyPr/>
          <a:lstStyle/>
          <a:p>
            <a:pPr>
              <a:defRPr/>
            </a:pPr>
            <a:endParaRPr lang="fr-FR"/>
          </a:p>
        </p:txBody>
      </p:sp>
      <p:sp>
        <p:nvSpPr>
          <p:cNvPr id="11273" name="Rectangle 3"/>
          <p:cNvSpPr>
            <a:spLocks noChangeArrowheads="1"/>
          </p:cNvSpPr>
          <p:nvPr/>
        </p:nvSpPr>
        <p:spPr bwMode="auto">
          <a:xfrm>
            <a:off x="1001713" y="519113"/>
            <a:ext cx="11144250" cy="954107"/>
          </a:xfrm>
          <a:prstGeom prst="rect">
            <a:avLst/>
          </a:prstGeom>
          <a:noFill/>
          <a:ln w="9525">
            <a:noFill/>
            <a:miter lim="800000"/>
            <a:headEnd/>
            <a:tailEnd/>
          </a:ln>
        </p:spPr>
        <p:txBody>
          <a:bodyPr>
            <a:spAutoFit/>
          </a:bodyPr>
          <a:lstStyle/>
          <a:p>
            <a:pPr indent="127000" algn="just" eaLnBrk="0" hangingPunct="0"/>
            <a:r>
              <a:rPr lang="en-US" sz="2800" dirty="0">
                <a:latin typeface="Gill Sans"/>
                <a:cs typeface="Arial" charset="0"/>
              </a:rPr>
              <a:t>En régime permanent, </a:t>
            </a:r>
            <a:r>
              <a:rPr lang="en-US" sz="2800" dirty="0" err="1">
                <a:latin typeface="Gill Sans"/>
                <a:cs typeface="Arial" charset="0"/>
              </a:rPr>
              <a:t>ce</a:t>
            </a:r>
            <a:r>
              <a:rPr lang="en-US" sz="2800" dirty="0">
                <a:latin typeface="Gill Sans"/>
                <a:cs typeface="Arial" charset="0"/>
              </a:rPr>
              <a:t> travail </a:t>
            </a:r>
            <a:r>
              <a:rPr lang="en-US" sz="2800" dirty="0" err="1">
                <a:latin typeface="Gill Sans"/>
                <a:cs typeface="Arial" charset="0"/>
              </a:rPr>
              <a:t>est</a:t>
            </a:r>
            <a:r>
              <a:rPr lang="en-US" sz="2800" dirty="0">
                <a:latin typeface="Gill Sans"/>
                <a:cs typeface="Arial" charset="0"/>
              </a:rPr>
              <a:t> </a:t>
            </a:r>
            <a:r>
              <a:rPr lang="en-US" sz="2800" dirty="0" err="1" smtClean="0">
                <a:latin typeface="Gill Sans"/>
                <a:cs typeface="Arial" charset="0"/>
              </a:rPr>
              <a:t>proportionnel</a:t>
            </a:r>
            <a:r>
              <a:rPr lang="en-US" sz="2800" dirty="0" smtClean="0">
                <a:latin typeface="Gill Sans"/>
                <a:cs typeface="Arial" charset="0"/>
              </a:rPr>
              <a:t> </a:t>
            </a:r>
            <a:r>
              <a:rPr lang="en-US" sz="2800" dirty="0">
                <a:latin typeface="Gill Sans"/>
                <a:cs typeface="Arial" charset="0"/>
              </a:rPr>
              <a:t>à </a:t>
            </a:r>
            <a:r>
              <a:rPr lang="en-US" sz="2800" dirty="0" err="1" smtClean="0">
                <a:latin typeface="Gill Sans"/>
                <a:cs typeface="Arial" charset="0"/>
              </a:rPr>
              <a:t>l'intensité</a:t>
            </a:r>
            <a:r>
              <a:rPr lang="en-US" sz="2800" dirty="0" smtClean="0">
                <a:latin typeface="Gill Sans"/>
                <a:cs typeface="Arial" charset="0"/>
              </a:rPr>
              <a:t> </a:t>
            </a:r>
            <a:r>
              <a:rPr lang="en-US" sz="2800" dirty="0">
                <a:latin typeface="Gill Sans"/>
                <a:cs typeface="Arial" charset="0"/>
              </a:rPr>
              <a:t>du courant </a:t>
            </a:r>
            <a:r>
              <a:rPr lang="en-US" sz="2800" dirty="0" err="1">
                <a:latin typeface="Gill Sans"/>
                <a:cs typeface="Arial" charset="0"/>
              </a:rPr>
              <a:t>dans</a:t>
            </a:r>
            <a:r>
              <a:rPr lang="en-US" sz="2800" dirty="0">
                <a:latin typeface="Gill Sans"/>
                <a:cs typeface="Arial" charset="0"/>
              </a:rPr>
              <a:t> le circuit </a:t>
            </a:r>
          </a:p>
        </p:txBody>
      </p:sp>
      <p:graphicFrame>
        <p:nvGraphicFramePr>
          <p:cNvPr id="11266" name="Object 5"/>
          <p:cNvGraphicFramePr>
            <a:graphicFrameLocks noChangeAspect="1"/>
          </p:cNvGraphicFramePr>
          <p:nvPr/>
        </p:nvGraphicFramePr>
        <p:xfrm>
          <a:off x="3287713" y="3162300"/>
          <a:ext cx="3503612" cy="928688"/>
        </p:xfrm>
        <a:graphic>
          <a:graphicData uri="http://schemas.openxmlformats.org/presentationml/2006/ole">
            <p:oleObj spid="_x0000_s11266" name="Équation" r:id="rId3" imgW="736560" imgH="266400" progId="Equation.3">
              <p:embed/>
            </p:oleObj>
          </a:graphicData>
        </a:graphic>
      </p:graphicFrame>
      <p:graphicFrame>
        <p:nvGraphicFramePr>
          <p:cNvPr id="11267" name="Object 3"/>
          <p:cNvGraphicFramePr>
            <a:graphicFrameLocks noChangeAspect="1"/>
          </p:cNvGraphicFramePr>
          <p:nvPr/>
        </p:nvGraphicFramePr>
        <p:xfrm>
          <a:off x="4678363" y="1590675"/>
          <a:ext cx="4287837" cy="928688"/>
        </p:xfrm>
        <a:graphic>
          <a:graphicData uri="http://schemas.openxmlformats.org/presentationml/2006/ole">
            <p:oleObj spid="_x0000_s11267" name="Équation" r:id="rId4" imgW="901440" imgH="266400" progId="Equation.3">
              <p:embed/>
            </p:oleObj>
          </a:graphicData>
        </a:graphic>
      </p:graphicFrame>
      <p:sp>
        <p:nvSpPr>
          <p:cNvPr id="11274" name="ZoneTexte 6"/>
          <p:cNvSpPr txBox="1">
            <a:spLocks noChangeArrowheads="1"/>
          </p:cNvSpPr>
          <p:nvPr/>
        </p:nvSpPr>
        <p:spPr bwMode="auto">
          <a:xfrm>
            <a:off x="1366044" y="3305175"/>
            <a:ext cx="1444626" cy="523220"/>
          </a:xfrm>
          <a:prstGeom prst="rect">
            <a:avLst/>
          </a:prstGeom>
          <a:noFill/>
          <a:ln w="9525">
            <a:noFill/>
            <a:miter lim="800000"/>
            <a:headEnd/>
            <a:tailEnd/>
          </a:ln>
        </p:spPr>
        <p:txBody>
          <a:bodyPr wrap="none">
            <a:spAutoFit/>
          </a:bodyPr>
          <a:lstStyle/>
          <a:p>
            <a:r>
              <a:rPr lang="fr-FR" sz="2800" dirty="0">
                <a:latin typeface="Gill Sans"/>
              </a:rPr>
              <a:t>Comme</a:t>
            </a:r>
          </a:p>
        </p:txBody>
      </p:sp>
      <p:sp>
        <p:nvSpPr>
          <p:cNvPr id="11275" name="ZoneTexte 7"/>
          <p:cNvSpPr txBox="1">
            <a:spLocks noChangeArrowheads="1"/>
          </p:cNvSpPr>
          <p:nvPr/>
        </p:nvSpPr>
        <p:spPr bwMode="auto">
          <a:xfrm>
            <a:off x="1526131" y="4948238"/>
            <a:ext cx="1003800" cy="523220"/>
          </a:xfrm>
          <a:prstGeom prst="rect">
            <a:avLst/>
          </a:prstGeom>
          <a:noFill/>
          <a:ln w="9525">
            <a:noFill/>
            <a:miter lim="800000"/>
            <a:headEnd/>
            <a:tailEnd/>
          </a:ln>
        </p:spPr>
        <p:txBody>
          <a:bodyPr wrap="none">
            <a:spAutoFit/>
          </a:bodyPr>
          <a:lstStyle/>
          <a:p>
            <a:r>
              <a:rPr lang="fr-FR" sz="2800" dirty="0">
                <a:latin typeface="Gill Sans"/>
              </a:rPr>
              <a:t>Alors</a:t>
            </a:r>
          </a:p>
        </p:txBody>
      </p:sp>
      <p:graphicFrame>
        <p:nvGraphicFramePr>
          <p:cNvPr id="11268" name="Object 4"/>
          <p:cNvGraphicFramePr>
            <a:graphicFrameLocks noChangeAspect="1"/>
          </p:cNvGraphicFramePr>
          <p:nvPr/>
        </p:nvGraphicFramePr>
        <p:xfrm>
          <a:off x="3641725" y="4876800"/>
          <a:ext cx="5919788" cy="1000125"/>
        </p:xfrm>
        <a:graphic>
          <a:graphicData uri="http://schemas.openxmlformats.org/presentationml/2006/ole">
            <p:oleObj spid="_x0000_s11268" name="Équation" r:id="rId5" imgW="1244520" imgH="266400" progId="Equation.3">
              <p:embed/>
            </p:oleObj>
          </a:graphicData>
        </a:graphic>
      </p:graphicFrame>
      <p:graphicFrame>
        <p:nvGraphicFramePr>
          <p:cNvPr id="11269" name="Object 5"/>
          <p:cNvGraphicFramePr>
            <a:graphicFrameLocks noChangeAspect="1"/>
          </p:cNvGraphicFramePr>
          <p:nvPr/>
        </p:nvGraphicFramePr>
        <p:xfrm>
          <a:off x="3430588" y="6162675"/>
          <a:ext cx="5859462" cy="792163"/>
        </p:xfrm>
        <a:graphic>
          <a:graphicData uri="http://schemas.openxmlformats.org/presentationml/2006/ole">
            <p:oleObj spid="_x0000_s11269" name="Équation" r:id="rId6" imgW="1231560" imgH="215640" progId="Equation.3">
              <p:embed/>
            </p:oleObj>
          </a:graphicData>
        </a:graphic>
      </p:graphicFrame>
      <p:sp>
        <p:nvSpPr>
          <p:cNvPr id="11276" name="ZoneTexte 10"/>
          <p:cNvSpPr txBox="1">
            <a:spLocks noChangeArrowheads="1"/>
          </p:cNvSpPr>
          <p:nvPr/>
        </p:nvSpPr>
        <p:spPr bwMode="auto">
          <a:xfrm>
            <a:off x="1589252" y="7448550"/>
            <a:ext cx="1903085" cy="523220"/>
          </a:xfrm>
          <a:prstGeom prst="rect">
            <a:avLst/>
          </a:prstGeom>
          <a:noFill/>
          <a:ln w="9525">
            <a:noFill/>
            <a:miter lim="800000"/>
            <a:headEnd/>
            <a:tailEnd/>
          </a:ln>
        </p:spPr>
        <p:txBody>
          <a:bodyPr wrap="none">
            <a:spAutoFit/>
          </a:bodyPr>
          <a:lstStyle/>
          <a:p>
            <a:r>
              <a:rPr lang="fr-FR" sz="2800" dirty="0">
                <a:latin typeface="Gill Sans"/>
              </a:rPr>
              <a:t>En posant </a:t>
            </a:r>
          </a:p>
        </p:txBody>
      </p:sp>
      <p:graphicFrame>
        <p:nvGraphicFramePr>
          <p:cNvPr id="11270" name="Object 6"/>
          <p:cNvGraphicFramePr>
            <a:graphicFrameLocks noChangeAspect="1"/>
          </p:cNvGraphicFramePr>
          <p:nvPr/>
        </p:nvGraphicFramePr>
        <p:xfrm>
          <a:off x="4010025" y="7019925"/>
          <a:ext cx="2114550" cy="1458913"/>
        </p:xfrm>
        <a:graphic>
          <a:graphicData uri="http://schemas.openxmlformats.org/presentationml/2006/ole">
            <p:oleObj spid="_x0000_s11270" name="Équation" r:id="rId7" imgW="444240" imgH="419040" progId="Equation.3">
              <p:embed/>
            </p:oleObj>
          </a:graphicData>
        </a:graphic>
      </p:graphicFrame>
      <p:sp>
        <p:nvSpPr>
          <p:cNvPr id="11277" name="ZoneTexte 12"/>
          <p:cNvSpPr txBox="1">
            <a:spLocks noChangeArrowheads="1"/>
          </p:cNvSpPr>
          <p:nvPr/>
        </p:nvSpPr>
        <p:spPr bwMode="auto">
          <a:xfrm>
            <a:off x="1660466" y="8520113"/>
            <a:ext cx="4083169" cy="523220"/>
          </a:xfrm>
          <a:prstGeom prst="rect">
            <a:avLst/>
          </a:prstGeom>
          <a:noFill/>
          <a:ln w="9525">
            <a:noFill/>
            <a:miter lim="800000"/>
            <a:headEnd/>
            <a:tailEnd/>
          </a:ln>
        </p:spPr>
        <p:txBody>
          <a:bodyPr wrap="none">
            <a:spAutoFit/>
          </a:bodyPr>
          <a:lstStyle/>
          <a:p>
            <a:r>
              <a:rPr lang="fr-FR" sz="2800" dirty="0">
                <a:latin typeface="Gill Sans"/>
              </a:rPr>
              <a:t>On retrouve la loi d’Ohm</a:t>
            </a:r>
          </a:p>
        </p:txBody>
      </p:sp>
      <p:graphicFrame>
        <p:nvGraphicFramePr>
          <p:cNvPr id="11271" name="Object 7"/>
          <p:cNvGraphicFramePr>
            <a:graphicFrameLocks noChangeAspect="1"/>
          </p:cNvGraphicFramePr>
          <p:nvPr/>
        </p:nvGraphicFramePr>
        <p:xfrm>
          <a:off x="7002463" y="8377238"/>
          <a:ext cx="4410075" cy="792162"/>
        </p:xfrm>
        <a:graphic>
          <a:graphicData uri="http://schemas.openxmlformats.org/presentationml/2006/ole">
            <p:oleObj spid="_x0000_s11271" name="Équation" r:id="rId8" imgW="927000" imgH="215640" progId="Equation.3">
              <p:embed/>
            </p:oleObj>
          </a:graphicData>
        </a:graphic>
      </p:graphicFrame>
      <p:pic>
        <p:nvPicPr>
          <p:cNvPr id="11279" name="Picture 15"/>
          <p:cNvPicPr>
            <a:picLocks noChangeAspect="1"/>
          </p:cNvPicPr>
          <p:nvPr/>
        </p:nvPicPr>
        <p:blipFill>
          <a:blip r:embed="rId9" cstate="print"/>
          <a:srcRect/>
          <a:stretch>
            <a:fillRect/>
          </a:stretch>
        </p:blipFill>
        <p:spPr bwMode="auto">
          <a:xfrm>
            <a:off x="10502900" y="3305175"/>
            <a:ext cx="2105025" cy="4124325"/>
          </a:xfrm>
          <a:prstGeom prst="rect">
            <a:avLst/>
          </a:prstGeom>
          <a:noFill/>
          <a:ln w="254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 calcmode="lin" valueType="num">
                                      <p:cBhvr additive="base">
                                        <p:cTn id="13" dur="500" fill="hold"/>
                                        <p:tgtEl>
                                          <p:spTgt spid="11269"/>
                                        </p:tgtEl>
                                        <p:attrNameLst>
                                          <p:attrName>ppt_x</p:attrName>
                                        </p:attrNameLst>
                                      </p:cBhvr>
                                      <p:tavLst>
                                        <p:tav tm="0">
                                          <p:val>
                                            <p:strVal val="#ppt_x"/>
                                          </p:val>
                                        </p:tav>
                                        <p:tav tm="100000">
                                          <p:val>
                                            <p:strVal val="#ppt_x"/>
                                          </p:val>
                                        </p:tav>
                                      </p:tavLst>
                                    </p:anim>
                                    <p:anim calcmode="lin" valueType="num">
                                      <p:cBhvr additive="base">
                                        <p:cTn id="14"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76"/>
                                        </p:tgtEl>
                                        <p:attrNameLst>
                                          <p:attrName>style.visibility</p:attrName>
                                        </p:attrNameLst>
                                      </p:cBhvr>
                                      <p:to>
                                        <p:strVal val="visible"/>
                                      </p:to>
                                    </p:set>
                                    <p:anim calcmode="lin" valueType="num">
                                      <p:cBhvr additive="base">
                                        <p:cTn id="19" dur="500" fill="hold"/>
                                        <p:tgtEl>
                                          <p:spTgt spid="11276"/>
                                        </p:tgtEl>
                                        <p:attrNameLst>
                                          <p:attrName>ppt_x</p:attrName>
                                        </p:attrNameLst>
                                      </p:cBhvr>
                                      <p:tavLst>
                                        <p:tav tm="0">
                                          <p:val>
                                            <p:strVal val="#ppt_x"/>
                                          </p:val>
                                        </p:tav>
                                        <p:tav tm="100000">
                                          <p:val>
                                            <p:strVal val="#ppt_x"/>
                                          </p:val>
                                        </p:tav>
                                      </p:tavLst>
                                    </p:anim>
                                    <p:anim calcmode="lin" valueType="num">
                                      <p:cBhvr additive="base">
                                        <p:cTn id="20" dur="500" fill="hold"/>
                                        <p:tgtEl>
                                          <p:spTgt spid="1127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70"/>
                                        </p:tgtEl>
                                        <p:attrNameLst>
                                          <p:attrName>style.visibility</p:attrName>
                                        </p:attrNameLst>
                                      </p:cBhvr>
                                      <p:to>
                                        <p:strVal val="visible"/>
                                      </p:to>
                                    </p:set>
                                    <p:anim calcmode="lin" valueType="num">
                                      <p:cBhvr additive="base">
                                        <p:cTn id="23" dur="500" fill="hold"/>
                                        <p:tgtEl>
                                          <p:spTgt spid="11270"/>
                                        </p:tgtEl>
                                        <p:attrNameLst>
                                          <p:attrName>ppt_x</p:attrName>
                                        </p:attrNameLst>
                                      </p:cBhvr>
                                      <p:tavLst>
                                        <p:tav tm="0">
                                          <p:val>
                                            <p:strVal val="#ppt_x"/>
                                          </p:val>
                                        </p:tav>
                                        <p:tav tm="100000">
                                          <p:val>
                                            <p:strVal val="#ppt_x"/>
                                          </p:val>
                                        </p:tav>
                                      </p:tavLst>
                                    </p:anim>
                                    <p:anim calcmode="lin" valueType="num">
                                      <p:cBhvr additive="base">
                                        <p:cTn id="24"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277"/>
                                        </p:tgtEl>
                                        <p:attrNameLst>
                                          <p:attrName>style.visibility</p:attrName>
                                        </p:attrNameLst>
                                      </p:cBhvr>
                                      <p:to>
                                        <p:strVal val="visible"/>
                                      </p:to>
                                    </p:set>
                                    <p:anim calcmode="lin" valueType="num">
                                      <p:cBhvr additive="base">
                                        <p:cTn id="29" dur="500" fill="hold"/>
                                        <p:tgtEl>
                                          <p:spTgt spid="11277"/>
                                        </p:tgtEl>
                                        <p:attrNameLst>
                                          <p:attrName>ppt_x</p:attrName>
                                        </p:attrNameLst>
                                      </p:cBhvr>
                                      <p:tavLst>
                                        <p:tav tm="0">
                                          <p:val>
                                            <p:strVal val="#ppt_x"/>
                                          </p:val>
                                        </p:tav>
                                        <p:tav tm="100000">
                                          <p:val>
                                            <p:strVal val="#ppt_x"/>
                                          </p:val>
                                        </p:tav>
                                      </p:tavLst>
                                    </p:anim>
                                    <p:anim calcmode="lin" valueType="num">
                                      <p:cBhvr additive="base">
                                        <p:cTn id="30" dur="500" fill="hold"/>
                                        <p:tgtEl>
                                          <p:spTgt spid="1127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271"/>
                                        </p:tgtEl>
                                        <p:attrNameLst>
                                          <p:attrName>style.visibility</p:attrName>
                                        </p:attrNameLst>
                                      </p:cBhvr>
                                      <p:to>
                                        <p:strVal val="visible"/>
                                      </p:to>
                                    </p:set>
                                    <p:anim calcmode="lin" valueType="num">
                                      <p:cBhvr additive="base">
                                        <p:cTn id="37" dur="500" fill="hold"/>
                                        <p:tgtEl>
                                          <p:spTgt spid="11271"/>
                                        </p:tgtEl>
                                        <p:attrNameLst>
                                          <p:attrName>ppt_x</p:attrName>
                                        </p:attrNameLst>
                                      </p:cBhvr>
                                      <p:tavLst>
                                        <p:tav tm="0">
                                          <p:val>
                                            <p:strVal val="#ppt_x"/>
                                          </p:val>
                                        </p:tav>
                                        <p:tav tm="100000">
                                          <p:val>
                                            <p:strVal val="#ppt_x"/>
                                          </p:val>
                                        </p:tav>
                                      </p:tavLst>
                                    </p:anim>
                                    <p:anim calcmode="lin" valueType="num">
                                      <p:cBhvr additive="base">
                                        <p:cTn id="38"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9"/>
                                        </p:tgtEl>
                                        <p:attrNameLst>
                                          <p:attrName>style.visibility</p:attrName>
                                        </p:attrNameLst>
                                      </p:cBhvr>
                                      <p:to>
                                        <p:strVal val="visible"/>
                                      </p:to>
                                    </p:set>
                                    <p:anim calcmode="lin" valueType="num">
                                      <p:cBhvr additive="base">
                                        <p:cTn id="43" dur="500" fill="hold"/>
                                        <p:tgtEl>
                                          <p:spTgt spid="11279"/>
                                        </p:tgtEl>
                                        <p:attrNameLst>
                                          <p:attrName>ppt_x</p:attrName>
                                        </p:attrNameLst>
                                      </p:cBhvr>
                                      <p:tavLst>
                                        <p:tav tm="0">
                                          <p:val>
                                            <p:strVal val="#ppt_x"/>
                                          </p:val>
                                        </p:tav>
                                        <p:tav tm="100000">
                                          <p:val>
                                            <p:strVal val="#ppt_x"/>
                                          </p:val>
                                        </p:tav>
                                      </p:tavLst>
                                    </p:anim>
                                    <p:anim calcmode="lin" valueType="num">
                                      <p:cBhvr additive="base">
                                        <p:cTn id="44" dur="500" fill="hold"/>
                                        <p:tgtEl>
                                          <p:spTgt spid="11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276" grpId="0"/>
      <p:bldP spid="1127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p:cNvSpPr>
            <a:spLocks noGrp="1" noChangeArrowheads="1"/>
          </p:cNvSpPr>
          <p:nvPr>
            <p:ph type="title"/>
          </p:nvPr>
        </p:nvSpPr>
        <p:spPr/>
        <p:txBody>
          <a:bodyPr/>
          <a:lstStyle/>
          <a:p>
            <a:pPr eaLnBrk="1" hangingPunct="1"/>
            <a:r>
              <a:rPr lang="en-US" dirty="0" smtClean="0"/>
              <a:t> IV  Circuits RLC en   </a:t>
            </a:r>
            <a:br>
              <a:rPr lang="en-US" dirty="0" smtClean="0"/>
            </a:br>
            <a:r>
              <a:rPr lang="en-US" dirty="0" smtClean="0"/>
              <a:t>       régime variable</a:t>
            </a:r>
          </a:p>
        </p:txBody>
      </p:sp>
      <p:sp>
        <p:nvSpPr>
          <p:cNvPr id="105475" name="Line 3"/>
          <p:cNvSpPr>
            <a:spLocks noChangeShapeType="1"/>
          </p:cNvSpPr>
          <p:nvPr/>
        </p:nvSpPr>
        <p:spPr bwMode="auto">
          <a:xfrm>
            <a:off x="207963" y="9366250"/>
            <a:ext cx="12482512" cy="0"/>
          </a:xfrm>
          <a:prstGeom prst="line">
            <a:avLst/>
          </a:prstGeom>
          <a:noFill/>
          <a:ln w="12700">
            <a:solidFill>
              <a:srgbClr val="471400"/>
            </a:solidFill>
            <a:round/>
            <a:headEnd/>
            <a:tailEnd/>
          </a:ln>
        </p:spPr>
        <p:txBody>
          <a:bodyPr/>
          <a:lstStyle/>
          <a:p>
            <a:endParaRPr lang="fr-FR"/>
          </a:p>
        </p:txBody>
      </p:sp>
      <p:pic>
        <p:nvPicPr>
          <p:cNvPr id="105476" name="Picture 6" descr="http://fpassebon.pagesperso-orange.fr/images/im20.jpg"/>
          <p:cNvPicPr>
            <a:picLocks noChangeAspect="1" noChangeArrowheads="1"/>
          </p:cNvPicPr>
          <p:nvPr/>
        </p:nvPicPr>
        <p:blipFill>
          <a:blip r:embed="rId3" cstate="print"/>
          <a:srcRect/>
          <a:stretch>
            <a:fillRect/>
          </a:stretch>
        </p:blipFill>
        <p:spPr bwMode="auto">
          <a:xfrm>
            <a:off x="1358900" y="3019425"/>
            <a:ext cx="9953625" cy="6076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Comment 3"/>
          <p:cNvSpPr>
            <a:spLocks/>
          </p:cNvSpPr>
          <p:nvPr/>
        </p:nvSpPr>
        <p:spPr bwMode="auto">
          <a:xfrm>
            <a:off x="13830300" y="4635500"/>
            <a:ext cx="2667000" cy="2338388"/>
          </a:xfrm>
          <a:prstGeom prst="rect">
            <a:avLst/>
          </a:prstGeom>
          <a:solidFill>
            <a:schemeClr val="accent1"/>
          </a:solidFill>
          <a:ln w="12700">
            <a:noFill/>
            <a:miter lim="800000"/>
            <a:headEnd type="none" w="med" len="med"/>
            <a:tailEnd type="none" w="med" len="med"/>
          </a:ln>
          <a:effectLst>
            <a:outerShdw dist="50799" dir="5400000" algn="ctr" rotWithShape="0">
              <a:schemeClr val="bg2">
                <a:alpha val="50000"/>
              </a:schemeClr>
            </a:outerShdw>
          </a:effectLst>
        </p:spPr>
        <p:txBody>
          <a:bodyPr lIns="0" tIns="0" rIns="0" bIns="0">
            <a:spAutoFit/>
          </a:bodyPr>
          <a:lstStyle/>
          <a:p>
            <a:pPr algn="l">
              <a:defRPr/>
            </a:pPr>
            <a:r>
              <a:rPr lang="en-US" sz="1600">
                <a:solidFill>
                  <a:srgbClr val="262626"/>
                </a:solidFill>
                <a:latin typeface="Marker Felt" charset="0"/>
                <a:ea typeface="Marker Felt" charset="0"/>
                <a:cs typeface="Marker Felt" charset="0"/>
                <a:sym typeface="Marker Felt" charset="0"/>
              </a:rPr>
              <a:t>Introduire les unités de mesure</a:t>
            </a:r>
          </a:p>
        </p:txBody>
      </p:sp>
      <p:sp>
        <p:nvSpPr>
          <p:cNvPr id="106502" name="Text Box 5"/>
          <p:cNvSpPr txBox="1">
            <a:spLocks noChangeArrowheads="1"/>
          </p:cNvSpPr>
          <p:nvPr/>
        </p:nvSpPr>
        <p:spPr bwMode="auto">
          <a:xfrm>
            <a:off x="12509500" y="9385300"/>
            <a:ext cx="342900" cy="368300"/>
          </a:xfrm>
          <a:prstGeom prst="rect">
            <a:avLst/>
          </a:prstGeom>
          <a:noFill/>
          <a:ln w="12700">
            <a:noFill/>
            <a:miter lim="800000"/>
            <a:headEnd/>
            <a:tailEnd/>
          </a:ln>
        </p:spPr>
        <p:txBody>
          <a:bodyPr wrap="none"/>
          <a:lstStyle/>
          <a:p>
            <a:fld id="{704CC656-6DA0-4EEB-B09A-67FE65EC0FC2}" type="slidenum">
              <a:rPr lang="en-US" sz="1800">
                <a:solidFill>
                  <a:schemeClr val="tx1"/>
                </a:solidFill>
                <a:ea typeface="Gill Sans" charset="0"/>
                <a:cs typeface="Gill Sans" charset="0"/>
              </a:rPr>
              <a:pPr/>
              <a:t>97</a:t>
            </a:fld>
            <a:endParaRPr lang="en-US" sz="1800">
              <a:solidFill>
                <a:schemeClr val="tx1"/>
              </a:solidFill>
              <a:ea typeface="Gill Sans" charset="0"/>
              <a:cs typeface="Gill Sans" charset="0"/>
            </a:endParaRPr>
          </a:p>
        </p:txBody>
      </p:sp>
      <p:sp>
        <p:nvSpPr>
          <p:cNvPr id="106504" name="Rectangle 7"/>
          <p:cNvSpPr>
            <a:spLocks/>
          </p:cNvSpPr>
          <p:nvPr/>
        </p:nvSpPr>
        <p:spPr bwMode="auto">
          <a:xfrm>
            <a:off x="453728" y="268288"/>
            <a:ext cx="11894740" cy="345638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pPr algn="just"/>
            <a:endParaRPr lang="en-US" sz="2400" dirty="0" smtClean="0">
              <a:solidFill>
                <a:schemeClr val="accent3"/>
              </a:solidFill>
              <a:ea typeface="Gill Sans" charset="0"/>
              <a:cs typeface="Gill Sans" charset="0"/>
            </a:endParaRPr>
          </a:p>
          <a:p>
            <a:pPr algn="just"/>
            <a:endParaRPr lang="en-US" sz="2400" dirty="0" smtClean="0">
              <a:solidFill>
                <a:schemeClr val="accent3"/>
              </a:solidFill>
              <a:ea typeface="Gill Sans" charset="0"/>
              <a:cs typeface="Gill Sans" charset="0"/>
            </a:endParaRPr>
          </a:p>
          <a:p>
            <a:pPr algn="just"/>
            <a:r>
              <a:rPr lang="en-US" sz="2400" dirty="0" smtClean="0">
                <a:solidFill>
                  <a:schemeClr val="accent3"/>
                </a:solidFill>
                <a:ea typeface="Gill Sans" charset="0"/>
                <a:cs typeface="Gill Sans" charset="0"/>
              </a:rPr>
              <a:t>Si </a:t>
            </a:r>
            <a:r>
              <a:rPr lang="en-US" sz="2400" dirty="0">
                <a:solidFill>
                  <a:schemeClr val="accent3"/>
                </a:solidFill>
                <a:ea typeface="Gill Sans" charset="0"/>
                <a:cs typeface="Gill Sans" charset="0"/>
              </a:rPr>
              <a:t>la </a:t>
            </a:r>
            <a:r>
              <a:rPr lang="en-US" sz="2400" dirty="0" err="1">
                <a:solidFill>
                  <a:schemeClr val="accent3"/>
                </a:solidFill>
                <a:ea typeface="Gill Sans" charset="0"/>
                <a:cs typeface="Gill Sans" charset="0"/>
              </a:rPr>
              <a:t>mise</a:t>
            </a:r>
            <a:r>
              <a:rPr lang="en-US" sz="2400" dirty="0">
                <a:solidFill>
                  <a:schemeClr val="accent3"/>
                </a:solidFill>
                <a:ea typeface="Gill Sans" charset="0"/>
                <a:cs typeface="Gill Sans" charset="0"/>
              </a:rPr>
              <a:t> en </a:t>
            </a:r>
            <a:r>
              <a:rPr lang="en-US" sz="2400" dirty="0" err="1">
                <a:solidFill>
                  <a:schemeClr val="accent3"/>
                </a:solidFill>
                <a:ea typeface="Gill Sans" charset="0"/>
                <a:cs typeface="Gill Sans" charset="0"/>
              </a:rPr>
              <a:t>mouvement</a:t>
            </a:r>
            <a:r>
              <a:rPr lang="en-US" sz="2400" dirty="0">
                <a:solidFill>
                  <a:schemeClr val="accent3"/>
                </a:solidFill>
                <a:ea typeface="Gill Sans" charset="0"/>
                <a:cs typeface="Gill Sans" charset="0"/>
              </a:rPr>
              <a:t> des </a:t>
            </a:r>
            <a:r>
              <a:rPr lang="en-US" sz="2400" dirty="0" err="1">
                <a:solidFill>
                  <a:schemeClr val="accent3"/>
                </a:solidFill>
                <a:ea typeface="Gill Sans" charset="0"/>
                <a:cs typeface="Gill Sans" charset="0"/>
              </a:rPr>
              <a:t>électrons</a:t>
            </a:r>
            <a:r>
              <a:rPr lang="en-US" sz="2400" dirty="0">
                <a:solidFill>
                  <a:schemeClr val="accent3"/>
                </a:solidFill>
                <a:ea typeface="Gill Sans" charset="0"/>
                <a:cs typeface="Gill Sans" charset="0"/>
              </a:rPr>
              <a:t> se fait à </a:t>
            </a:r>
            <a:r>
              <a:rPr lang="en-US" sz="2400" dirty="0" err="1">
                <a:solidFill>
                  <a:schemeClr val="accent3"/>
                </a:solidFill>
                <a:ea typeface="Gill Sans" charset="0"/>
                <a:cs typeface="Gill Sans" charset="0"/>
              </a:rPr>
              <a:t>une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vitesse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proche</a:t>
            </a:r>
            <a:r>
              <a:rPr lang="en-US" sz="2400" dirty="0">
                <a:solidFill>
                  <a:schemeClr val="accent3"/>
                </a:solidFill>
                <a:ea typeface="Gill Sans" charset="0"/>
                <a:cs typeface="Gill Sans" charset="0"/>
              </a:rPr>
              <a:t> de </a:t>
            </a:r>
            <a:r>
              <a:rPr lang="en-US" sz="2400" dirty="0" err="1">
                <a:solidFill>
                  <a:schemeClr val="accent3"/>
                </a:solidFill>
                <a:ea typeface="Gill Sans" charset="0"/>
                <a:cs typeface="Gill Sans" charset="0"/>
              </a:rPr>
              <a:t>celle</a:t>
            </a:r>
            <a:r>
              <a:rPr lang="en-US" sz="2400" dirty="0">
                <a:solidFill>
                  <a:schemeClr val="accent3"/>
                </a:solidFill>
                <a:ea typeface="Gill Sans" charset="0"/>
                <a:cs typeface="Gill Sans" charset="0"/>
              </a:rPr>
              <a:t> de la </a:t>
            </a:r>
            <a:r>
              <a:rPr lang="en-US" sz="2400" dirty="0" err="1">
                <a:solidFill>
                  <a:schemeClr val="accent3"/>
                </a:solidFill>
                <a:ea typeface="Gill Sans" charset="0"/>
                <a:cs typeface="Gill Sans" charset="0"/>
              </a:rPr>
              <a:t>lumière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vitesse</a:t>
            </a:r>
            <a:r>
              <a:rPr lang="en-US" sz="2400" dirty="0">
                <a:solidFill>
                  <a:schemeClr val="accent3"/>
                </a:solidFill>
                <a:ea typeface="Gill Sans" charset="0"/>
                <a:cs typeface="Gill Sans" charset="0"/>
              </a:rPr>
              <a:t> de propagation </a:t>
            </a:r>
            <a:r>
              <a:rPr lang="en-US" sz="2400" dirty="0" err="1">
                <a:solidFill>
                  <a:schemeClr val="accent3"/>
                </a:solidFill>
                <a:ea typeface="Gill Sans" charset="0"/>
                <a:cs typeface="Gill Sans" charset="0"/>
              </a:rPr>
              <a:t>d’une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onde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électromagnétique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dans</a:t>
            </a:r>
            <a:r>
              <a:rPr lang="en-US" sz="2400" dirty="0">
                <a:solidFill>
                  <a:schemeClr val="accent3"/>
                </a:solidFill>
                <a:ea typeface="Gill Sans" charset="0"/>
                <a:cs typeface="Gill Sans" charset="0"/>
              </a:rPr>
              <a:t> des </a:t>
            </a:r>
            <a:r>
              <a:rPr lang="en-US" sz="2400" dirty="0" err="1">
                <a:solidFill>
                  <a:schemeClr val="accent3"/>
                </a:solidFill>
                <a:ea typeface="Gill Sans" charset="0"/>
                <a:cs typeface="Gill Sans" charset="0"/>
              </a:rPr>
              <a:t>matériaux</a:t>
            </a:r>
            <a:r>
              <a:rPr lang="en-US" sz="2400" dirty="0">
                <a:solidFill>
                  <a:schemeClr val="accent3"/>
                </a:solidFill>
                <a:ea typeface="Gill Sans" charset="0"/>
                <a:cs typeface="Gill Sans" charset="0"/>
              </a:rPr>
              <a:t>), la </a:t>
            </a:r>
            <a:r>
              <a:rPr lang="en-US" sz="2400" dirty="0" err="1">
                <a:solidFill>
                  <a:schemeClr val="accent3"/>
                </a:solidFill>
                <a:ea typeface="Gill Sans" charset="0"/>
                <a:cs typeface="Gill Sans" charset="0"/>
              </a:rPr>
              <a:t>mise</a:t>
            </a:r>
            <a:r>
              <a:rPr lang="en-US" sz="2400" dirty="0">
                <a:solidFill>
                  <a:schemeClr val="accent3"/>
                </a:solidFill>
                <a:ea typeface="Gill Sans" charset="0"/>
                <a:cs typeface="Gill Sans" charset="0"/>
              </a:rPr>
              <a:t> en place </a:t>
            </a:r>
            <a:r>
              <a:rPr lang="en-US" sz="2400" dirty="0" err="1">
                <a:solidFill>
                  <a:schemeClr val="accent3"/>
                </a:solidFill>
                <a:ea typeface="Gill Sans" charset="0"/>
                <a:cs typeface="Gill Sans" charset="0"/>
              </a:rPr>
              <a:t>ou</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l’arrêt</a:t>
            </a:r>
            <a:r>
              <a:rPr lang="en-US" sz="2400" dirty="0">
                <a:solidFill>
                  <a:schemeClr val="accent3"/>
                </a:solidFill>
                <a:ea typeface="Gill Sans" charset="0"/>
                <a:cs typeface="Gill Sans" charset="0"/>
              </a:rPr>
              <a:t> du régime permanent </a:t>
            </a:r>
            <a:r>
              <a:rPr lang="en-US" sz="2400" dirty="0" err="1">
                <a:solidFill>
                  <a:schemeClr val="accent3"/>
                </a:solidFill>
                <a:ea typeface="Gill Sans" charset="0"/>
                <a:cs typeface="Gill Sans" charset="0"/>
              </a:rPr>
              <a:t>peut</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prendre</a:t>
            </a:r>
            <a:r>
              <a:rPr lang="en-US" sz="2400" dirty="0">
                <a:solidFill>
                  <a:schemeClr val="accent3"/>
                </a:solidFill>
                <a:ea typeface="Gill Sans" charset="0"/>
                <a:cs typeface="Gill Sans" charset="0"/>
              </a:rPr>
              <a:t> un temps non </a:t>
            </a:r>
            <a:r>
              <a:rPr lang="en-US" sz="2400" dirty="0" err="1">
                <a:solidFill>
                  <a:schemeClr val="accent3"/>
                </a:solidFill>
                <a:ea typeface="Gill Sans" charset="0"/>
                <a:cs typeface="Gill Sans" charset="0"/>
              </a:rPr>
              <a:t>négligeable</a:t>
            </a:r>
            <a:r>
              <a:rPr lang="en-US" sz="2400" dirty="0">
                <a:solidFill>
                  <a:schemeClr val="accent3"/>
                </a:solidFill>
                <a:ea typeface="Gill Sans" charset="0"/>
                <a:cs typeface="Gill Sans" charset="0"/>
              </a:rPr>
              <a:t>.</a:t>
            </a:r>
          </a:p>
          <a:p>
            <a:pPr algn="just"/>
            <a:r>
              <a:rPr lang="en-US" sz="2400" dirty="0" err="1">
                <a:solidFill>
                  <a:schemeClr val="accent3"/>
                </a:solidFill>
                <a:ea typeface="Gill Sans" charset="0"/>
                <a:cs typeface="Gill Sans" charset="0"/>
              </a:rPr>
              <a:t>Cela</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est</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dû</a:t>
            </a:r>
            <a:r>
              <a:rPr lang="en-US" sz="2400" dirty="0">
                <a:solidFill>
                  <a:schemeClr val="accent3"/>
                </a:solidFill>
                <a:ea typeface="Gill Sans" charset="0"/>
                <a:cs typeface="Gill Sans" charset="0"/>
              </a:rPr>
              <a:t> aux </a:t>
            </a:r>
            <a:r>
              <a:rPr lang="en-US" sz="2400" dirty="0" err="1">
                <a:solidFill>
                  <a:schemeClr val="accent3"/>
                </a:solidFill>
                <a:ea typeface="Gill Sans" charset="0"/>
                <a:cs typeface="Gill Sans" charset="0"/>
              </a:rPr>
              <a:t>effets</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capacitif</a:t>
            </a:r>
            <a:r>
              <a:rPr lang="en-US" sz="2400" dirty="0">
                <a:solidFill>
                  <a:schemeClr val="accent3"/>
                </a:solidFill>
                <a:ea typeface="Gill Sans" charset="0"/>
                <a:cs typeface="Gill Sans" charset="0"/>
              </a:rPr>
              <a:t> et </a:t>
            </a:r>
            <a:r>
              <a:rPr lang="en-US" sz="2400" dirty="0" err="1">
                <a:solidFill>
                  <a:schemeClr val="accent3"/>
                </a:solidFill>
                <a:ea typeface="Gill Sans" charset="0"/>
                <a:cs typeface="Gill Sans" charset="0"/>
              </a:rPr>
              <a:t>inductif</a:t>
            </a:r>
            <a:r>
              <a:rPr lang="en-US" sz="2400" dirty="0">
                <a:solidFill>
                  <a:schemeClr val="accent3"/>
                </a:solidFill>
                <a:ea typeface="Gill Sans" charset="0"/>
                <a:cs typeface="Gill Sans" charset="0"/>
              </a:rPr>
              <a:t>.</a:t>
            </a:r>
          </a:p>
          <a:p>
            <a:pPr algn="just"/>
            <a:r>
              <a:rPr lang="en-US" sz="2400" dirty="0">
                <a:solidFill>
                  <a:schemeClr val="accent3"/>
                </a:solidFill>
                <a:ea typeface="Gill Sans" charset="0"/>
                <a:cs typeface="Gill Sans" charset="0"/>
              </a:rPr>
              <a:t>Ex </a:t>
            </a:r>
            <a:r>
              <a:rPr lang="en-US" sz="2400" dirty="0" smtClean="0">
                <a:solidFill>
                  <a:schemeClr val="accent3"/>
                </a:solidFill>
                <a:ea typeface="Gill Sans" charset="0"/>
                <a:cs typeface="Gill Sans" charset="0"/>
              </a:rPr>
              <a:t>: - </a:t>
            </a:r>
            <a:r>
              <a:rPr lang="en-US" sz="2400" dirty="0" err="1">
                <a:solidFill>
                  <a:schemeClr val="accent3"/>
                </a:solidFill>
                <a:ea typeface="Gill Sans" charset="0"/>
                <a:cs typeface="Gill Sans" charset="0"/>
              </a:rPr>
              <a:t>retrait</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rapide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d’une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prise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électrique</a:t>
            </a:r>
            <a:r>
              <a:rPr lang="en-US" sz="2400" dirty="0">
                <a:solidFill>
                  <a:schemeClr val="accent3"/>
                </a:solidFill>
                <a:ea typeface="Gill Sans" charset="0"/>
                <a:cs typeface="Gill Sans" charset="0"/>
              </a:rPr>
              <a:t> d’un </a:t>
            </a:r>
            <a:r>
              <a:rPr lang="en-US" sz="2400" dirty="0" err="1">
                <a:solidFill>
                  <a:schemeClr val="accent3"/>
                </a:solidFill>
                <a:ea typeface="Gill Sans" charset="0"/>
                <a:cs typeface="Gill Sans" charset="0"/>
              </a:rPr>
              <a:t>appareil</a:t>
            </a:r>
            <a:r>
              <a:rPr lang="en-US" sz="2400" dirty="0">
                <a:solidFill>
                  <a:schemeClr val="accent3"/>
                </a:solidFill>
                <a:ea typeface="Gill Sans" charset="0"/>
                <a:cs typeface="Gill Sans" charset="0"/>
              </a:rPr>
              <a:t> en </a:t>
            </a:r>
            <a:r>
              <a:rPr lang="en-US" sz="2400" dirty="0" err="1">
                <a:solidFill>
                  <a:schemeClr val="accent3"/>
                </a:solidFill>
                <a:ea typeface="Gill Sans" charset="0"/>
                <a:cs typeface="Gill Sans" charset="0"/>
              </a:rPr>
              <a:t>fonctionnement</a:t>
            </a:r>
            <a:r>
              <a:rPr lang="en-US" sz="2400" dirty="0">
                <a:solidFill>
                  <a:schemeClr val="accent3"/>
                </a:solidFill>
                <a:ea typeface="Gill Sans" charset="0"/>
                <a:cs typeface="Gill Sans" charset="0"/>
              </a:rPr>
              <a:t> </a:t>
            </a:r>
            <a:r>
              <a:rPr lang="en-US" sz="2400" dirty="0" smtClean="0">
                <a:solidFill>
                  <a:schemeClr val="accent3"/>
                </a:solidFill>
                <a:ea typeface="Gill Sans" charset="0"/>
                <a:cs typeface="Gill Sans" charset="0"/>
                <a:sym typeface="Wingdings" pitchFamily="2" charset="2"/>
              </a:rPr>
              <a:t></a:t>
            </a:r>
            <a:r>
              <a:rPr lang="en-US" sz="2400" dirty="0">
                <a:solidFill>
                  <a:schemeClr val="accent3"/>
                </a:solidFill>
                <a:ea typeface="Gill Sans" charset="0"/>
                <a:cs typeface="Gill Sans" charset="0"/>
              </a:rPr>
              <a:t> </a:t>
            </a:r>
            <a:r>
              <a:rPr lang="en-US" sz="2400" dirty="0" smtClean="0">
                <a:solidFill>
                  <a:schemeClr val="accent3"/>
                </a:solidFill>
                <a:ea typeface="Gill Sans" charset="0"/>
                <a:cs typeface="Gill Sans" charset="0"/>
              </a:rPr>
              <a:t>led </a:t>
            </a:r>
            <a:r>
              <a:rPr lang="en-US" sz="2400" dirty="0">
                <a:solidFill>
                  <a:schemeClr val="accent3"/>
                </a:solidFill>
                <a:ea typeface="Gill Sans" charset="0"/>
                <a:cs typeface="Gill Sans" charset="0"/>
              </a:rPr>
              <a:t>qui </a:t>
            </a:r>
            <a:r>
              <a:rPr lang="en-US" sz="2400" dirty="0" err="1">
                <a:solidFill>
                  <a:schemeClr val="accent3"/>
                </a:solidFill>
                <a:ea typeface="Gill Sans" charset="0"/>
                <a:cs typeface="Gill Sans" charset="0"/>
              </a:rPr>
              <a:t>reste</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allumée</a:t>
            </a:r>
            <a:r>
              <a:rPr lang="en-US" sz="2400" dirty="0">
                <a:solidFill>
                  <a:schemeClr val="accent3"/>
                </a:solidFill>
                <a:ea typeface="Gill Sans" charset="0"/>
                <a:cs typeface="Gill Sans" charset="0"/>
              </a:rPr>
              <a:t> après </a:t>
            </a:r>
            <a:r>
              <a:rPr lang="en-US" sz="2400" dirty="0" err="1">
                <a:solidFill>
                  <a:schemeClr val="accent3"/>
                </a:solidFill>
                <a:ea typeface="Gill Sans" charset="0"/>
                <a:cs typeface="Gill Sans" charset="0"/>
              </a:rPr>
              <a:t>débranchement</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effet</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inductif</a:t>
            </a:r>
            <a:r>
              <a:rPr lang="en-US" sz="2400" dirty="0" smtClean="0">
                <a:solidFill>
                  <a:schemeClr val="accent3"/>
                </a:solidFill>
                <a:ea typeface="Gill Sans" charset="0"/>
                <a:cs typeface="Gill Sans" charset="0"/>
              </a:rPr>
              <a:t>).</a:t>
            </a:r>
            <a:endParaRPr lang="en-US" sz="2400" dirty="0">
              <a:solidFill>
                <a:schemeClr val="accent3"/>
              </a:solidFill>
              <a:ea typeface="Gill Sans" charset="0"/>
              <a:cs typeface="Gill Sans" charset="0"/>
            </a:endParaRPr>
          </a:p>
          <a:p>
            <a:pPr algn="just">
              <a:buFontTx/>
              <a:buChar char="-"/>
            </a:pPr>
            <a:r>
              <a:rPr lang="en-US" sz="2400" dirty="0" smtClean="0">
                <a:solidFill>
                  <a:schemeClr val="accent3"/>
                </a:solidFill>
                <a:ea typeface="Gill Sans" charset="0"/>
                <a:cs typeface="Gill Sans" charset="0"/>
              </a:rPr>
              <a:t>ne </a:t>
            </a:r>
            <a:r>
              <a:rPr lang="en-US" sz="2400" dirty="0" err="1">
                <a:solidFill>
                  <a:schemeClr val="accent3"/>
                </a:solidFill>
                <a:ea typeface="Gill Sans" charset="0"/>
                <a:cs typeface="Gill Sans" charset="0"/>
              </a:rPr>
              <a:t>jamais</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ouvrir</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une</a:t>
            </a:r>
            <a:r>
              <a:rPr lang="en-US" sz="2400" dirty="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tele</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même</a:t>
            </a:r>
            <a:r>
              <a:rPr lang="en-US" sz="2400" dirty="0" smtClean="0">
                <a:solidFill>
                  <a:schemeClr val="accent3"/>
                </a:solidFill>
                <a:ea typeface="Gill Sans" charset="0"/>
                <a:cs typeface="Gill Sans" charset="0"/>
              </a:rPr>
              <a:t> après </a:t>
            </a:r>
            <a:r>
              <a:rPr lang="en-US" sz="2400" dirty="0" err="1" smtClean="0">
                <a:solidFill>
                  <a:schemeClr val="accent3"/>
                </a:solidFill>
                <a:ea typeface="Gill Sans" charset="0"/>
                <a:cs typeface="Gill Sans" charset="0"/>
              </a:rPr>
              <a:t>l’avoir</a:t>
            </a:r>
            <a:r>
              <a:rPr lang="en-US" sz="2400" dirty="0" smtClean="0">
                <a:solidFill>
                  <a:schemeClr val="accent3"/>
                </a:solidFill>
                <a:ea typeface="Gill Sans" charset="0"/>
                <a:cs typeface="Gill Sans" charset="0"/>
              </a:rPr>
              <a:t> </a:t>
            </a:r>
            <a:r>
              <a:rPr lang="en-US" sz="2400" dirty="0" err="1" smtClean="0">
                <a:solidFill>
                  <a:schemeClr val="accent3"/>
                </a:solidFill>
                <a:ea typeface="Gill Sans" charset="0"/>
                <a:cs typeface="Gill Sans" charset="0"/>
              </a:rPr>
              <a:t>éteinte</a:t>
            </a:r>
            <a:r>
              <a:rPr lang="en-US" sz="2400" dirty="0" smtClean="0">
                <a:solidFill>
                  <a:schemeClr val="accent3"/>
                </a:solidFill>
                <a:ea typeface="Gill Sans" charset="0"/>
                <a:cs typeface="Gill Sans" charset="0"/>
              </a:rPr>
              <a:t>. </a:t>
            </a:r>
            <a:r>
              <a:rPr lang="en-US" sz="2400" dirty="0">
                <a:solidFill>
                  <a:schemeClr val="accent3"/>
                </a:solidFill>
                <a:ea typeface="Gill Sans" charset="0"/>
                <a:cs typeface="Gill Sans" charset="0"/>
              </a:rPr>
              <a:t>(</a:t>
            </a:r>
            <a:r>
              <a:rPr lang="en-US" sz="2400" dirty="0" err="1">
                <a:solidFill>
                  <a:schemeClr val="accent3"/>
                </a:solidFill>
                <a:ea typeface="Gill Sans" charset="0"/>
                <a:cs typeface="Gill Sans" charset="0"/>
              </a:rPr>
              <a:t>effet</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capacitif</a:t>
            </a:r>
            <a:r>
              <a:rPr lang="en-US" sz="2400" dirty="0">
                <a:solidFill>
                  <a:schemeClr val="accent3"/>
                </a:solidFill>
                <a:ea typeface="Gill Sans" charset="0"/>
                <a:cs typeface="Gill Sans" charset="0"/>
              </a:rPr>
              <a:t>, </a:t>
            </a:r>
            <a:r>
              <a:rPr lang="en-US" sz="2400" dirty="0" err="1">
                <a:solidFill>
                  <a:schemeClr val="accent3"/>
                </a:solidFill>
                <a:ea typeface="Gill Sans" charset="0"/>
                <a:cs typeface="Gill Sans" charset="0"/>
              </a:rPr>
              <a:t>risque</a:t>
            </a:r>
            <a:r>
              <a:rPr lang="en-US" sz="2400" dirty="0">
                <a:solidFill>
                  <a:schemeClr val="accent3"/>
                </a:solidFill>
                <a:ea typeface="Gill Sans" charset="0"/>
                <a:cs typeface="Gill Sans" charset="0"/>
              </a:rPr>
              <a:t> de </a:t>
            </a:r>
            <a:r>
              <a:rPr lang="en-US" sz="2400" dirty="0" err="1">
                <a:solidFill>
                  <a:schemeClr val="accent3"/>
                </a:solidFill>
                <a:ea typeface="Gill Sans" charset="0"/>
                <a:cs typeface="Gill Sans" charset="0"/>
              </a:rPr>
              <a:t>décharge</a:t>
            </a:r>
            <a:r>
              <a:rPr lang="en-US" sz="2400" dirty="0">
                <a:solidFill>
                  <a:schemeClr val="accent3"/>
                </a:solidFill>
                <a:ea typeface="Gill Sans" charset="0"/>
                <a:cs typeface="Gill Sans" charset="0"/>
              </a:rPr>
              <a:t> </a:t>
            </a:r>
            <a:r>
              <a:rPr lang="en-US" sz="2400" dirty="0" smtClean="0">
                <a:solidFill>
                  <a:schemeClr val="accent3"/>
                </a:solidFill>
                <a:ea typeface="Gill Sans" charset="0"/>
                <a:cs typeface="Gill Sans" charset="0"/>
              </a:rPr>
              <a:t>!!)</a:t>
            </a:r>
          </a:p>
          <a:p>
            <a:pPr algn="just">
              <a:buFontTx/>
              <a:buChar char="-"/>
            </a:pPr>
            <a:endParaRPr lang="en-US" sz="2400" dirty="0" smtClean="0">
              <a:solidFill>
                <a:schemeClr val="accent3"/>
              </a:solidFill>
              <a:ea typeface="Gill Sans" charset="0"/>
              <a:cs typeface="Gill Sans" charset="0"/>
            </a:endParaRPr>
          </a:p>
          <a:p>
            <a:pPr algn="just">
              <a:buFontTx/>
              <a:buChar char="-"/>
            </a:pPr>
            <a:endParaRPr lang="en-US" sz="2400" dirty="0" smtClean="0">
              <a:solidFill>
                <a:schemeClr val="accent3"/>
              </a:solidFill>
              <a:ea typeface="Gill Sans" charset="0"/>
              <a:cs typeface="Gill Sans" charset="0"/>
            </a:endParaRPr>
          </a:p>
          <a:p>
            <a:pPr algn="just">
              <a:buFontTx/>
              <a:buChar char="-"/>
            </a:pPr>
            <a:endParaRPr lang="en-US" sz="2400" dirty="0">
              <a:solidFill>
                <a:schemeClr val="accent3"/>
              </a:solidFill>
              <a:ea typeface="Gill Sans" charset="0"/>
              <a:cs typeface="Gill Sans" charset="0"/>
            </a:endParaRPr>
          </a:p>
        </p:txBody>
      </p:sp>
      <p:sp>
        <p:nvSpPr>
          <p:cNvPr id="106505" name="Rectangle 8"/>
          <p:cNvSpPr>
            <a:spLocks/>
          </p:cNvSpPr>
          <p:nvPr/>
        </p:nvSpPr>
        <p:spPr bwMode="auto">
          <a:xfrm>
            <a:off x="206375" y="3778250"/>
            <a:ext cx="10452100" cy="457200"/>
          </a:xfrm>
          <a:prstGeom prst="rect">
            <a:avLst/>
          </a:prstGeom>
          <a:noFill/>
          <a:ln w="12700">
            <a:noFill/>
            <a:miter lim="800000"/>
            <a:headEnd/>
            <a:tailEnd/>
          </a:ln>
        </p:spPr>
        <p:txBody>
          <a:bodyPr lIns="0" tIns="0" rIns="0" bIns="0" anchor="ctr"/>
          <a:lstStyle/>
          <a:p>
            <a:pPr algn="l"/>
            <a:r>
              <a:rPr lang="en-US" sz="2400" b="1" u="sng" dirty="0">
                <a:solidFill>
                  <a:srgbClr val="2B4714"/>
                </a:solidFill>
                <a:ea typeface="Gill Sans" charset="0"/>
                <a:cs typeface="Gill Sans" charset="0"/>
              </a:rPr>
              <a:t>1</a:t>
            </a:r>
            <a:r>
              <a:rPr lang="en-US" sz="2400" b="1" u="sng" dirty="0" smtClean="0">
                <a:solidFill>
                  <a:srgbClr val="2B4714"/>
                </a:solidFill>
                <a:ea typeface="Gill Sans" charset="0"/>
                <a:cs typeface="Gill Sans" charset="0"/>
              </a:rPr>
              <a:t>. </a:t>
            </a:r>
            <a:r>
              <a:rPr lang="en-US" sz="2400" b="1" u="sng" dirty="0">
                <a:solidFill>
                  <a:srgbClr val="2B4714"/>
                </a:solidFill>
                <a:ea typeface="Gill Sans" charset="0"/>
                <a:cs typeface="Gill Sans" charset="0"/>
              </a:rPr>
              <a:t>Approximation des régimes quasi-</a:t>
            </a:r>
            <a:r>
              <a:rPr lang="en-US" sz="2400" b="1" u="sng" dirty="0" err="1">
                <a:solidFill>
                  <a:srgbClr val="2B4714"/>
                </a:solidFill>
                <a:ea typeface="Gill Sans" charset="0"/>
                <a:cs typeface="Gill Sans" charset="0"/>
              </a:rPr>
              <a:t>stationnaires</a:t>
            </a:r>
            <a:endParaRPr lang="en-US" sz="2400" b="1" u="sng" dirty="0">
              <a:solidFill>
                <a:srgbClr val="2B4714"/>
              </a:solidFill>
              <a:ea typeface="Gill Sans" charset="0"/>
              <a:cs typeface="Gill Sans" charset="0"/>
            </a:endParaRPr>
          </a:p>
        </p:txBody>
      </p:sp>
      <p:sp>
        <p:nvSpPr>
          <p:cNvPr id="106506" name="Rectangle 9"/>
          <p:cNvSpPr>
            <a:spLocks/>
          </p:cNvSpPr>
          <p:nvPr/>
        </p:nvSpPr>
        <p:spPr bwMode="auto">
          <a:xfrm>
            <a:off x="304800" y="4337050"/>
            <a:ext cx="12636500" cy="4724400"/>
          </a:xfrm>
          <a:prstGeom prst="rect">
            <a:avLst/>
          </a:prstGeom>
          <a:noFill/>
          <a:ln w="12700">
            <a:noFill/>
            <a:miter lim="800000"/>
            <a:headEnd/>
            <a:tailEnd/>
          </a:ln>
        </p:spPr>
        <p:txBody>
          <a:bodyPr lIns="0" tIns="0" rIns="0" bIns="0" anchor="ctr"/>
          <a:lstStyle/>
          <a:p>
            <a:pPr algn="l"/>
            <a:r>
              <a:rPr lang="en-US" sz="2400" dirty="0">
                <a:solidFill>
                  <a:schemeClr val="tx1"/>
                </a:solidFill>
                <a:ea typeface="Gill Sans" charset="0"/>
                <a:cs typeface="Gill Sans" charset="0"/>
              </a:rPr>
              <a:t>Un circuit de dimension L </a:t>
            </a:r>
            <a:r>
              <a:rPr lang="en-US" sz="2400" dirty="0" err="1">
                <a:solidFill>
                  <a:schemeClr val="tx1"/>
                </a:solidFill>
                <a:ea typeface="Gill Sans" charset="0"/>
                <a:cs typeface="Gill Sans" charset="0"/>
              </a:rPr>
              <a:t>vérifie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l’approximation</a:t>
            </a:r>
            <a:r>
              <a:rPr lang="en-US" sz="2400" dirty="0">
                <a:solidFill>
                  <a:schemeClr val="tx1"/>
                </a:solidFill>
                <a:ea typeface="Gill Sans" charset="0"/>
                <a:cs typeface="Gill Sans" charset="0"/>
              </a:rPr>
              <a:t> des régimes quasi-</a:t>
            </a:r>
            <a:r>
              <a:rPr lang="en-US" sz="2400" dirty="0" err="1">
                <a:solidFill>
                  <a:schemeClr val="tx1"/>
                </a:solidFill>
                <a:ea typeface="Gill Sans" charset="0"/>
                <a:cs typeface="Gill Sans" charset="0"/>
              </a:rPr>
              <a:t>stationnaires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arqs</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si</a:t>
            </a:r>
            <a:r>
              <a:rPr lang="en-US" sz="2400" dirty="0">
                <a:solidFill>
                  <a:schemeClr val="tx1"/>
                </a:solidFill>
                <a:ea typeface="Gill Sans" charset="0"/>
                <a:cs typeface="Gill Sans" charset="0"/>
              </a:rPr>
              <a:t> la grandeur </a:t>
            </a:r>
            <a:r>
              <a:rPr lang="en-US" sz="2400" dirty="0" err="1">
                <a:solidFill>
                  <a:schemeClr val="tx1"/>
                </a:solidFill>
                <a:ea typeface="Gill Sans" charset="0"/>
                <a:cs typeface="Gill Sans" charset="0"/>
              </a:rPr>
              <a:t>temporelle</a:t>
            </a:r>
            <a:r>
              <a:rPr lang="en-US" sz="2400" dirty="0">
                <a:solidFill>
                  <a:schemeClr val="tx1"/>
                </a:solidFill>
                <a:ea typeface="Gill Sans" charset="0"/>
                <a:cs typeface="Gill Sans" charset="0"/>
              </a:rPr>
              <a:t> tau </a:t>
            </a:r>
            <a:r>
              <a:rPr lang="en-US" sz="2400" dirty="0" err="1">
                <a:solidFill>
                  <a:schemeClr val="tx1"/>
                </a:solidFill>
                <a:ea typeface="Gill Sans" charset="0"/>
                <a:cs typeface="Gill Sans" charset="0"/>
              </a:rPr>
              <a:t>liée</a:t>
            </a:r>
            <a:r>
              <a:rPr lang="en-US" sz="2400" dirty="0">
                <a:solidFill>
                  <a:schemeClr val="tx1"/>
                </a:solidFill>
                <a:ea typeface="Gill Sans" charset="0"/>
                <a:cs typeface="Gill Sans" charset="0"/>
              </a:rPr>
              <a:t> au circuit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négligeable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devant</a:t>
            </a:r>
            <a:r>
              <a:rPr lang="en-US" sz="2400" dirty="0">
                <a:solidFill>
                  <a:schemeClr val="tx1"/>
                </a:solidFill>
                <a:ea typeface="Gill Sans" charset="0"/>
                <a:cs typeface="Gill Sans" charset="0"/>
              </a:rPr>
              <a:t> la grandeur T </a:t>
            </a:r>
            <a:r>
              <a:rPr lang="en-US" sz="2400" dirty="0" err="1">
                <a:solidFill>
                  <a:schemeClr val="tx1"/>
                </a:solidFill>
                <a:ea typeface="Gill Sans" charset="0"/>
                <a:cs typeface="Gill Sans" charset="0"/>
              </a:rPr>
              <a:t>caractéristique</a:t>
            </a:r>
            <a:r>
              <a:rPr lang="en-US" sz="2400" dirty="0">
                <a:solidFill>
                  <a:schemeClr val="tx1"/>
                </a:solidFill>
                <a:ea typeface="Gill Sans" charset="0"/>
                <a:cs typeface="Gill Sans" charset="0"/>
              </a:rPr>
              <a:t> de </a:t>
            </a:r>
            <a:r>
              <a:rPr lang="en-US" sz="2400" dirty="0" err="1">
                <a:solidFill>
                  <a:schemeClr val="tx1"/>
                </a:solidFill>
                <a:ea typeface="Gill Sans" charset="0"/>
                <a:cs typeface="Gill Sans" charset="0"/>
              </a:rPr>
              <a:t>l’évolution</a:t>
            </a:r>
            <a:r>
              <a:rPr lang="en-US" sz="2400" dirty="0">
                <a:solidFill>
                  <a:schemeClr val="tx1"/>
                </a:solidFill>
                <a:ea typeface="Gill Sans" charset="0"/>
                <a:cs typeface="Gill Sans" charset="0"/>
              </a:rPr>
              <a:t> des grandeurs </a:t>
            </a:r>
            <a:r>
              <a:rPr lang="en-US" sz="2400" dirty="0" err="1" smtClean="0">
                <a:solidFill>
                  <a:schemeClr val="tx1"/>
                </a:solidFill>
                <a:ea typeface="Gill Sans" charset="0"/>
                <a:cs typeface="Gill Sans" charset="0"/>
              </a:rPr>
              <a:t>électriques</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r>
              <a:rPr lang="en-US" sz="2400" dirty="0">
                <a:solidFill>
                  <a:schemeClr val="tx1"/>
                </a:solidFill>
                <a:ea typeface="Gill Sans" charset="0"/>
                <a:cs typeface="Gill Sans" charset="0"/>
              </a:rPr>
              <a:t>T&gt;&gt; </a:t>
            </a:r>
            <a:r>
              <a:rPr lang="en-US" sz="2400" dirty="0" smtClean="0">
                <a:solidFill>
                  <a:schemeClr val="tx1"/>
                </a:solidFill>
                <a:ea typeface="Gill Sans" charset="0"/>
                <a:cs typeface="Gill Sans" charset="0"/>
              </a:rPr>
              <a:t>tau=</a:t>
            </a:r>
            <a:r>
              <a:rPr lang="en-US" sz="2400" dirty="0" err="1" smtClean="0">
                <a:solidFill>
                  <a:schemeClr val="tx1"/>
                </a:solidFill>
                <a:ea typeface="Gill Sans" charset="0"/>
                <a:cs typeface="Gill Sans" charset="0"/>
              </a:rPr>
              <a:t>L/c</a:t>
            </a:r>
            <a:r>
              <a:rPr lang="en-US" sz="2400" dirty="0" smtClean="0">
                <a:solidFill>
                  <a:schemeClr val="tx1"/>
                </a:solidFill>
                <a:ea typeface="Gill Sans" charset="0"/>
                <a:cs typeface="Gill Sans" charset="0"/>
              </a:rPr>
              <a:t> </a:t>
            </a:r>
            <a:r>
              <a:rPr lang="en-US" sz="2400" dirty="0" err="1">
                <a:solidFill>
                  <a:schemeClr val="tx1"/>
                </a:solidFill>
                <a:ea typeface="Gill Sans" charset="0"/>
                <a:cs typeface="Gill Sans" charset="0"/>
              </a:rPr>
              <a:t>soit</a:t>
            </a:r>
            <a:r>
              <a:rPr lang="en-US" sz="2400" dirty="0">
                <a:solidFill>
                  <a:schemeClr val="tx1"/>
                </a:solidFill>
                <a:ea typeface="Gill Sans" charset="0"/>
                <a:cs typeface="Gill Sans" charset="0"/>
              </a:rPr>
              <a:t> L&lt;&lt;</a:t>
            </a:r>
            <a:r>
              <a:rPr lang="en-US" sz="2400" dirty="0" err="1" smtClean="0">
                <a:solidFill>
                  <a:schemeClr val="tx1"/>
                </a:solidFill>
                <a:ea typeface="Gill Sans" charset="0"/>
                <a:cs typeface="Gill Sans" charset="0"/>
              </a:rPr>
              <a:t>cT</a:t>
            </a:r>
            <a:r>
              <a:rPr lang="en-US" sz="2400" dirty="0" smtClean="0">
                <a:solidFill>
                  <a:schemeClr val="tx1"/>
                </a:solidFill>
                <a:ea typeface="Gill Sans" charset="0"/>
                <a:cs typeface="Gill Sans" charset="0"/>
              </a:rPr>
              <a:t>  (c: </a:t>
            </a:r>
            <a:r>
              <a:rPr lang="en-US" sz="2400" dirty="0" err="1" smtClean="0">
                <a:solidFill>
                  <a:schemeClr val="tx1"/>
                </a:solidFill>
                <a:ea typeface="Gill Sans" charset="0"/>
                <a:cs typeface="Gill Sans" charset="0"/>
              </a:rPr>
              <a:t>célérité</a:t>
            </a:r>
            <a:r>
              <a:rPr lang="en-US" sz="2400" dirty="0" smtClean="0">
                <a:solidFill>
                  <a:schemeClr val="tx1"/>
                </a:solidFill>
                <a:ea typeface="Gill Sans" charset="0"/>
                <a:cs typeface="Gill Sans" charset="0"/>
              </a:rPr>
              <a:t> de la </a:t>
            </a:r>
            <a:r>
              <a:rPr lang="en-US" sz="2400" dirty="0" err="1" smtClean="0">
                <a:solidFill>
                  <a:schemeClr val="tx1"/>
                </a:solidFill>
                <a:ea typeface="Gill Sans" charset="0"/>
                <a:cs typeface="Gill Sans" charset="0"/>
              </a:rPr>
              <a:t>lumière</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a:p>
            <a:pPr algn="l"/>
            <a:endParaRPr lang="en-US" sz="2400" dirty="0" smtClean="0">
              <a:solidFill>
                <a:schemeClr val="tx1"/>
              </a:solidFill>
              <a:ea typeface="Gill Sans" charset="0"/>
              <a:cs typeface="Gill Sans" charset="0"/>
            </a:endParaRPr>
          </a:p>
          <a:p>
            <a:pPr algn="l"/>
            <a:r>
              <a:rPr lang="en-US" sz="2400" b="1" dirty="0" err="1" smtClean="0">
                <a:solidFill>
                  <a:schemeClr val="tx1"/>
                </a:solidFill>
                <a:ea typeface="Gill Sans" charset="0"/>
                <a:cs typeface="Gill Sans" charset="0"/>
              </a:rPr>
              <a:t>Conséquences</a:t>
            </a:r>
            <a:r>
              <a:rPr lang="en-US" sz="2400" b="1" dirty="0" smtClean="0">
                <a:solidFill>
                  <a:schemeClr val="tx1"/>
                </a:solidFill>
                <a:ea typeface="Gill Sans" charset="0"/>
                <a:cs typeface="Gill Sans" charset="0"/>
              </a:rPr>
              <a:t>:</a:t>
            </a:r>
            <a:r>
              <a:rPr lang="en-US" sz="2400" dirty="0" smtClean="0">
                <a:solidFill>
                  <a:schemeClr val="tx1"/>
                </a:solidFill>
                <a:ea typeface="Gill Sans" charset="0"/>
                <a:cs typeface="Gill Sans" charset="0"/>
              </a:rPr>
              <a:t> </a:t>
            </a:r>
            <a:endParaRPr lang="en-US" sz="2400" dirty="0">
              <a:solidFill>
                <a:schemeClr val="tx1"/>
              </a:solidFill>
              <a:ea typeface="Gill Sans" charset="0"/>
              <a:cs typeface="Gill Sans" charset="0"/>
            </a:endParaRPr>
          </a:p>
          <a:p>
            <a:pPr algn="l"/>
            <a:r>
              <a:rPr lang="en-US" sz="2400" dirty="0" smtClean="0">
                <a:solidFill>
                  <a:schemeClr val="tx1"/>
                </a:solidFill>
                <a:ea typeface="Gill Sans" charset="0"/>
                <a:cs typeface="Gill Sans" charset="0"/>
              </a:rPr>
              <a:t>Approximation </a:t>
            </a:r>
            <a:r>
              <a:rPr lang="en-US" sz="2400" dirty="0">
                <a:solidFill>
                  <a:schemeClr val="tx1"/>
                </a:solidFill>
                <a:ea typeface="Gill Sans" charset="0"/>
                <a:cs typeface="Gill Sans" charset="0"/>
              </a:rPr>
              <a:t>des régimes quasi-</a:t>
            </a:r>
            <a:r>
              <a:rPr lang="en-US" sz="2400" dirty="0" err="1">
                <a:solidFill>
                  <a:schemeClr val="tx1"/>
                </a:solidFill>
                <a:ea typeface="Gill Sans" charset="0"/>
                <a:cs typeface="Gill Sans" charset="0"/>
              </a:rPr>
              <a:t>stationnaires</a:t>
            </a:r>
            <a:r>
              <a:rPr lang="en-US" sz="2400" dirty="0">
                <a:solidFill>
                  <a:schemeClr val="tx1"/>
                </a:solidFill>
                <a:ea typeface="Gill Sans" charset="0"/>
                <a:cs typeface="Gill Sans" charset="0"/>
              </a:rPr>
              <a:t> </a:t>
            </a:r>
            <a:r>
              <a:rPr lang="en-US" sz="2400" dirty="0" smtClean="0">
                <a:solidFill>
                  <a:schemeClr val="tx1"/>
                </a:solidFill>
                <a:ea typeface="Gill Sans" charset="0"/>
                <a:cs typeface="Gill Sans" charset="0"/>
              </a:rPr>
              <a:t>:</a:t>
            </a:r>
            <a:endParaRPr lang="en-US" sz="2400" dirty="0">
              <a:solidFill>
                <a:schemeClr val="tx1"/>
              </a:solidFill>
              <a:ea typeface="Gill Sans" charset="0"/>
              <a:cs typeface="Gill Sans" charset="0"/>
            </a:endParaRPr>
          </a:p>
          <a:p>
            <a:pPr algn="l"/>
            <a:endParaRPr lang="en-US" sz="2400" dirty="0">
              <a:solidFill>
                <a:schemeClr val="tx1"/>
              </a:solidFill>
              <a:ea typeface="Gill Sans" charset="0"/>
              <a:cs typeface="Gill Sans" charset="0"/>
            </a:endParaRPr>
          </a:p>
          <a:p>
            <a:pPr algn="l"/>
            <a:r>
              <a:rPr lang="en-US" sz="2400" dirty="0" smtClean="0">
                <a:solidFill>
                  <a:schemeClr val="tx1"/>
                </a:solidFill>
                <a:ea typeface="Gill Sans" charset="0"/>
                <a:cs typeface="Gill Sans" charset="0"/>
              </a:rPr>
              <a:t>à t </a:t>
            </a:r>
            <a:r>
              <a:rPr lang="en-US" sz="2400" dirty="0" err="1" smtClean="0">
                <a:solidFill>
                  <a:schemeClr val="tx1"/>
                </a:solidFill>
                <a:ea typeface="Gill Sans" charset="0"/>
                <a:cs typeface="Gill Sans" charset="0"/>
              </a:rPr>
              <a:t>fixé</a:t>
            </a:r>
            <a:r>
              <a:rPr lang="en-US" sz="2400" dirty="0" smtClean="0">
                <a:solidFill>
                  <a:schemeClr val="tx1"/>
                </a:solidFill>
                <a:ea typeface="Gill Sans" charset="0"/>
                <a:cs typeface="Gill Sans" charset="0"/>
              </a:rPr>
              <a:t>, les </a:t>
            </a:r>
            <a:r>
              <a:rPr lang="en-US" sz="2400" dirty="0" err="1" smtClean="0">
                <a:solidFill>
                  <a:schemeClr val="tx1"/>
                </a:solidFill>
                <a:ea typeface="Gill Sans" charset="0"/>
                <a:cs typeface="Gill Sans" charset="0"/>
              </a:rPr>
              <a:t>lois</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de Kirchhoff </a:t>
            </a:r>
            <a:r>
              <a:rPr lang="en-US" sz="2400" dirty="0" err="1" smtClean="0">
                <a:solidFill>
                  <a:schemeClr val="tx1"/>
                </a:solidFill>
                <a:ea typeface="Gill Sans" charset="0"/>
                <a:cs typeface="Gill Sans" charset="0"/>
              </a:rPr>
              <a:t>s’appliquent</a:t>
            </a:r>
            <a:r>
              <a:rPr lang="en-US" sz="2400" dirty="0" smtClean="0">
                <a:solidFill>
                  <a:schemeClr val="tx1"/>
                </a:solidFill>
                <a:ea typeface="Gill Sans" charset="0"/>
                <a:cs typeface="Gill Sans" charset="0"/>
              </a:rPr>
              <a:t>. </a:t>
            </a:r>
            <a:r>
              <a:rPr lang="en-US" sz="2400" dirty="0">
                <a:solidFill>
                  <a:schemeClr val="tx1"/>
                </a:solidFill>
                <a:ea typeface="Gill Sans" charset="0"/>
                <a:cs typeface="Gill Sans" charset="0"/>
              </a:rPr>
              <a:t>De plus, la puissance </a:t>
            </a:r>
            <a:r>
              <a:rPr lang="en-US" sz="2400" dirty="0" err="1">
                <a:solidFill>
                  <a:schemeClr val="tx1"/>
                </a:solidFill>
                <a:ea typeface="Gill Sans" charset="0"/>
                <a:cs typeface="Gill Sans" charset="0"/>
              </a:rPr>
              <a:t>instantanée</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est</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donnée</a:t>
            </a:r>
            <a:r>
              <a:rPr lang="en-US" sz="2400" dirty="0">
                <a:solidFill>
                  <a:schemeClr val="tx1"/>
                </a:solidFill>
                <a:ea typeface="Gill Sans" charset="0"/>
                <a:cs typeface="Gill Sans" charset="0"/>
              </a:rPr>
              <a:t> par </a:t>
            </a:r>
            <a:r>
              <a:rPr lang="en-US" sz="2400" dirty="0" err="1">
                <a:solidFill>
                  <a:schemeClr val="tx1"/>
                </a:solidFill>
                <a:ea typeface="Gill Sans" charset="0"/>
                <a:cs typeface="Gill Sans" charset="0"/>
              </a:rPr>
              <a:t>celle</a:t>
            </a:r>
            <a:r>
              <a:rPr lang="en-US" sz="2400" dirty="0">
                <a:solidFill>
                  <a:schemeClr val="tx1"/>
                </a:solidFill>
                <a:ea typeface="Gill Sans" charset="0"/>
                <a:cs typeface="Gill Sans" charset="0"/>
              </a:rPr>
              <a:t> du régime permanent : p(t)=u(t)</a:t>
            </a:r>
            <a:r>
              <a:rPr lang="en-US" sz="2400" dirty="0" err="1">
                <a:solidFill>
                  <a:schemeClr val="tx1"/>
                </a:solidFill>
                <a:ea typeface="Gill Sans" charset="0"/>
                <a:cs typeface="Gill Sans" charset="0"/>
              </a:rPr>
              <a:t>i</a:t>
            </a:r>
            <a:r>
              <a:rPr lang="en-US" sz="2400" dirty="0">
                <a:solidFill>
                  <a:schemeClr val="tx1"/>
                </a:solidFill>
                <a:ea typeface="Gill Sans" charset="0"/>
                <a:cs typeface="Gill Sans" charset="0"/>
              </a:rPr>
              <a:t>(t).</a:t>
            </a:r>
          </a:p>
          <a:p>
            <a:pPr algn="l"/>
            <a:endParaRPr lang="en-US" sz="2400" dirty="0">
              <a:solidFill>
                <a:schemeClr val="tx1"/>
              </a:solidFill>
              <a:ea typeface="Gill Sans" charset="0"/>
              <a:cs typeface="Gill Sans" charset="0"/>
            </a:endParaRPr>
          </a:p>
          <a:p>
            <a:pPr algn="l"/>
            <a:r>
              <a:rPr lang="en-US" sz="2400" dirty="0">
                <a:solidFill>
                  <a:schemeClr val="tx1"/>
                </a:solidFill>
                <a:ea typeface="Gill Sans" charset="0"/>
                <a:cs typeface="Gill Sans" charset="0"/>
              </a:rPr>
              <a:t>Ex : EDF = 50 Hz</a:t>
            </a:r>
          </a:p>
          <a:p>
            <a:pPr algn="l"/>
            <a:r>
              <a:rPr lang="en-US" sz="2400" dirty="0">
                <a:solidFill>
                  <a:schemeClr val="tx1"/>
                </a:solidFill>
                <a:ea typeface="Gill Sans" charset="0"/>
                <a:cs typeface="Gill Sans" charset="0"/>
              </a:rPr>
              <a:t>T=20e-3 </a:t>
            </a:r>
            <a:r>
              <a:rPr lang="en-US" sz="2400" dirty="0" err="1">
                <a:solidFill>
                  <a:schemeClr val="tx1"/>
                </a:solidFill>
                <a:ea typeface="Gill Sans" charset="0"/>
                <a:cs typeface="Gill Sans" charset="0"/>
              </a:rPr>
              <a:t>d’où</a:t>
            </a:r>
            <a:r>
              <a:rPr lang="en-US" sz="2400" dirty="0">
                <a:solidFill>
                  <a:schemeClr val="tx1"/>
                </a:solidFill>
                <a:ea typeface="Gill Sans" charset="0"/>
                <a:cs typeface="Gill Sans" charset="0"/>
              </a:rPr>
              <a:t> </a:t>
            </a:r>
            <a:r>
              <a:rPr lang="en-US" sz="2400" dirty="0" err="1">
                <a:solidFill>
                  <a:schemeClr val="tx1"/>
                </a:solidFill>
                <a:ea typeface="Gill Sans" charset="0"/>
                <a:cs typeface="Gill Sans" charset="0"/>
              </a:rPr>
              <a:t>cT</a:t>
            </a:r>
            <a:r>
              <a:rPr lang="en-US" sz="2400" dirty="0">
                <a:solidFill>
                  <a:schemeClr val="tx1"/>
                </a:solidFill>
                <a:ea typeface="Gill Sans" charset="0"/>
                <a:cs typeface="Gill Sans" charset="0"/>
              </a:rPr>
              <a:t> = 6000km --&gt; </a:t>
            </a:r>
            <a:r>
              <a:rPr lang="en-US" sz="2400" dirty="0" err="1">
                <a:solidFill>
                  <a:schemeClr val="tx1"/>
                </a:solidFill>
                <a:ea typeface="Gill Sans" charset="0"/>
                <a:cs typeface="Gill Sans" charset="0"/>
              </a:rPr>
              <a:t>toujours</a:t>
            </a:r>
            <a:r>
              <a:rPr lang="en-US" sz="2400" dirty="0">
                <a:solidFill>
                  <a:schemeClr val="tx1"/>
                </a:solidFill>
                <a:ea typeface="Gill Sans" charset="0"/>
                <a:cs typeface="Gill Sans" charset="0"/>
              </a:rPr>
              <a:t> ARQS</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ChangeArrowheads="1"/>
          </p:cNvSpPr>
          <p:nvPr/>
        </p:nvSpPr>
        <p:spPr bwMode="auto">
          <a:xfrm>
            <a:off x="715963" y="1376363"/>
            <a:ext cx="10787062" cy="1569660"/>
          </a:xfrm>
          <a:prstGeom prst="rect">
            <a:avLst/>
          </a:prstGeom>
          <a:noFill/>
          <a:ln w="9525">
            <a:noFill/>
            <a:miter lim="800000"/>
            <a:headEnd/>
            <a:tailEnd/>
          </a:ln>
        </p:spPr>
        <p:txBody>
          <a:bodyPr>
            <a:spAutoFit/>
          </a:bodyPr>
          <a:lstStyle/>
          <a:p>
            <a:pPr algn="just"/>
            <a:r>
              <a:rPr lang="fr-FR" sz="2400" dirty="0">
                <a:latin typeface="Gill Sans"/>
              </a:rPr>
              <a:t>Un condensateur est un dispositif qui accumule de l’énergie électrique dans un champ électrique (sous forme électrostatique). Il est formé de deux plaques conductrices appelées armatures séparées par un isolant (le diélectrique).</a:t>
            </a:r>
          </a:p>
        </p:txBody>
      </p:sp>
      <p:pic>
        <p:nvPicPr>
          <p:cNvPr id="107523" name="Picture 2"/>
          <p:cNvPicPr>
            <a:picLocks noChangeAspect="1"/>
          </p:cNvPicPr>
          <p:nvPr/>
        </p:nvPicPr>
        <p:blipFill>
          <a:blip r:embed="rId2" cstate="print"/>
          <a:srcRect/>
          <a:stretch>
            <a:fillRect/>
          </a:stretch>
        </p:blipFill>
        <p:spPr bwMode="auto">
          <a:xfrm>
            <a:off x="9166696" y="2572544"/>
            <a:ext cx="2219325" cy="1843088"/>
          </a:xfrm>
          <a:prstGeom prst="rect">
            <a:avLst/>
          </a:prstGeom>
          <a:noFill/>
          <a:ln w="25400">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8853449" y="5596880"/>
            <a:ext cx="4151351" cy="1992040"/>
          </a:xfrm>
          <a:prstGeom prst="rect">
            <a:avLst/>
          </a:prstGeom>
          <a:noFill/>
          <a:ln w="9525">
            <a:noFill/>
            <a:miter lim="800000"/>
            <a:headEnd/>
            <a:tailEnd/>
          </a:ln>
        </p:spPr>
      </p:pic>
      <p:sp>
        <p:nvSpPr>
          <p:cNvPr id="11" name="Rectangle 10"/>
          <p:cNvSpPr/>
          <p:nvPr/>
        </p:nvSpPr>
        <p:spPr>
          <a:xfrm>
            <a:off x="381720" y="5740896"/>
            <a:ext cx="7416824" cy="1569660"/>
          </a:xfrm>
          <a:prstGeom prst="rect">
            <a:avLst/>
          </a:prstGeom>
        </p:spPr>
        <p:txBody>
          <a:bodyPr wrap="square">
            <a:spAutoFit/>
          </a:bodyPr>
          <a:lstStyle/>
          <a:p>
            <a:pPr algn="just"/>
            <a:r>
              <a:rPr lang="fr-FR" sz="2400" dirty="0" smtClean="0"/>
              <a:t>La concentration de charges +Q à la surface d'une plaque et de charges –Q à la surface de l'autre plaque, induit un champ électrique E dirigé des charges +Q vers les charges –Q.</a:t>
            </a:r>
          </a:p>
        </p:txBody>
      </p:sp>
      <p:sp>
        <p:nvSpPr>
          <p:cNvPr id="12" name="Double flèche horizontale 11"/>
          <p:cNvSpPr/>
          <p:nvPr/>
        </p:nvSpPr>
        <p:spPr bwMode="auto">
          <a:xfrm>
            <a:off x="8014568" y="6388968"/>
            <a:ext cx="720080" cy="288032"/>
          </a:xfrm>
          <a:prstGeom prst="leftRightArrow">
            <a:avLst/>
          </a:prstGeom>
          <a:blipFill dpi="0" rotWithShape="0">
            <a:blip r:embed="rId4" cstate="print"/>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43042" name="Picture 2"/>
          <p:cNvPicPr>
            <a:picLocks noChangeAspect="1" noChangeArrowheads="1"/>
          </p:cNvPicPr>
          <p:nvPr/>
        </p:nvPicPr>
        <p:blipFill>
          <a:blip r:embed="rId5" cstate="print"/>
          <a:srcRect/>
          <a:stretch>
            <a:fillRect/>
          </a:stretch>
        </p:blipFill>
        <p:spPr bwMode="auto">
          <a:xfrm>
            <a:off x="3982120" y="2716560"/>
            <a:ext cx="3124200" cy="1971675"/>
          </a:xfrm>
          <a:prstGeom prst="rect">
            <a:avLst/>
          </a:prstGeom>
          <a:noFill/>
          <a:ln w="9525">
            <a:noFill/>
            <a:miter lim="800000"/>
            <a:headEnd/>
            <a:tailEnd/>
          </a:ln>
        </p:spPr>
      </p:pic>
      <p:sp>
        <p:nvSpPr>
          <p:cNvPr id="13" name="ZoneTexte 12"/>
          <p:cNvSpPr txBox="1"/>
          <p:nvPr/>
        </p:nvSpPr>
        <p:spPr>
          <a:xfrm>
            <a:off x="2902000" y="4444752"/>
            <a:ext cx="4604146" cy="461665"/>
          </a:xfrm>
          <a:prstGeom prst="rect">
            <a:avLst/>
          </a:prstGeom>
          <a:noFill/>
        </p:spPr>
        <p:txBody>
          <a:bodyPr wrap="none" rtlCol="0">
            <a:spAutoFit/>
          </a:bodyPr>
          <a:lstStyle/>
          <a:p>
            <a:r>
              <a:rPr lang="fr-FR" sz="2400" dirty="0" smtClean="0"/>
              <a:t>Schéma d’un condensateur plan</a:t>
            </a:r>
            <a:endParaRPr lang="fr-FR" sz="2400" dirty="0"/>
          </a:p>
        </p:txBody>
      </p:sp>
      <p:pic>
        <p:nvPicPr>
          <p:cNvPr id="343043" name="Picture 3"/>
          <p:cNvPicPr>
            <a:picLocks noChangeAspect="1" noChangeArrowheads="1"/>
          </p:cNvPicPr>
          <p:nvPr/>
        </p:nvPicPr>
        <p:blipFill>
          <a:blip r:embed="rId6" cstate="print"/>
          <a:srcRect/>
          <a:stretch>
            <a:fillRect/>
          </a:stretch>
        </p:blipFill>
        <p:spPr bwMode="auto">
          <a:xfrm>
            <a:off x="8003330" y="7685112"/>
            <a:ext cx="5001470" cy="1584176"/>
          </a:xfrm>
          <a:prstGeom prst="rect">
            <a:avLst/>
          </a:prstGeom>
          <a:noFill/>
          <a:ln w="9525">
            <a:noFill/>
            <a:miter lim="800000"/>
            <a:headEnd/>
            <a:tailEnd/>
          </a:ln>
        </p:spPr>
      </p:pic>
      <p:sp>
        <p:nvSpPr>
          <p:cNvPr id="15" name="ZoneTexte 14"/>
          <p:cNvSpPr txBox="1"/>
          <p:nvPr/>
        </p:nvSpPr>
        <p:spPr>
          <a:xfrm>
            <a:off x="-68469" y="8045152"/>
            <a:ext cx="8406468" cy="1200329"/>
          </a:xfrm>
          <a:prstGeom prst="rect">
            <a:avLst/>
          </a:prstGeom>
          <a:noFill/>
        </p:spPr>
        <p:txBody>
          <a:bodyPr wrap="none" rtlCol="0">
            <a:spAutoFit/>
          </a:bodyPr>
          <a:lstStyle/>
          <a:p>
            <a:pPr algn="just"/>
            <a:r>
              <a:rPr lang="fr-FR" sz="2400" dirty="0" smtClean="0"/>
              <a:t>Ce champ électrique induit la force de Coulomb (F=</a:t>
            </a:r>
            <a:r>
              <a:rPr lang="fr-FR" sz="2400" dirty="0" err="1" smtClean="0"/>
              <a:t>qE</a:t>
            </a:r>
            <a:r>
              <a:rPr lang="fr-FR" sz="2400" dirty="0" smtClean="0"/>
              <a:t>) </a:t>
            </a:r>
          </a:p>
          <a:p>
            <a:pPr algn="just"/>
            <a:r>
              <a:rPr lang="fr-FR" sz="2400" dirty="0" smtClean="0"/>
              <a:t>qui provoque le déplacement des électrons </a:t>
            </a:r>
          </a:p>
          <a:p>
            <a:pPr algn="just"/>
            <a:r>
              <a:rPr lang="fr-FR" sz="2400" dirty="0" smtClean="0"/>
              <a:t>(donc l’apparition d’un courant aux bornes du condensateur)</a:t>
            </a:r>
            <a:endParaRPr lang="fr-FR" sz="2400" dirty="0"/>
          </a:p>
        </p:txBody>
      </p:sp>
      <p:sp>
        <p:nvSpPr>
          <p:cNvPr id="16" name="Flèche vers le bas 15"/>
          <p:cNvSpPr/>
          <p:nvPr/>
        </p:nvSpPr>
        <p:spPr bwMode="auto">
          <a:xfrm>
            <a:off x="4198144" y="7469088"/>
            <a:ext cx="360040" cy="504056"/>
          </a:xfrm>
          <a:prstGeom prst="downArrow">
            <a:avLst/>
          </a:prstGeom>
          <a:blipFill dpi="0" rotWithShape="0">
            <a:blip r:embed="rId4" cstate="print"/>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9"/>
          <p:cNvSpPr>
            <a:spLocks/>
          </p:cNvSpPr>
          <p:nvPr/>
        </p:nvSpPr>
        <p:spPr bwMode="auto">
          <a:xfrm>
            <a:off x="813768" y="844352"/>
            <a:ext cx="3146695" cy="369332"/>
          </a:xfrm>
          <a:prstGeom prst="rect">
            <a:avLst/>
          </a:prstGeom>
          <a:noFill/>
          <a:ln w="12700">
            <a:noFill/>
            <a:miter lim="800000"/>
            <a:headEnd/>
            <a:tailEnd/>
          </a:ln>
        </p:spPr>
        <p:txBody>
          <a:bodyPr wrap="none" lIns="0" tIns="0" rIns="0" bIns="0" anchor="ctr">
            <a:spAutoFit/>
          </a:bodyPr>
          <a:lstStyle/>
          <a:p>
            <a:pPr algn="just"/>
            <a:r>
              <a:rPr lang="en-US" sz="2400" b="1" u="sng" dirty="0" smtClean="0">
                <a:solidFill>
                  <a:srgbClr val="2B4714"/>
                </a:solidFill>
                <a:ea typeface="Gill Sans" charset="0"/>
                <a:cs typeface="Gill Sans" charset="0"/>
              </a:rPr>
              <a:t>2. Les </a:t>
            </a:r>
            <a:r>
              <a:rPr lang="en-US" sz="2400" b="1" u="sng" dirty="0" err="1" smtClean="0">
                <a:solidFill>
                  <a:srgbClr val="2B4714"/>
                </a:solidFill>
                <a:ea typeface="Gill Sans" charset="0"/>
                <a:cs typeface="Gill Sans" charset="0"/>
              </a:rPr>
              <a:t>condensateurs</a:t>
            </a:r>
            <a:endParaRPr lang="en-US" sz="2400" b="1" u="sng" dirty="0">
              <a:solidFill>
                <a:srgbClr val="2B4714"/>
              </a:solidFill>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019" name="Picture 3"/>
          <p:cNvPicPr>
            <a:picLocks noChangeAspect="1" noChangeArrowheads="1"/>
          </p:cNvPicPr>
          <p:nvPr/>
        </p:nvPicPr>
        <p:blipFill>
          <a:blip r:embed="rId2" cstate="print"/>
          <a:srcRect/>
          <a:stretch>
            <a:fillRect/>
          </a:stretch>
        </p:blipFill>
        <p:spPr bwMode="auto">
          <a:xfrm>
            <a:off x="1029792" y="5452864"/>
            <a:ext cx="10838210" cy="2736304"/>
          </a:xfrm>
          <a:prstGeom prst="rect">
            <a:avLst/>
          </a:prstGeom>
          <a:noFill/>
          <a:ln w="9525">
            <a:noFill/>
            <a:miter lim="800000"/>
            <a:headEnd/>
            <a:tailEnd/>
          </a:ln>
        </p:spPr>
      </p:pic>
      <p:pic>
        <p:nvPicPr>
          <p:cNvPr id="342020" name="Picture 4"/>
          <p:cNvPicPr>
            <a:picLocks noChangeAspect="1" noChangeArrowheads="1"/>
          </p:cNvPicPr>
          <p:nvPr/>
        </p:nvPicPr>
        <p:blipFill>
          <a:blip r:embed="rId3" cstate="print"/>
          <a:srcRect/>
          <a:stretch>
            <a:fillRect/>
          </a:stretch>
        </p:blipFill>
        <p:spPr bwMode="auto">
          <a:xfrm>
            <a:off x="1101800" y="844352"/>
            <a:ext cx="9772650" cy="2676525"/>
          </a:xfrm>
          <a:prstGeom prst="rect">
            <a:avLst/>
          </a:prstGeom>
          <a:noFill/>
          <a:ln w="9525">
            <a:noFill/>
            <a:miter lim="800000"/>
            <a:headEnd/>
            <a:tailEnd/>
          </a:ln>
        </p:spPr>
      </p:pic>
      <p:sp>
        <p:nvSpPr>
          <p:cNvPr id="8" name="ZoneTexte 7"/>
          <p:cNvSpPr txBox="1"/>
          <p:nvPr/>
        </p:nvSpPr>
        <p:spPr>
          <a:xfrm>
            <a:off x="1290965" y="3724672"/>
            <a:ext cx="10354117" cy="1200329"/>
          </a:xfrm>
          <a:prstGeom prst="rect">
            <a:avLst/>
          </a:prstGeom>
          <a:noFill/>
        </p:spPr>
        <p:txBody>
          <a:bodyPr wrap="none" rtlCol="0">
            <a:spAutoFit/>
          </a:bodyPr>
          <a:lstStyle/>
          <a:p>
            <a:pPr algn="just"/>
            <a:r>
              <a:rPr lang="fr-FR" sz="2400" dirty="0" smtClean="0"/>
              <a:t>Il existe des formules directes pour calculer la capacité d’un condensateur </a:t>
            </a:r>
          </a:p>
          <a:p>
            <a:pPr algn="just"/>
            <a:r>
              <a:rPr lang="fr-FR" sz="2400" dirty="0" smtClean="0"/>
              <a:t>dans des cas simples. </a:t>
            </a:r>
          </a:p>
          <a:p>
            <a:pPr algn="just"/>
            <a:r>
              <a:rPr lang="fr-FR" sz="2400" dirty="0" smtClean="0"/>
              <a:t>Par exemple pour un condensateur plan: </a:t>
            </a:r>
            <a:endParaRPr lang="fr-FR" sz="2400" dirty="0"/>
          </a:p>
        </p:txBody>
      </p:sp>
      <p:pic>
        <p:nvPicPr>
          <p:cNvPr id="342021" name="Picture 5"/>
          <p:cNvPicPr>
            <a:picLocks noChangeAspect="1" noChangeArrowheads="1"/>
          </p:cNvPicPr>
          <p:nvPr/>
        </p:nvPicPr>
        <p:blipFill>
          <a:blip r:embed="rId4" cstate="print"/>
          <a:srcRect/>
          <a:stretch>
            <a:fillRect/>
          </a:stretch>
        </p:blipFill>
        <p:spPr bwMode="auto">
          <a:xfrm>
            <a:off x="2181920" y="8189168"/>
            <a:ext cx="4978484" cy="78465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re et puces">
  <a:themeElements>
    <a:clrScheme name="">
      <a:dk1>
        <a:srgbClr val="000000"/>
      </a:dk1>
      <a:lt1>
        <a:srgbClr val="FFFFFF"/>
      </a:lt1>
      <a:dk2>
        <a:srgbClr val="000000"/>
      </a:dk2>
      <a:lt2>
        <a:srgbClr val="000000"/>
      </a:lt2>
      <a:accent1>
        <a:srgbClr val="FAF087"/>
      </a:accent1>
      <a:accent2>
        <a:srgbClr val="333399"/>
      </a:accent2>
      <a:accent3>
        <a:srgbClr val="FFFFFF"/>
      </a:accent3>
      <a:accent4>
        <a:srgbClr val="000000"/>
      </a:accent4>
      <a:accent5>
        <a:srgbClr val="FCF6C3"/>
      </a:accent5>
      <a:accent6>
        <a:srgbClr val="2D2D8A"/>
      </a:accent6>
      <a:hlink>
        <a:srgbClr val="009999"/>
      </a:hlink>
      <a:folHlink>
        <a:srgbClr val="99CC00"/>
      </a:folHlink>
    </a:clrScheme>
    <a:fontScheme name="Titre et puce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et puc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Vierge">
  <a:themeElements>
    <a:clrScheme name="Vier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erg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Vier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re et puces - Gauche">
  <a:themeElements>
    <a:clrScheme name="Titre et puces - Gauch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et puces - Gauch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et puces - Gauch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re et puces - 2 colonnes">
  <a:themeElements>
    <a:clrScheme name="Titre et puces - 2 colonn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et puces - 2 colonne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et puces - 2 colonn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re et puces - Droite">
  <a:themeElements>
    <a:clrScheme name="Titre et puces - Dro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et puces - Droit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et puces - Dro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re, puces et photo">
  <a:themeElements>
    <a:clrScheme name="Titre, puces et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puces et photo">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puces et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Titre et puces">
  <a:themeElements>
    <a:clrScheme name="Titre et puc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et puce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et puc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re et sous-titre">
  <a:themeElements>
    <a:clrScheme name="Titre et sous-titr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et sous-titr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et sous-titr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re - Centré">
  <a:themeElements>
    <a:clrScheme name="Titre - Centré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 Centré">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 Centré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uces">
  <a:themeElements>
    <a:clrScheme name="Puc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uce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uc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e">
  <a:themeElements>
    <a:clrScheme name="Photo - Horizont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Horizont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Reflet horizontal">
  <a:themeElements>
    <a:clrScheme name="Photo - Reflet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Reflet horizont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Reflet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Verticale">
  <a:themeElements>
    <a:clrScheme name="Photo - Vertic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Vertic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Reflet vertical">
  <a:themeElements>
    <a:clrScheme name="Photo - Reflet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Reflet vertic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Reflet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re - Haut">
  <a:themeElements>
    <a:clrScheme name="Titre - H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re - Haut">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re - H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3464</TotalTime>
  <Pages>0</Pages>
  <Words>5231</Words>
  <Characters>0</Characters>
  <Application>Microsoft Office PowerPoint</Application>
  <PresentationFormat>Personnalisé</PresentationFormat>
  <Lines>0</Lines>
  <Paragraphs>568</Paragraphs>
  <Slides>121</Slides>
  <Notes>74</Notes>
  <HiddenSlides>0</HiddenSlides>
  <MMClips>0</MMClips>
  <ScaleCrop>false</ScaleCrop>
  <HeadingPairs>
    <vt:vector size="6" baseType="variant">
      <vt:variant>
        <vt:lpstr>Thème</vt:lpstr>
      </vt:variant>
      <vt:variant>
        <vt:i4>15</vt:i4>
      </vt:variant>
      <vt:variant>
        <vt:lpstr>Serveurs OLE incorporés</vt:lpstr>
      </vt:variant>
      <vt:variant>
        <vt:i4>1</vt:i4>
      </vt:variant>
      <vt:variant>
        <vt:lpstr>Titres des diapositives</vt:lpstr>
      </vt:variant>
      <vt:variant>
        <vt:i4>121</vt:i4>
      </vt:variant>
    </vt:vector>
  </HeadingPairs>
  <TitlesOfParts>
    <vt:vector size="137" baseType="lpstr">
      <vt:lpstr>Titre et puces</vt:lpstr>
      <vt:lpstr>Titre et sous-titre</vt:lpstr>
      <vt:lpstr>Titre - Centré</vt:lpstr>
      <vt:lpstr>Puces</vt:lpstr>
      <vt:lpstr>Photo - Horizontale</vt:lpstr>
      <vt:lpstr>Photo - Reflet horizontal</vt:lpstr>
      <vt:lpstr>Photo - Verticale</vt:lpstr>
      <vt:lpstr>Photo - Reflet vertical</vt:lpstr>
      <vt:lpstr>Titre - Haut</vt:lpstr>
      <vt:lpstr>Vierge</vt:lpstr>
      <vt:lpstr>Titre et puces - Gauche</vt:lpstr>
      <vt:lpstr>Titre et puces - 2 colonnes</vt:lpstr>
      <vt:lpstr>Titre et puces - Droite</vt:lpstr>
      <vt:lpstr>Titre, puces et photo</vt:lpstr>
      <vt:lpstr>1_Titre et puces</vt:lpstr>
      <vt:lpstr>Équation</vt:lpstr>
      <vt:lpstr>De l’Électricité à la mécanique</vt:lpstr>
      <vt:lpstr>Diapositive 2</vt:lpstr>
      <vt:lpstr>I. Notions d’électricité</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lpstr>Diapositive 57</vt:lpstr>
      <vt:lpstr>II. Circuits électriques (courant continu)</vt:lpstr>
      <vt:lpstr>Diapositive 59</vt:lpstr>
      <vt:lpstr>Diapositive 60</vt:lpstr>
      <vt:lpstr>Diapositive 61</vt:lpstr>
      <vt:lpstr>Diapositive 62</vt:lpstr>
      <vt:lpstr>Diapositive 63</vt:lpstr>
      <vt:lpstr>Diapositive 64</vt:lpstr>
      <vt:lpstr>Diapositive 65</vt:lpstr>
      <vt:lpstr>Diapositive 66</vt:lpstr>
      <vt:lpstr>Diapositive 67</vt:lpstr>
      <vt:lpstr>Diapositive 68</vt:lpstr>
      <vt:lpstr>Diapositive 69</vt:lpstr>
      <vt:lpstr>Diapositive 70</vt:lpstr>
      <vt:lpstr>Diapositive 71</vt:lpstr>
      <vt:lpstr>Corrections des feuilles de TD1 et TD2</vt:lpstr>
      <vt:lpstr>Diapositive 73</vt:lpstr>
      <vt:lpstr>Diapositive 74</vt:lpstr>
      <vt:lpstr>Diapositive 75</vt:lpstr>
      <vt:lpstr>Diapositive 76</vt:lpstr>
      <vt:lpstr>Diapositive 77</vt:lpstr>
      <vt:lpstr>Diapositive 78</vt:lpstr>
      <vt:lpstr>III. Retour sur la loi d’Ohm : analogie avec la mécanique</vt:lpstr>
      <vt:lpstr>Chapitre III : Analogie avec la mécanique</vt:lpstr>
      <vt:lpstr>Diapositive 81</vt:lpstr>
      <vt:lpstr>Diapositive 82</vt:lpstr>
      <vt:lpstr>Diapositive 83</vt:lpstr>
      <vt:lpstr>Diapositive 84</vt:lpstr>
      <vt:lpstr>Diapositive 85</vt:lpstr>
      <vt:lpstr>Diapositive 86</vt:lpstr>
      <vt:lpstr>Diapositive 87</vt:lpstr>
      <vt:lpstr>Diapositive 88</vt:lpstr>
      <vt:lpstr>Diapositive 89</vt:lpstr>
      <vt:lpstr>Diapositive 90</vt:lpstr>
      <vt:lpstr>Diapositive 91</vt:lpstr>
      <vt:lpstr>Diapositive 92</vt:lpstr>
      <vt:lpstr>Diapositive 93</vt:lpstr>
      <vt:lpstr>Diapositive 94</vt:lpstr>
      <vt:lpstr>Diapositive 95</vt:lpstr>
      <vt:lpstr> IV  Circuits RLC en           régime variable</vt:lpstr>
      <vt:lpstr>Diapositive 97</vt:lpstr>
      <vt:lpstr>Diapositive 98</vt:lpstr>
      <vt:lpstr>Diapositive 99</vt:lpstr>
      <vt:lpstr>Diapositive 100</vt:lpstr>
      <vt:lpstr>Diapositive 101</vt:lpstr>
      <vt:lpstr>Diapositive 102</vt:lpstr>
      <vt:lpstr>Diapositive 103</vt:lpstr>
      <vt:lpstr>Diapositive 104</vt:lpstr>
      <vt:lpstr>Diapositive 105</vt:lpstr>
      <vt:lpstr>Diapositive 106</vt:lpstr>
      <vt:lpstr>Diapositive 107</vt:lpstr>
      <vt:lpstr>Diapositive 108</vt:lpstr>
      <vt:lpstr>Diapositive 109</vt:lpstr>
      <vt:lpstr>Diapositive 110</vt:lpstr>
      <vt:lpstr>Diapositive 111</vt:lpstr>
      <vt:lpstr>Diapositive 112</vt:lpstr>
      <vt:lpstr>Diapositive 113</vt:lpstr>
      <vt:lpstr>Diapositive 114</vt:lpstr>
      <vt:lpstr>Diapositive 115</vt:lpstr>
      <vt:lpstr>Diapositive 116</vt:lpstr>
      <vt:lpstr> V.  Analogie avec les oscillateurs mécaniques</vt:lpstr>
      <vt:lpstr>Diapositive 118</vt:lpstr>
      <vt:lpstr>Diapositive 119</vt:lpstr>
      <vt:lpstr>Diapositive 120</vt:lpstr>
      <vt:lpstr>Diapositive 121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l’Électricité à la mécanique</dc:title>
  <dc:creator>Maminirina  JOELSON</dc:creator>
  <cp:lastModifiedBy>jihaine</cp:lastModifiedBy>
  <cp:revision>247</cp:revision>
  <dcterms:modified xsi:type="dcterms:W3CDTF">2017-09-26T13:40:03Z</dcterms:modified>
</cp:coreProperties>
</file>